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4"/>
  </p:notesMasterIdLst>
  <p:sldIdLst>
    <p:sldId id="270" r:id="rId2"/>
    <p:sldId id="264" r:id="rId3"/>
    <p:sldId id="265" r:id="rId4"/>
    <p:sldId id="259" r:id="rId5"/>
    <p:sldId id="261" r:id="rId6"/>
    <p:sldId id="262" r:id="rId7"/>
    <p:sldId id="272" r:id="rId8"/>
    <p:sldId id="273" r:id="rId9"/>
    <p:sldId id="274" r:id="rId10"/>
    <p:sldId id="277" r:id="rId11"/>
    <p:sldId id="278" r:id="rId12"/>
    <p:sldId id="276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66FFFF"/>
    <a:srgbClr val="FFFF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649" autoAdjust="0"/>
    <p:restoredTop sz="94660"/>
  </p:normalViewPr>
  <p:slideViewPr>
    <p:cSldViewPr>
      <p:cViewPr varScale="1">
        <p:scale>
          <a:sx n="88" d="100"/>
          <a:sy n="88" d="100"/>
        </p:scale>
        <p:origin x="141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FF2F22D-D820-4588-9073-B3CAA39A67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1694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3F75473-CEDA-41BE-BA80-224BF3DB1452}" type="slidenum">
              <a:rPr lang="en-US" smtClean="0"/>
              <a:pPr eaLnBrk="1" hangingPunct="1"/>
              <a:t>1</a:t>
            </a:fld>
            <a:endParaRPr lang="en-US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869109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E6D7596-DF04-47C3-A115-154A956BF2E1}" type="slidenum">
              <a:rPr lang="en-US" smtClean="0"/>
              <a:pPr eaLnBrk="1" hangingPunct="1"/>
              <a:t>10</a:t>
            </a:fld>
            <a:endParaRPr 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921135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0802609-6E92-4833-A334-204BF159842B}" type="slidenum">
              <a:rPr lang="en-US" smtClean="0"/>
              <a:pPr eaLnBrk="1" hangingPunct="1"/>
              <a:t>11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507444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20CB6F6-7CE4-4783-88E5-AB59A777455B}" type="slidenum">
              <a:rPr lang="en-US" smtClean="0"/>
              <a:pPr eaLnBrk="1" hangingPunct="1"/>
              <a:t>12</a:t>
            </a:fld>
            <a:endParaRPr lang="en-US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521437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C19A2C2-3452-4E63-BA8F-2B7ABEE92532}" type="slidenum">
              <a:rPr lang="en-US" smtClean="0"/>
              <a:pPr eaLnBrk="1" hangingPunct="1"/>
              <a:t>2</a:t>
            </a:fld>
            <a:endParaRPr lang="en-US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58460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EE4BEA1-AA18-47E5-8AB1-EB1DD67B6C94}" type="slidenum">
              <a:rPr lang="en-US" smtClean="0"/>
              <a:pPr eaLnBrk="1" hangingPunct="1"/>
              <a:t>3</a:t>
            </a:fld>
            <a:endParaRPr 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128350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83DEC52-ABD3-4BFA-86BE-A22C35415971}" type="slidenum">
              <a:rPr lang="en-US" smtClean="0"/>
              <a:pPr eaLnBrk="1" hangingPunct="1"/>
              <a:t>4</a:t>
            </a:fld>
            <a:endParaRPr 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20673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DEA11D1-2F14-467A-BC8A-D16037CD27AF}" type="slidenum">
              <a:rPr lang="en-US" smtClean="0"/>
              <a:pPr eaLnBrk="1" hangingPunct="1"/>
              <a:t>5</a:t>
            </a:fld>
            <a:endParaRPr 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778111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A44E07D-F7F0-4174-B342-792550A387DA}" type="slidenum">
              <a:rPr lang="en-US" smtClean="0"/>
              <a:pPr eaLnBrk="1" hangingPunct="1"/>
              <a:t>6</a:t>
            </a:fld>
            <a:endParaRPr lang="en-US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542360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34EE3AA-9D84-4DF1-8662-E6C9056A8FD3}" type="slidenum">
              <a:rPr lang="en-US" smtClean="0"/>
              <a:pPr eaLnBrk="1" hangingPunct="1"/>
              <a:t>7</a:t>
            </a:fld>
            <a:endParaRPr 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047991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E6D7596-DF04-47C3-A115-154A956BF2E1}" type="slidenum">
              <a:rPr lang="en-US" smtClean="0"/>
              <a:pPr eaLnBrk="1" hangingPunct="1"/>
              <a:t>8</a:t>
            </a:fld>
            <a:endParaRPr 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582081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0802609-6E92-4833-A334-204BF159842B}" type="slidenum">
              <a:rPr lang="en-US" smtClean="0"/>
              <a:pPr eaLnBrk="1" hangingPunct="1"/>
              <a:t>9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57044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748001-A24F-4389-97F9-26CBA11A09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82070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F1409B-5135-46C3-AA6C-4282C93A1D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750803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6A7672-E9BD-45DC-AE70-BF14DB7330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74916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B90C4D-DCB1-4BFA-97B3-046F56056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405641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6D446C-7B28-4738-BAA8-2EC5F01D30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70449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2B593C-0039-40FB-BA7D-133861FB8A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038351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2AED37-56F7-4E49-A942-441B0A4B55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443338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5F690C-AF65-4F84-AA93-D08EA4C842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45815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AA2F0F-B53E-45BD-8DD1-CDF6E7E80E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0691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C3548B-D461-4A06-ADA2-3F41FCC81E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386393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BDD34E-1A50-46AD-9DC1-5E8CFE24E0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07993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CC6F4D0-8128-49C8-9E6C-9533DB3A0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Grp="1" noChangeArrowheads="1"/>
          </p:cNvSpPr>
          <p:nvPr/>
        </p:nvSpPr>
        <p:spPr bwMode="auto">
          <a:xfrm>
            <a:off x="304800" y="457200"/>
            <a:ext cx="8382000" cy="2438400"/>
          </a:xfrm>
          <a:prstGeom prst="rect">
            <a:avLst/>
          </a:prstGeom>
          <a:solidFill>
            <a:srgbClr val="FF0000"/>
          </a:solidFill>
          <a:ln w="76200">
            <a:solidFill>
              <a:srgbClr val="000000"/>
            </a:solidFill>
            <a:miter lim="800000"/>
            <a:headEnd/>
            <a:tailEnd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/>
            <a:r>
              <a:rPr lang="en-US" sz="4800" b="1" dirty="0" smtClean="0"/>
              <a:t>Drones Homework</a:t>
            </a:r>
          </a:p>
          <a:p>
            <a:pPr algn="ctr" eaLnBrk="1" hangingPunct="1"/>
            <a:r>
              <a:rPr lang="en-US" sz="4800" b="1" dirty="0" smtClean="0"/>
              <a:t>Quiz</a:t>
            </a:r>
            <a:endParaRPr lang="en-US" sz="4800" b="1" dirty="0" smtClean="0"/>
          </a:p>
        </p:txBody>
      </p:sp>
    </p:spTree>
  </p:cSld>
  <p:clrMapOvr>
    <a:masterClrMapping/>
  </p:clrMapOvr>
  <p:transition>
    <p:sndAc>
      <p:stSnd>
        <p:snd r:embed="rId3" name="breeze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381000" y="304800"/>
            <a:ext cx="8610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dirty="0"/>
              <a:t>Question </a:t>
            </a:r>
            <a:r>
              <a:rPr lang="en-US" sz="3600" b="1" dirty="0" smtClean="0"/>
              <a:t>09</a:t>
            </a:r>
            <a:endParaRPr lang="en-US" sz="3600" b="1" dirty="0"/>
          </a:p>
        </p:txBody>
      </p:sp>
      <p:graphicFrame>
        <p:nvGraphicFramePr>
          <p:cNvPr id="4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9216220"/>
              </p:ext>
            </p:extLst>
          </p:nvPr>
        </p:nvGraphicFramePr>
        <p:xfrm>
          <a:off x="457200" y="1371600"/>
          <a:ext cx="8305800" cy="3352800"/>
        </p:xfrm>
        <a:graphic>
          <a:graphicData uri="http://schemas.openxmlformats.org/drawingml/2006/table">
            <a:tbl>
              <a:tblPr/>
              <a:tblGrid>
                <a:gridCol w="8305800"/>
              </a:tblGrid>
              <a:tr h="335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What are drones?</a:t>
                      </a:r>
                      <a:endParaRPr kumimoji="0" lang="en-US" sz="2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Robot controlled kites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Monkey controlled jets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Any unmanned aircraft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None 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of these</a:t>
                      </a:r>
                    </a:p>
                  </a:txBody>
                  <a:tcPr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3472082"/>
      </p:ext>
    </p:extLst>
  </p:cSld>
  <p:clrMapOvr>
    <a:masterClrMapping/>
  </p:clrMapOvr>
  <p:transition advTm="20000">
    <p:sndAc>
      <p:stSnd>
        <p:snd r:embed="rId3" name="breeze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381000" y="304800"/>
            <a:ext cx="8610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dirty="0"/>
              <a:t>Question </a:t>
            </a:r>
            <a:r>
              <a:rPr lang="en-US" sz="3600" b="1" dirty="0" smtClean="0"/>
              <a:t>10</a:t>
            </a:r>
            <a:endParaRPr lang="en-US" sz="3600" b="1" dirty="0"/>
          </a:p>
        </p:txBody>
      </p:sp>
      <p:graphicFrame>
        <p:nvGraphicFramePr>
          <p:cNvPr id="4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9565198"/>
              </p:ext>
            </p:extLst>
          </p:nvPr>
        </p:nvGraphicFramePr>
        <p:xfrm>
          <a:off x="457200" y="1371600"/>
          <a:ext cx="8305800" cy="3429000"/>
        </p:xfrm>
        <a:graphic>
          <a:graphicData uri="http://schemas.openxmlformats.org/drawingml/2006/table">
            <a:tbl>
              <a:tblPr/>
              <a:tblGrid>
                <a:gridCol w="8305800"/>
              </a:tblGrid>
              <a:tr h="3429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What are the current FAA rules about casual civilian use of drones?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It is not legal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It is restricted by many rules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There are no rules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You need a drone flight license</a:t>
                      </a:r>
                    </a:p>
                  </a:txBody>
                  <a:tcPr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5677060"/>
      </p:ext>
    </p:extLst>
  </p:cSld>
  <p:clrMapOvr>
    <a:masterClrMapping/>
  </p:clrMapOvr>
  <p:transition advTm="20000">
    <p:sndAc>
      <p:stSnd>
        <p:snd r:embed="rId3" name="breeze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381000" y="304800"/>
            <a:ext cx="8610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/>
              <a:t>Extra Credit</a:t>
            </a:r>
          </a:p>
        </p:txBody>
      </p:sp>
      <p:graphicFrame>
        <p:nvGraphicFramePr>
          <p:cNvPr id="4" name="Group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3781276"/>
              </p:ext>
            </p:extLst>
          </p:nvPr>
        </p:nvGraphicFramePr>
        <p:xfrm>
          <a:off x="457200" y="1371600"/>
          <a:ext cx="8305800" cy="4194175"/>
        </p:xfrm>
        <a:graphic>
          <a:graphicData uri="http://schemas.openxmlformats.org/drawingml/2006/table">
            <a:tbl>
              <a:tblPr/>
              <a:tblGrid>
                <a:gridCol w="8305800"/>
              </a:tblGrid>
              <a:tr h="4194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What did the crowd use in Los Angeles to bring down and destroy the drone flying above them?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					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 gun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 shirt and a skateboard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Another drone with magnets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None 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of these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5792448"/>
      </p:ext>
    </p:extLst>
  </p:cSld>
  <p:clrMapOvr>
    <a:masterClrMapping/>
  </p:clrMapOvr>
  <p:transition advTm="20000">
    <p:sndAc>
      <p:stSnd>
        <p:snd r:embed="rId3" name="breeze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381000" y="304800"/>
            <a:ext cx="8610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/>
              <a:t>Question 01</a:t>
            </a:r>
          </a:p>
        </p:txBody>
      </p:sp>
      <p:graphicFrame>
        <p:nvGraphicFramePr>
          <p:cNvPr id="4" name="Group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528570"/>
              </p:ext>
            </p:extLst>
          </p:nvPr>
        </p:nvGraphicFramePr>
        <p:xfrm>
          <a:off x="457200" y="1371600"/>
          <a:ext cx="8305800" cy="4102608"/>
        </p:xfrm>
        <a:graphic>
          <a:graphicData uri="http://schemas.openxmlformats.org/drawingml/2006/table">
            <a:tbl>
              <a:tblPr/>
              <a:tblGrid>
                <a:gridCol w="8305800"/>
              </a:tblGrid>
              <a:tr h="3429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8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What does </a:t>
                      </a:r>
                      <a:r>
                        <a:rPr lang="en-US" sz="28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FAA stand for</a:t>
                      </a:r>
                      <a:r>
                        <a:rPr lang="en-US" sz="2800" baseline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Free Android Aviation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Federal Association of Aviators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Federal Aviation Administration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None 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of these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advTm="20000">
    <p:sndAc>
      <p:stSnd>
        <p:snd r:embed="rId3" name="breeze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381000" y="304800"/>
            <a:ext cx="8610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/>
              <a:t>Question 02</a:t>
            </a:r>
          </a:p>
        </p:txBody>
      </p:sp>
      <p:graphicFrame>
        <p:nvGraphicFramePr>
          <p:cNvPr id="4" name="Group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9333870"/>
              </p:ext>
            </p:extLst>
          </p:nvPr>
        </p:nvGraphicFramePr>
        <p:xfrm>
          <a:off x="457200" y="1371600"/>
          <a:ext cx="8305800" cy="4017264"/>
        </p:xfrm>
        <a:graphic>
          <a:graphicData uri="http://schemas.openxmlformats.org/drawingml/2006/table">
            <a:tbl>
              <a:tblPr/>
              <a:tblGrid>
                <a:gridCol w="8305800"/>
              </a:tblGrid>
              <a:tr h="3429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In the next 5 years, about how many civilian drones will there be?</a:t>
                      </a:r>
                      <a:endParaRPr kumimoji="0" lang="en-US" sz="2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750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7,500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75,000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None 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of these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advTm="20000">
    <p:sndAc>
      <p:stSnd>
        <p:snd r:embed="rId3" name="breeze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381000" y="304800"/>
            <a:ext cx="8610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/>
              <a:t>Question 03</a:t>
            </a:r>
          </a:p>
        </p:txBody>
      </p:sp>
      <p:graphicFrame>
        <p:nvGraphicFramePr>
          <p:cNvPr id="4" name="Group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2964054"/>
              </p:ext>
            </p:extLst>
          </p:nvPr>
        </p:nvGraphicFramePr>
        <p:xfrm>
          <a:off x="457200" y="1295400"/>
          <a:ext cx="8305800" cy="3590544"/>
        </p:xfrm>
        <a:graphic>
          <a:graphicData uri="http://schemas.openxmlformats.org/drawingml/2006/table">
            <a:tbl>
              <a:tblPr/>
              <a:tblGrid>
                <a:gridCol w="8305800"/>
              </a:tblGrid>
              <a:tr h="335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Which </a:t>
                      </a:r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of the following drone activities is </a:t>
                      </a:r>
                      <a:r>
                        <a:rPr kumimoji="0" lang="en-US" sz="2800" b="0" i="0" u="sng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not</a:t>
                      </a:r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legal?</a:t>
                      </a:r>
                      <a:endParaRPr kumimoji="0" lang="en-US" sz="2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Spying on neighbors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Interfering with aviation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Both of these are illegal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Both are not illegal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advTm="20000">
    <p:sndAc>
      <p:stSnd>
        <p:snd r:embed="rId3" name="breeze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381000" y="304800"/>
            <a:ext cx="8610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/>
              <a:t>Question 04</a:t>
            </a:r>
          </a:p>
        </p:txBody>
      </p:sp>
      <p:graphicFrame>
        <p:nvGraphicFramePr>
          <p:cNvPr id="4" name="Group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8441933"/>
              </p:ext>
            </p:extLst>
          </p:nvPr>
        </p:nvGraphicFramePr>
        <p:xfrm>
          <a:off x="457200" y="1371600"/>
          <a:ext cx="8305800" cy="3931886"/>
        </p:xfrm>
        <a:graphic>
          <a:graphicData uri="http://schemas.openxmlformats.org/drawingml/2006/table">
            <a:tbl>
              <a:tblPr/>
              <a:tblGrid>
                <a:gridCol w="8305800"/>
              </a:tblGrid>
              <a:tr h="3276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Which animals were buzzed by a drone in Zion National Park?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Sheep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Deer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Lions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Bears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advTm="20000">
    <p:sndAc>
      <p:stSnd>
        <p:snd r:embed="rId3" name="breeze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381000" y="304800"/>
            <a:ext cx="8610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/>
              <a:t>Question 05</a:t>
            </a:r>
          </a:p>
        </p:txBody>
      </p:sp>
      <p:graphicFrame>
        <p:nvGraphicFramePr>
          <p:cNvPr id="4" name="Group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1685005"/>
              </p:ext>
            </p:extLst>
          </p:nvPr>
        </p:nvGraphicFramePr>
        <p:xfrm>
          <a:off x="457200" y="1371600"/>
          <a:ext cx="8305800" cy="3505200"/>
        </p:xfrm>
        <a:graphic>
          <a:graphicData uri="http://schemas.openxmlformats.org/drawingml/2006/table">
            <a:tbl>
              <a:tblPr/>
              <a:tblGrid>
                <a:gridCol w="8305800"/>
              </a:tblGrid>
              <a:tr h="3505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The main concerns raised in this article center around what?</a:t>
                      </a:r>
                      <a:endParaRPr kumimoji="0" lang="en-US" sz="2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Safety of actual airplanes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National security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Changing weather patterns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None 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of these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advTm="20000">
    <p:sndAc>
      <p:stSnd>
        <p:snd r:embed="rId3" name="breeze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381000" y="304800"/>
            <a:ext cx="8610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/>
              <a:t>Question 06</a:t>
            </a:r>
          </a:p>
        </p:txBody>
      </p:sp>
      <p:graphicFrame>
        <p:nvGraphicFramePr>
          <p:cNvPr id="4" name="Group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0100257"/>
              </p:ext>
            </p:extLst>
          </p:nvPr>
        </p:nvGraphicFramePr>
        <p:xfrm>
          <a:off x="457200" y="1371601"/>
          <a:ext cx="8305800" cy="3810000"/>
        </p:xfrm>
        <a:graphic>
          <a:graphicData uri="http://schemas.openxmlformats.org/drawingml/2006/table">
            <a:tbl>
              <a:tblPr/>
              <a:tblGrid>
                <a:gridCol w="8305800"/>
              </a:tblGrid>
              <a:tr h="3810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What were fans celebrating in Los Angeles when a drone flew above them?</a:t>
                      </a:r>
                      <a:endParaRPr kumimoji="0" lang="en-US" sz="2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0" lang="en-US" sz="2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of July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Winning the Stanley Cup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Mardi Gras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None 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of these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advTm="20000">
    <p:sndAc>
      <p:stSnd>
        <p:snd r:embed="rId3" name="breeze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381000" y="304800"/>
            <a:ext cx="8610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/>
              <a:t>Question 07</a:t>
            </a:r>
          </a:p>
        </p:txBody>
      </p:sp>
      <p:graphicFrame>
        <p:nvGraphicFramePr>
          <p:cNvPr id="4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3935190"/>
              </p:ext>
            </p:extLst>
          </p:nvPr>
        </p:nvGraphicFramePr>
        <p:xfrm>
          <a:off x="457200" y="1371600"/>
          <a:ext cx="8305800" cy="3419822"/>
        </p:xfrm>
        <a:graphic>
          <a:graphicData uri="http://schemas.openxmlformats.org/drawingml/2006/table">
            <a:tbl>
              <a:tblPr/>
              <a:tblGrid>
                <a:gridCol w="8305800"/>
              </a:tblGrid>
              <a:tr h="335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The National Park Service announced plans to what?</a:t>
                      </a:r>
                      <a:endParaRPr kumimoji="0" lang="en-US" sz="2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Use drones to control wolf packs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Ban low-flying drones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Designate drone-friendly park areas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None 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of these</a:t>
                      </a:r>
                    </a:p>
                  </a:txBody>
                  <a:tcPr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advTm="20000">
    <p:sndAc>
      <p:stSnd>
        <p:snd r:embed="rId3" name="breeze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381000" y="304800"/>
            <a:ext cx="8610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/>
              <a:t>Question 08</a:t>
            </a:r>
          </a:p>
        </p:txBody>
      </p:sp>
      <p:graphicFrame>
        <p:nvGraphicFramePr>
          <p:cNvPr id="4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1617394"/>
              </p:ext>
            </p:extLst>
          </p:nvPr>
        </p:nvGraphicFramePr>
        <p:xfrm>
          <a:off x="457200" y="1371600"/>
          <a:ext cx="8305800" cy="3429000"/>
        </p:xfrm>
        <a:graphic>
          <a:graphicData uri="http://schemas.openxmlformats.org/drawingml/2006/table">
            <a:tbl>
              <a:tblPr/>
              <a:tblGrid>
                <a:gridCol w="8305800"/>
              </a:tblGrid>
              <a:tr h="3429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Daniel </a:t>
                      </a:r>
                      <a:r>
                        <a:rPr kumimoji="0" lang="en-US" sz="28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Saulmon</a:t>
                      </a:r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used drones for what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?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Recording police checkpoints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Recording football games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Recording building fires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arenBoth"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None 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of these</a:t>
                      </a:r>
                    </a:p>
                  </a:txBody>
                  <a:tcPr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advTm="20000">
    <p:sndAc>
      <p:stSnd>
        <p:snd r:embed="rId3" name="breeze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543</TotalTime>
  <Words>279</Words>
  <Application>Microsoft Office PowerPoint</Application>
  <PresentationFormat>On-screen Show (4:3)</PresentationFormat>
  <Paragraphs>92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John Paul II High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Leon Schram</dc:creator>
  <cp:lastModifiedBy>Paul Lucas</cp:lastModifiedBy>
  <cp:revision>125</cp:revision>
  <dcterms:created xsi:type="dcterms:W3CDTF">2005-09-25T13:05:16Z</dcterms:created>
  <dcterms:modified xsi:type="dcterms:W3CDTF">2014-11-13T16:32:49Z</dcterms:modified>
</cp:coreProperties>
</file>