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F4131ED-7A37-48C4-8E21-39776CD88248}" type="datetimeFigureOut">
              <a:rPr lang="en-US" smtClean="0"/>
              <a:pPr/>
              <a:t>8/28/2012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FF01DFE-AFD0-4F3E-BD37-71065D1E1D31}"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4131ED-7A37-48C4-8E21-39776CD88248}" type="datetimeFigureOut">
              <a:rPr lang="en-US" smtClean="0"/>
              <a:pPr/>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F01DFE-AFD0-4F3E-BD37-71065D1E1D31}"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4131ED-7A37-48C4-8E21-39776CD88248}" type="datetimeFigureOut">
              <a:rPr lang="en-US" smtClean="0"/>
              <a:pPr/>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F01DFE-AFD0-4F3E-BD37-71065D1E1D31}"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F4131ED-7A37-48C4-8E21-39776CD88248}" type="datetimeFigureOut">
              <a:rPr lang="en-US" smtClean="0"/>
              <a:pPr/>
              <a:t>8/28/2012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F01DFE-AFD0-4F3E-BD37-71065D1E1D31}"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F4131ED-7A37-48C4-8E21-39776CD88248}" type="datetimeFigureOut">
              <a:rPr lang="en-US" smtClean="0"/>
              <a:pPr/>
              <a:t>8/28/2012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FF01DFE-AFD0-4F3E-BD37-71065D1E1D3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F4131ED-7A37-48C4-8E21-39776CD88248}" type="datetimeFigureOut">
              <a:rPr lang="en-US" smtClean="0"/>
              <a:pPr/>
              <a:t>8/28/2012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F01DFE-AFD0-4F3E-BD37-71065D1E1D31}"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F4131ED-7A37-48C4-8E21-39776CD88248}" type="datetimeFigureOut">
              <a:rPr lang="en-US" smtClean="0"/>
              <a:pPr/>
              <a:t>8/28/2012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F01DFE-AFD0-4F3E-BD37-71065D1E1D31}"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F4131ED-7A37-48C4-8E21-39776CD88248}" type="datetimeFigureOut">
              <a:rPr lang="en-US" smtClean="0"/>
              <a:pPr/>
              <a:t>8/28/2012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F01DFE-AFD0-4F3E-BD37-71065D1E1D31}"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4131ED-7A37-48C4-8E21-39776CD88248}" type="datetimeFigureOut">
              <a:rPr lang="en-US" smtClean="0"/>
              <a:pPr/>
              <a:t>8/28/2012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F01DFE-AFD0-4F3E-BD37-71065D1E1D31}"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F4131ED-7A37-48C4-8E21-39776CD88248}" type="datetimeFigureOut">
              <a:rPr lang="en-US" smtClean="0"/>
              <a:pPr/>
              <a:t>8/28/2012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F01DFE-AFD0-4F3E-BD37-71065D1E1D31}"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F4131ED-7A37-48C4-8E21-39776CD88248}" type="datetimeFigureOut">
              <a:rPr lang="en-US" smtClean="0"/>
              <a:pPr/>
              <a:t>8/28/2012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FF01DFE-AFD0-4F3E-BD37-71065D1E1D31}"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F4131ED-7A37-48C4-8E21-39776CD88248}" type="datetimeFigureOut">
              <a:rPr lang="en-US" smtClean="0"/>
              <a:pPr/>
              <a:t>8/28/2012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FF01DFE-AFD0-4F3E-BD37-71065D1E1D3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p:dissolve/>
  </p:transition>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20000"/>
          </a:bodyPr>
          <a:lstStyle/>
          <a:p>
            <a:r>
              <a:rPr lang="en-US" dirty="0" smtClean="0"/>
              <a:t>Chapter 2</a:t>
            </a:r>
          </a:p>
          <a:p>
            <a:r>
              <a:rPr lang="en-US" i="1" dirty="0" smtClean="0"/>
              <a:t>The Art of Watching Films</a:t>
            </a:r>
          </a:p>
          <a:p>
            <a:r>
              <a:rPr lang="en-US" i="1" dirty="0" smtClean="0"/>
              <a:t>Joseph M. Boggs</a:t>
            </a:r>
          </a:p>
          <a:p>
            <a:r>
              <a:rPr lang="en-US" i="1" dirty="0" smtClean="0"/>
              <a:t>Dennis W. Petrie</a:t>
            </a:r>
          </a:p>
          <a:p>
            <a:endParaRPr lang="en-US" dirty="0"/>
          </a:p>
          <a:p>
            <a:endParaRPr lang="en-US" dirty="0" smtClean="0"/>
          </a:p>
          <a:p>
            <a:endParaRPr lang="en-US" dirty="0"/>
          </a:p>
          <a:p>
            <a:endParaRPr lang="en-US" dirty="0" smtClean="0"/>
          </a:p>
          <a:p>
            <a:endParaRPr lang="en-US" dirty="0"/>
          </a:p>
          <a:p>
            <a:endParaRPr lang="en-US" dirty="0"/>
          </a:p>
        </p:txBody>
      </p:sp>
      <p:sp>
        <p:nvSpPr>
          <p:cNvPr id="2" name="Title 1"/>
          <p:cNvSpPr>
            <a:spLocks noGrp="1"/>
          </p:cNvSpPr>
          <p:nvPr>
            <p:ph type="ctrTitle"/>
          </p:nvPr>
        </p:nvSpPr>
        <p:spPr/>
        <p:txBody>
          <a:bodyPr/>
          <a:lstStyle/>
          <a:p>
            <a:r>
              <a:rPr lang="en-US" dirty="0" smtClean="0"/>
              <a:t>Film Studies: Thematic Elements</a:t>
            </a:r>
            <a:endParaRPr lang="en-US"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Thematic Elements: </a:t>
            </a:r>
            <a:r>
              <a:rPr lang="en-US" dirty="0" smtClean="0">
                <a:solidFill>
                  <a:srgbClr val="00B050"/>
                </a:solidFill>
              </a:rPr>
              <a:t>IDEAS</a:t>
            </a:r>
            <a:r>
              <a:rPr lang="en-US" b="1" dirty="0" smtClean="0"/>
              <a:t/>
            </a:r>
            <a:br>
              <a:rPr lang="en-US" b="1" dirty="0" smtClean="0"/>
            </a:br>
            <a:endParaRPr lang="en-US" dirty="0"/>
          </a:p>
        </p:txBody>
      </p:sp>
      <p:sp>
        <p:nvSpPr>
          <p:cNvPr id="3" name="Content Placeholder 2"/>
          <p:cNvSpPr>
            <a:spLocks noGrp="1"/>
          </p:cNvSpPr>
          <p:nvPr>
            <p:ph sz="quarter" idx="1"/>
          </p:nvPr>
        </p:nvSpPr>
        <p:spPr/>
        <p:txBody>
          <a:bodyPr/>
          <a:lstStyle/>
          <a:p>
            <a:pPr>
              <a:buNone/>
            </a:pPr>
            <a:r>
              <a:rPr lang="en-US" sz="3600" b="1" dirty="0" smtClean="0"/>
              <a:t>Coming of Age/Loss of Innocence/Growing Awareness</a:t>
            </a:r>
          </a:p>
          <a:p>
            <a:pPr>
              <a:buNone/>
            </a:pPr>
            <a:r>
              <a:rPr lang="en-US" sz="3600" i="1" dirty="0" smtClean="0">
                <a:solidFill>
                  <a:srgbClr val="00B050"/>
                </a:solidFill>
              </a:rPr>
              <a:t>About a Boy</a:t>
            </a:r>
          </a:p>
          <a:p>
            <a:pPr>
              <a:buNone/>
            </a:pPr>
            <a:r>
              <a:rPr lang="en-US" sz="3600" i="1" dirty="0" smtClean="0">
                <a:solidFill>
                  <a:srgbClr val="00B050"/>
                </a:solidFill>
              </a:rPr>
              <a:t>Finding </a:t>
            </a:r>
            <a:r>
              <a:rPr lang="en-US" sz="3600" i="1" dirty="0" err="1" smtClean="0">
                <a:solidFill>
                  <a:srgbClr val="00B050"/>
                </a:solidFill>
              </a:rPr>
              <a:t>Nemo</a:t>
            </a:r>
            <a:endParaRPr lang="en-US" sz="3600" i="1" dirty="0" smtClean="0">
              <a:solidFill>
                <a:srgbClr val="00B050"/>
              </a:solidFill>
            </a:endParaRPr>
          </a:p>
          <a:p>
            <a:pPr>
              <a:buNone/>
            </a:pPr>
            <a:r>
              <a:rPr lang="en-US" sz="3600" i="1" dirty="0" smtClean="0">
                <a:solidFill>
                  <a:srgbClr val="00B050"/>
                </a:solidFill>
              </a:rPr>
              <a:t>Sixteen Candles</a:t>
            </a:r>
          </a:p>
          <a:p>
            <a:pPr>
              <a:buNone/>
            </a:pPr>
            <a:r>
              <a:rPr lang="en-US" sz="3600" i="1" dirty="0" smtClean="0">
                <a:solidFill>
                  <a:srgbClr val="00B050"/>
                </a:solidFill>
              </a:rPr>
              <a:t>Billy Elliot</a:t>
            </a:r>
          </a:p>
          <a:p>
            <a:pPr>
              <a:buNone/>
            </a:pPr>
            <a:endParaRPr lang="en-US" i="1" dirty="0" smtClean="0">
              <a:solidFill>
                <a:srgbClr val="00B050"/>
              </a:solidFill>
            </a:endParaRPr>
          </a:p>
          <a:p>
            <a:endParaRPr lang="en-US" dirty="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Thematic Elements: </a:t>
            </a:r>
            <a:r>
              <a:rPr lang="en-US" dirty="0" smtClean="0">
                <a:solidFill>
                  <a:srgbClr val="00B050"/>
                </a:solidFill>
              </a:rPr>
              <a:t>IDEAS</a:t>
            </a:r>
            <a:endParaRPr lang="en-US" dirty="0"/>
          </a:p>
        </p:txBody>
      </p:sp>
      <p:sp>
        <p:nvSpPr>
          <p:cNvPr id="3" name="Content Placeholder 2"/>
          <p:cNvSpPr>
            <a:spLocks noGrp="1"/>
          </p:cNvSpPr>
          <p:nvPr>
            <p:ph sz="quarter" idx="1"/>
          </p:nvPr>
        </p:nvSpPr>
        <p:spPr>
          <a:xfrm>
            <a:off x="914400" y="1447800"/>
            <a:ext cx="7772400" cy="4876800"/>
          </a:xfrm>
        </p:spPr>
        <p:txBody>
          <a:bodyPr>
            <a:normAutofit/>
          </a:bodyPr>
          <a:lstStyle/>
          <a:p>
            <a:r>
              <a:rPr lang="en-US" i="1" dirty="0" smtClean="0"/>
              <a:t>Billy Elliot (2000)</a:t>
            </a:r>
          </a:p>
          <a:p>
            <a:pPr lvl="1"/>
            <a:r>
              <a:rPr lang="en-US" i="1" dirty="0" smtClean="0">
                <a:solidFill>
                  <a:srgbClr val="00B050"/>
                </a:solidFill>
              </a:rPr>
              <a:t>Director:  Stephen </a:t>
            </a:r>
            <a:r>
              <a:rPr lang="en-US" i="1" dirty="0" err="1" smtClean="0">
                <a:solidFill>
                  <a:srgbClr val="00B050"/>
                </a:solidFill>
              </a:rPr>
              <a:t>Daldry</a:t>
            </a:r>
            <a:endParaRPr lang="en-US" i="1" dirty="0" smtClean="0">
              <a:solidFill>
                <a:srgbClr val="00B050"/>
              </a:solidFill>
            </a:endParaRPr>
          </a:p>
          <a:p>
            <a:pPr lvl="1"/>
            <a:r>
              <a:rPr lang="en-US" i="1" dirty="0" smtClean="0">
                <a:solidFill>
                  <a:srgbClr val="00B050"/>
                </a:solidFill>
              </a:rPr>
              <a:t>Jamie Bell…Billy Elliot</a:t>
            </a:r>
          </a:p>
          <a:p>
            <a:pPr lvl="1"/>
            <a:r>
              <a:rPr lang="en-US" i="1" dirty="0" smtClean="0">
                <a:solidFill>
                  <a:srgbClr val="00B050"/>
                </a:solidFill>
              </a:rPr>
              <a:t>Jean Heywood…Grandma</a:t>
            </a:r>
          </a:p>
          <a:p>
            <a:pPr lvl="1"/>
            <a:r>
              <a:rPr lang="en-US" i="1" dirty="0" smtClean="0">
                <a:solidFill>
                  <a:srgbClr val="00B050"/>
                </a:solidFill>
              </a:rPr>
              <a:t>Jamie </a:t>
            </a:r>
            <a:r>
              <a:rPr lang="en-US" i="1" dirty="0" err="1" smtClean="0">
                <a:solidFill>
                  <a:srgbClr val="00B050"/>
                </a:solidFill>
              </a:rPr>
              <a:t>Draven</a:t>
            </a:r>
            <a:r>
              <a:rPr lang="en-US" i="1" dirty="0" smtClean="0">
                <a:solidFill>
                  <a:srgbClr val="00B050"/>
                </a:solidFill>
              </a:rPr>
              <a:t>…Tony Elliot (brother)</a:t>
            </a:r>
          </a:p>
          <a:p>
            <a:pPr lvl="1"/>
            <a:r>
              <a:rPr lang="en-US" dirty="0" smtClean="0">
                <a:solidFill>
                  <a:srgbClr val="00B050"/>
                </a:solidFill>
              </a:rPr>
              <a:t>Gary Lewis…Dad (Jackie Elliot)</a:t>
            </a:r>
          </a:p>
          <a:p>
            <a:pPr lvl="1">
              <a:buNone/>
            </a:pPr>
            <a:endParaRPr lang="en-US" dirty="0" smtClean="0">
              <a:solidFill>
                <a:srgbClr val="00B050"/>
              </a:solidFill>
            </a:endParaRPr>
          </a:p>
          <a:p>
            <a:pPr lvl="1">
              <a:buNone/>
            </a:pPr>
            <a:r>
              <a:rPr lang="en-US" i="1" dirty="0" smtClean="0">
                <a:solidFill>
                  <a:srgbClr val="00B050"/>
                </a:solidFill>
              </a:rPr>
              <a:t>Setting: </a:t>
            </a:r>
            <a:r>
              <a:rPr lang="en-US" dirty="0"/>
              <a:t>T</a:t>
            </a:r>
            <a:r>
              <a:rPr lang="en-US" dirty="0" smtClean="0"/>
              <a:t>he 1984 Miners Strike in England</a:t>
            </a:r>
          </a:p>
          <a:p>
            <a:pPr lvl="1">
              <a:buNone/>
            </a:pPr>
            <a:endParaRPr lang="en-US" i="1" dirty="0" smtClean="0">
              <a:solidFill>
                <a:srgbClr val="00B050"/>
              </a:solidFill>
            </a:endParaRPr>
          </a:p>
          <a:p>
            <a:pPr lvl="1">
              <a:buNone/>
            </a:pPr>
            <a:r>
              <a:rPr lang="en-US" dirty="0" smtClean="0">
                <a:solidFill>
                  <a:srgbClr val="00B050"/>
                </a:solidFill>
              </a:rPr>
              <a:t>Brief Synopsis: </a:t>
            </a:r>
            <a:r>
              <a:rPr lang="en-US" dirty="0" smtClean="0"/>
              <a:t>A talented young boy becomes torn between his unexpected love of dance and the disintegration of his family. </a:t>
            </a:r>
          </a:p>
          <a:p>
            <a:pPr lvl="1">
              <a:buNone/>
            </a:pPr>
            <a:endParaRPr lang="en-US" i="1" dirty="0">
              <a:solidFill>
                <a:srgbClr val="00B050"/>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Thematic Elements</a:t>
            </a:r>
            <a:endParaRPr lang="en-US" b="1" dirty="0"/>
          </a:p>
        </p:txBody>
      </p:sp>
      <p:sp>
        <p:nvSpPr>
          <p:cNvPr id="3" name="Content Placeholder 2"/>
          <p:cNvSpPr>
            <a:spLocks noGrp="1"/>
          </p:cNvSpPr>
          <p:nvPr>
            <p:ph sz="quarter" idx="1"/>
          </p:nvPr>
        </p:nvSpPr>
        <p:spPr/>
        <p:txBody>
          <a:bodyPr>
            <a:normAutofit fontScale="92500" lnSpcReduction="20000"/>
          </a:bodyPr>
          <a:lstStyle/>
          <a:p>
            <a:r>
              <a:rPr lang="en-US" sz="2800" dirty="0" smtClean="0"/>
              <a:t>THEME refers to the unifying central concern of the film, the special focus that unifies the work.</a:t>
            </a:r>
          </a:p>
          <a:p>
            <a:pPr>
              <a:buNone/>
            </a:pPr>
            <a:endParaRPr lang="en-US" sz="2800" dirty="0" smtClean="0"/>
          </a:p>
          <a:p>
            <a:pPr lvl="1"/>
            <a:r>
              <a:rPr lang="en-US" sz="3000" dirty="0" smtClean="0"/>
              <a:t>Ideas</a:t>
            </a:r>
          </a:p>
          <a:p>
            <a:pPr lvl="1"/>
            <a:r>
              <a:rPr lang="en-US" sz="3000" dirty="0" smtClean="0"/>
              <a:t>Plot</a:t>
            </a:r>
          </a:p>
          <a:p>
            <a:pPr lvl="1"/>
            <a:r>
              <a:rPr lang="en-US" sz="3000" dirty="0" smtClean="0"/>
              <a:t>Emotional Effect or Mood</a:t>
            </a:r>
          </a:p>
          <a:p>
            <a:pPr lvl="1"/>
            <a:r>
              <a:rPr lang="en-US" sz="3000" dirty="0" smtClean="0"/>
              <a:t>Character</a:t>
            </a:r>
          </a:p>
          <a:p>
            <a:pPr lvl="1"/>
            <a:r>
              <a:rPr lang="en-US" sz="3000" dirty="0" smtClean="0"/>
              <a:t>Style or Texture</a:t>
            </a:r>
          </a:p>
          <a:p>
            <a:pPr lvl="1">
              <a:buNone/>
            </a:pPr>
            <a:endParaRPr lang="en-US" sz="2800" dirty="0" smtClean="0"/>
          </a:p>
          <a:p>
            <a:pPr lvl="1">
              <a:buNone/>
            </a:pPr>
            <a:r>
              <a:rPr lang="en-US" sz="2800" dirty="0" smtClean="0">
                <a:solidFill>
                  <a:srgbClr val="FF0000"/>
                </a:solidFill>
              </a:rPr>
              <a:t>All five are present in ALL film; but in any given film, one is predominant.</a:t>
            </a:r>
          </a:p>
          <a:p>
            <a:pPr lvl="1">
              <a:buNone/>
            </a:pPr>
            <a:endParaRPr lang="en-US"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Thematic Elements</a:t>
            </a:r>
            <a:r>
              <a:rPr lang="en-US" dirty="0" smtClean="0"/>
              <a:t>: </a:t>
            </a:r>
            <a:r>
              <a:rPr lang="en-US" dirty="0" smtClean="0">
                <a:solidFill>
                  <a:schemeClr val="accent1">
                    <a:lumMod val="75000"/>
                  </a:schemeClr>
                </a:solidFill>
              </a:rPr>
              <a:t>PLOT</a:t>
            </a:r>
            <a:endParaRPr lang="en-US" dirty="0">
              <a:solidFill>
                <a:schemeClr val="accent1">
                  <a:lumMod val="75000"/>
                </a:schemeClr>
              </a:solidFill>
            </a:endParaRPr>
          </a:p>
        </p:txBody>
      </p:sp>
      <p:sp>
        <p:nvSpPr>
          <p:cNvPr id="3" name="Content Placeholder 2"/>
          <p:cNvSpPr>
            <a:spLocks noGrp="1"/>
          </p:cNvSpPr>
          <p:nvPr>
            <p:ph sz="quarter" idx="1"/>
          </p:nvPr>
        </p:nvSpPr>
        <p:spPr/>
        <p:txBody>
          <a:bodyPr>
            <a:normAutofit/>
          </a:bodyPr>
          <a:lstStyle/>
          <a:p>
            <a:pPr>
              <a:buNone/>
            </a:pPr>
            <a:r>
              <a:rPr lang="en-US" dirty="0" smtClean="0"/>
              <a:t>What happens in the film?</a:t>
            </a:r>
          </a:p>
          <a:p>
            <a:r>
              <a:rPr lang="en-US" dirty="0" smtClean="0"/>
              <a:t>Adventure stories</a:t>
            </a:r>
          </a:p>
          <a:p>
            <a:r>
              <a:rPr lang="en-US" dirty="0" smtClean="0"/>
              <a:t>Detective stories</a:t>
            </a:r>
          </a:p>
          <a:p>
            <a:pPr>
              <a:buNone/>
            </a:pPr>
            <a:r>
              <a:rPr lang="en-US" dirty="0">
                <a:solidFill>
                  <a:schemeClr val="accent1">
                    <a:lumMod val="75000"/>
                  </a:schemeClr>
                </a:solidFill>
              </a:rPr>
              <a:t>	</a:t>
            </a:r>
            <a:r>
              <a:rPr lang="en-US" i="1" dirty="0" smtClean="0">
                <a:solidFill>
                  <a:schemeClr val="accent1">
                    <a:lumMod val="75000"/>
                  </a:schemeClr>
                </a:solidFill>
              </a:rPr>
              <a:t>Gladiator</a:t>
            </a:r>
          </a:p>
          <a:p>
            <a:pPr>
              <a:buNone/>
            </a:pPr>
            <a:r>
              <a:rPr lang="en-US" i="1" dirty="0">
                <a:solidFill>
                  <a:schemeClr val="accent1">
                    <a:lumMod val="75000"/>
                  </a:schemeClr>
                </a:solidFill>
              </a:rPr>
              <a:t>	</a:t>
            </a:r>
            <a:r>
              <a:rPr lang="en-US" i="1" dirty="0" smtClean="0">
                <a:solidFill>
                  <a:schemeClr val="accent1">
                    <a:lumMod val="75000"/>
                  </a:schemeClr>
                </a:solidFill>
              </a:rPr>
              <a:t>Spider-Man</a:t>
            </a:r>
          </a:p>
          <a:p>
            <a:pPr>
              <a:buNone/>
            </a:pPr>
            <a:r>
              <a:rPr lang="en-US" i="1" dirty="0">
                <a:solidFill>
                  <a:schemeClr val="accent1">
                    <a:lumMod val="75000"/>
                  </a:schemeClr>
                </a:solidFill>
              </a:rPr>
              <a:t>	</a:t>
            </a:r>
            <a:r>
              <a:rPr lang="en-US" i="1" dirty="0" smtClean="0">
                <a:solidFill>
                  <a:schemeClr val="accent1">
                    <a:lumMod val="75000"/>
                  </a:schemeClr>
                </a:solidFill>
              </a:rPr>
              <a:t>Hidalgo</a:t>
            </a:r>
          </a:p>
          <a:p>
            <a:pPr>
              <a:buNone/>
            </a:pPr>
            <a:r>
              <a:rPr lang="en-US" i="1" dirty="0">
                <a:solidFill>
                  <a:schemeClr val="accent1">
                    <a:lumMod val="75000"/>
                  </a:schemeClr>
                </a:solidFill>
              </a:rPr>
              <a:t> </a:t>
            </a:r>
            <a:r>
              <a:rPr lang="en-US" i="1" dirty="0" smtClean="0">
                <a:solidFill>
                  <a:schemeClr val="accent1">
                    <a:lumMod val="75000"/>
                  </a:schemeClr>
                </a:solidFill>
              </a:rPr>
              <a:t> 	Raiders of the Lost Ark</a:t>
            </a:r>
          </a:p>
          <a:p>
            <a:pPr>
              <a:buNone/>
            </a:pPr>
            <a:r>
              <a:rPr lang="en-US" i="1" dirty="0">
                <a:solidFill>
                  <a:schemeClr val="accent1">
                    <a:lumMod val="75000"/>
                  </a:schemeClr>
                </a:solidFill>
              </a:rPr>
              <a:t>	</a:t>
            </a:r>
            <a:r>
              <a:rPr lang="en-US" i="1" dirty="0" smtClean="0">
                <a:solidFill>
                  <a:schemeClr val="accent1">
                    <a:lumMod val="75000"/>
                  </a:schemeClr>
                </a:solidFill>
              </a:rPr>
              <a:t>Titanic</a:t>
            </a:r>
          </a:p>
          <a:p>
            <a:pPr>
              <a:buNone/>
            </a:pPr>
            <a:r>
              <a:rPr lang="en-US" i="1" dirty="0">
                <a:solidFill>
                  <a:schemeClr val="accent1">
                    <a:lumMod val="75000"/>
                  </a:schemeClr>
                </a:solidFill>
              </a:rPr>
              <a:t>	</a:t>
            </a:r>
            <a:r>
              <a:rPr lang="en-US" i="1" dirty="0" smtClean="0">
                <a:solidFill>
                  <a:schemeClr val="accent1">
                    <a:lumMod val="75000"/>
                  </a:schemeClr>
                </a:solidFill>
              </a:rPr>
              <a:t>The Fast and the Furious</a:t>
            </a:r>
            <a:endParaRPr lang="en-US" i="1" dirty="0">
              <a:solidFill>
                <a:schemeClr val="accent1">
                  <a:lumMod val="75000"/>
                </a:schemeClr>
              </a:solidFill>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Thematic Elements: </a:t>
            </a:r>
            <a:br>
              <a:rPr lang="en-US" b="1" dirty="0" smtClean="0"/>
            </a:br>
            <a:r>
              <a:rPr lang="en-US" dirty="0" smtClean="0">
                <a:solidFill>
                  <a:srgbClr val="FF0000"/>
                </a:solidFill>
              </a:rPr>
              <a:t>EMOTIONAL EFFECT or MOOD</a:t>
            </a:r>
            <a:endParaRPr lang="en-US" dirty="0">
              <a:solidFill>
                <a:srgbClr val="FF0000"/>
              </a:solidFill>
            </a:endParaRPr>
          </a:p>
        </p:txBody>
      </p:sp>
      <p:sp>
        <p:nvSpPr>
          <p:cNvPr id="3" name="Content Placeholder 2"/>
          <p:cNvSpPr>
            <a:spLocks noGrp="1"/>
          </p:cNvSpPr>
          <p:nvPr>
            <p:ph sz="quarter" idx="1"/>
          </p:nvPr>
        </p:nvSpPr>
        <p:spPr/>
        <p:txBody>
          <a:bodyPr>
            <a:noAutofit/>
          </a:bodyPr>
          <a:lstStyle/>
          <a:p>
            <a:pPr>
              <a:buNone/>
            </a:pPr>
            <a:r>
              <a:rPr lang="en-US" sz="3200" dirty="0" smtClean="0"/>
              <a:t>The director creates a highly specialized mood or emotional effect.  In such films, it is possible to identify a single mood or emotion that prevails throughout the film.</a:t>
            </a:r>
          </a:p>
          <a:p>
            <a:pPr>
              <a:buNone/>
            </a:pPr>
            <a:r>
              <a:rPr lang="en-US" sz="3200" i="1" dirty="0" smtClean="0">
                <a:solidFill>
                  <a:srgbClr val="FF0000"/>
                </a:solidFill>
              </a:rPr>
              <a:t>The Shining</a:t>
            </a:r>
          </a:p>
          <a:p>
            <a:pPr>
              <a:buNone/>
            </a:pPr>
            <a:r>
              <a:rPr lang="en-US" sz="3200" i="1" dirty="0" smtClean="0">
                <a:solidFill>
                  <a:srgbClr val="FF0000"/>
                </a:solidFill>
              </a:rPr>
              <a:t>40-Year-Old Virgin</a:t>
            </a:r>
          </a:p>
          <a:p>
            <a:pPr>
              <a:buNone/>
            </a:pPr>
            <a:r>
              <a:rPr lang="en-US" sz="3200" i="1" dirty="0" smtClean="0">
                <a:solidFill>
                  <a:srgbClr val="FF0000"/>
                </a:solidFill>
              </a:rPr>
              <a:t>The Piano</a:t>
            </a:r>
          </a:p>
          <a:p>
            <a:pPr>
              <a:buNone/>
            </a:pPr>
            <a:r>
              <a:rPr lang="en-US" sz="3200" i="1" dirty="0" smtClean="0">
                <a:solidFill>
                  <a:srgbClr val="FF0000"/>
                </a:solidFill>
              </a:rPr>
              <a:t>Psycho</a:t>
            </a:r>
            <a:endParaRPr lang="en-US" sz="3200" i="1"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Thematic Elements</a:t>
            </a:r>
            <a:r>
              <a:rPr lang="en-US" dirty="0" smtClean="0"/>
              <a:t>: </a:t>
            </a:r>
            <a:r>
              <a:rPr lang="en-US" dirty="0" smtClean="0">
                <a:solidFill>
                  <a:srgbClr val="0070C0"/>
                </a:solidFill>
              </a:rPr>
              <a:t>CHARACTER</a:t>
            </a:r>
            <a:endParaRPr lang="en-US" dirty="0">
              <a:solidFill>
                <a:srgbClr val="0070C0"/>
              </a:solidFill>
            </a:endParaRPr>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t>The focus in this type of film is mostly on the character.  Although plot is important in such films, what happens is important primarily because it helps us understand the character being developed.</a:t>
            </a:r>
          </a:p>
          <a:p>
            <a:pPr>
              <a:buNone/>
            </a:pPr>
            <a:r>
              <a:rPr lang="en-US" dirty="0" smtClean="0"/>
              <a:t>What sets these characters apart from ordinary people?</a:t>
            </a:r>
          </a:p>
          <a:p>
            <a:pPr>
              <a:buNone/>
            </a:pPr>
            <a:endParaRPr lang="en-US" dirty="0" smtClean="0"/>
          </a:p>
          <a:p>
            <a:pPr>
              <a:buNone/>
            </a:pPr>
            <a:r>
              <a:rPr lang="en-US" i="1" dirty="0" smtClean="0">
                <a:solidFill>
                  <a:srgbClr val="002060"/>
                </a:solidFill>
              </a:rPr>
              <a:t>A Beautiful Mind</a:t>
            </a:r>
          </a:p>
          <a:p>
            <a:pPr>
              <a:buNone/>
            </a:pPr>
            <a:r>
              <a:rPr lang="en-US" i="1" dirty="0" smtClean="0">
                <a:solidFill>
                  <a:srgbClr val="002060"/>
                </a:solidFill>
              </a:rPr>
              <a:t>Cinderella Man</a:t>
            </a:r>
          </a:p>
          <a:p>
            <a:pPr>
              <a:buNone/>
            </a:pPr>
            <a:r>
              <a:rPr lang="en-US" i="1" dirty="0" smtClean="0">
                <a:solidFill>
                  <a:srgbClr val="002060"/>
                </a:solidFill>
              </a:rPr>
              <a:t>Raging Bull</a:t>
            </a:r>
          </a:p>
          <a:p>
            <a:pPr>
              <a:buNone/>
            </a:pPr>
            <a:r>
              <a:rPr lang="en-US" i="1" dirty="0" smtClean="0">
                <a:solidFill>
                  <a:srgbClr val="002060"/>
                </a:solidFill>
              </a:rPr>
              <a:t>Elizabeth</a:t>
            </a:r>
          </a:p>
          <a:p>
            <a:pPr>
              <a:buNone/>
            </a:pPr>
            <a:r>
              <a:rPr lang="en-US" i="1" dirty="0" err="1" smtClean="0">
                <a:solidFill>
                  <a:srgbClr val="002060"/>
                </a:solidFill>
              </a:rPr>
              <a:t>Frida</a:t>
            </a:r>
            <a:endParaRPr lang="en-US" i="1" dirty="0" smtClean="0">
              <a:solidFill>
                <a:srgbClr val="002060"/>
              </a:solidFill>
            </a:endParaRPr>
          </a:p>
          <a:p>
            <a:pPr>
              <a:buNone/>
            </a:pPr>
            <a:r>
              <a:rPr lang="en-US" i="1" dirty="0" smtClean="0">
                <a:solidFill>
                  <a:srgbClr val="002060"/>
                </a:solidFill>
              </a:rPr>
              <a:t>Ray</a:t>
            </a:r>
            <a:endParaRPr lang="en-US" i="1" dirty="0">
              <a:solidFill>
                <a:srgbClr val="002060"/>
              </a:solidFill>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Thematic Elements: </a:t>
            </a:r>
            <a:r>
              <a:rPr lang="en-US" dirty="0" smtClean="0">
                <a:solidFill>
                  <a:srgbClr val="7030A0"/>
                </a:solidFill>
              </a:rPr>
              <a:t>STYLE or TEXTURE OR STRUCTURE</a:t>
            </a:r>
            <a:endParaRPr lang="en-US" dirty="0">
              <a:solidFill>
                <a:srgbClr val="7030A0"/>
              </a:solidFill>
            </a:endParaRPr>
          </a:p>
        </p:txBody>
      </p:sp>
      <p:sp>
        <p:nvSpPr>
          <p:cNvPr id="3" name="Content Placeholder 2"/>
          <p:cNvSpPr>
            <a:spLocks noGrp="1"/>
          </p:cNvSpPr>
          <p:nvPr>
            <p:ph sz="quarter" idx="1"/>
          </p:nvPr>
        </p:nvSpPr>
        <p:spPr/>
        <p:txBody>
          <a:bodyPr>
            <a:normAutofit/>
          </a:bodyPr>
          <a:lstStyle/>
          <a:p>
            <a:pPr>
              <a:buNone/>
            </a:pPr>
            <a:r>
              <a:rPr lang="en-US" dirty="0" smtClean="0"/>
              <a:t>These films have a quality that sets them apart—a unique look, feel, rhythm, atmosphere, tone, or organization that echoes in our minds and senses long after we leave the theater.</a:t>
            </a:r>
          </a:p>
          <a:p>
            <a:pPr>
              <a:buNone/>
            </a:pPr>
            <a:endParaRPr lang="en-US" dirty="0" smtClean="0"/>
          </a:p>
          <a:p>
            <a:pPr>
              <a:buNone/>
            </a:pPr>
            <a:r>
              <a:rPr lang="en-US" i="1" dirty="0" smtClean="0">
                <a:solidFill>
                  <a:srgbClr val="7030A0"/>
                </a:solidFill>
              </a:rPr>
              <a:t>Waking Life</a:t>
            </a:r>
          </a:p>
          <a:p>
            <a:pPr>
              <a:buNone/>
            </a:pPr>
            <a:r>
              <a:rPr lang="en-US" i="1" dirty="0" smtClean="0">
                <a:solidFill>
                  <a:srgbClr val="7030A0"/>
                </a:solidFill>
              </a:rPr>
              <a:t>The English Patient</a:t>
            </a:r>
          </a:p>
          <a:p>
            <a:pPr>
              <a:buNone/>
            </a:pPr>
            <a:r>
              <a:rPr lang="en-US" i="1" dirty="0" smtClean="0">
                <a:solidFill>
                  <a:srgbClr val="7030A0"/>
                </a:solidFill>
              </a:rPr>
              <a:t>Fargo</a:t>
            </a:r>
          </a:p>
          <a:p>
            <a:pPr>
              <a:buNone/>
            </a:pPr>
            <a:r>
              <a:rPr lang="en-US" i="1" dirty="0" smtClean="0">
                <a:solidFill>
                  <a:srgbClr val="7030A0"/>
                </a:solidFill>
              </a:rPr>
              <a:t>Pulp Fiction</a:t>
            </a:r>
          </a:p>
          <a:p>
            <a:pPr>
              <a:buNone/>
            </a:pPr>
            <a:r>
              <a:rPr lang="en-US" i="1" dirty="0" smtClean="0">
                <a:solidFill>
                  <a:srgbClr val="7030A0"/>
                </a:solidFill>
              </a:rPr>
              <a:t>The Road Home</a:t>
            </a:r>
            <a:endParaRPr lang="en-US" i="1" dirty="0">
              <a:solidFill>
                <a:srgbClr val="7030A0"/>
              </a:solidFill>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Thematic Elements: </a:t>
            </a:r>
            <a:r>
              <a:rPr lang="en-US" dirty="0" smtClean="0">
                <a:solidFill>
                  <a:srgbClr val="00B050"/>
                </a:solidFill>
              </a:rPr>
              <a:t>IDEAS</a:t>
            </a:r>
            <a:endParaRPr lang="en-US" dirty="0">
              <a:solidFill>
                <a:srgbClr val="00B050"/>
              </a:solidFill>
            </a:endParaRPr>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In most serious films, the action and characters have a significance beyond the context of the film itself—a significance that helps to clarify some aspect of life, experience, or the human condition.</a:t>
            </a:r>
          </a:p>
          <a:p>
            <a:pPr>
              <a:buNone/>
            </a:pPr>
            <a:endParaRPr lang="en-US" dirty="0" smtClean="0"/>
          </a:p>
          <a:p>
            <a:pPr marL="514350" indent="-514350">
              <a:buAutoNum type="arabicPeriod"/>
            </a:pPr>
            <a:r>
              <a:rPr lang="en-US" b="1" dirty="0" smtClean="0"/>
              <a:t>Moral Implications</a:t>
            </a:r>
          </a:p>
          <a:p>
            <a:pPr marL="514350" indent="-514350">
              <a:buAutoNum type="arabicPeriod"/>
            </a:pPr>
            <a:r>
              <a:rPr lang="en-US" b="1" dirty="0" smtClean="0"/>
              <a:t>The Truth of Human Nature</a:t>
            </a:r>
          </a:p>
          <a:p>
            <a:pPr marL="514350" indent="-514350">
              <a:buAutoNum type="arabicPeriod"/>
            </a:pPr>
            <a:r>
              <a:rPr lang="en-US" b="1" dirty="0" smtClean="0"/>
              <a:t>Social Problems</a:t>
            </a:r>
          </a:p>
          <a:p>
            <a:pPr marL="514350" indent="-514350">
              <a:buAutoNum type="arabicPeriod"/>
            </a:pPr>
            <a:r>
              <a:rPr lang="en-US" b="1" dirty="0" smtClean="0"/>
              <a:t>The Struggle for Human Dignity</a:t>
            </a:r>
          </a:p>
          <a:p>
            <a:pPr marL="514350" indent="-514350">
              <a:buAutoNum type="arabicPeriod"/>
            </a:pPr>
            <a:r>
              <a:rPr lang="en-US" b="1" dirty="0" smtClean="0"/>
              <a:t>The Complexity of Human Relationships</a:t>
            </a:r>
          </a:p>
          <a:p>
            <a:pPr marL="514350" indent="-514350">
              <a:buAutoNum type="arabicPeriod"/>
            </a:pPr>
            <a:r>
              <a:rPr lang="en-US" b="1" dirty="0" smtClean="0"/>
              <a:t>Coming of Age/Loss of Innocence/Growing Awareness</a:t>
            </a:r>
          </a:p>
          <a:p>
            <a:pPr marL="514350" indent="-514350">
              <a:buAutoNum type="arabicPeriod"/>
            </a:pPr>
            <a:r>
              <a:rPr lang="en-US" b="1" dirty="0" smtClean="0"/>
              <a:t>A Moral or Philosophical Riddle</a:t>
            </a:r>
            <a:endParaRPr lang="en-US" b="1"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Thematic Elements: </a:t>
            </a:r>
            <a:r>
              <a:rPr lang="en-US" dirty="0" smtClean="0">
                <a:solidFill>
                  <a:srgbClr val="00B050"/>
                </a:solidFill>
              </a:rPr>
              <a:t>IDEAS</a:t>
            </a:r>
            <a:endParaRPr lang="en-US" dirty="0"/>
          </a:p>
        </p:txBody>
      </p:sp>
      <p:sp>
        <p:nvSpPr>
          <p:cNvPr id="3" name="Content Placeholder 2"/>
          <p:cNvSpPr>
            <a:spLocks noGrp="1"/>
          </p:cNvSpPr>
          <p:nvPr>
            <p:ph sz="quarter" idx="1"/>
          </p:nvPr>
        </p:nvSpPr>
        <p:spPr/>
        <p:txBody>
          <a:bodyPr>
            <a:normAutofit fontScale="92500" lnSpcReduction="20000"/>
          </a:bodyPr>
          <a:lstStyle/>
          <a:p>
            <a:pPr marL="514350" indent="-514350">
              <a:buNone/>
            </a:pPr>
            <a:r>
              <a:rPr lang="en-US" b="1" dirty="0" smtClean="0"/>
              <a:t>Moral Implications</a:t>
            </a:r>
          </a:p>
          <a:p>
            <a:pPr marL="514350" indent="-514350">
              <a:buNone/>
            </a:pPr>
            <a:r>
              <a:rPr lang="en-US" i="1" dirty="0" smtClean="0">
                <a:solidFill>
                  <a:srgbClr val="00B050"/>
                </a:solidFill>
              </a:rPr>
              <a:t>Fight Club</a:t>
            </a:r>
          </a:p>
          <a:p>
            <a:pPr marL="514350" indent="-514350">
              <a:buNone/>
            </a:pPr>
            <a:r>
              <a:rPr lang="en-US" i="1" dirty="0" smtClean="0">
                <a:solidFill>
                  <a:srgbClr val="00B050"/>
                </a:solidFill>
              </a:rPr>
              <a:t>Being John </a:t>
            </a:r>
            <a:r>
              <a:rPr lang="en-US" i="1" dirty="0" err="1" smtClean="0">
                <a:solidFill>
                  <a:srgbClr val="00B050"/>
                </a:solidFill>
              </a:rPr>
              <a:t>Malkovich</a:t>
            </a:r>
            <a:endParaRPr lang="en-US" i="1" dirty="0" smtClean="0">
              <a:solidFill>
                <a:srgbClr val="00B050"/>
              </a:solidFill>
            </a:endParaRPr>
          </a:p>
          <a:p>
            <a:pPr marL="514350" indent="-514350">
              <a:buNone/>
            </a:pPr>
            <a:r>
              <a:rPr lang="en-US" i="1" dirty="0" smtClean="0">
                <a:solidFill>
                  <a:srgbClr val="00B050"/>
                </a:solidFill>
              </a:rPr>
              <a:t>Crash</a:t>
            </a:r>
          </a:p>
          <a:p>
            <a:pPr marL="514350" indent="-514350">
              <a:buNone/>
            </a:pPr>
            <a:r>
              <a:rPr lang="en-US" b="1" dirty="0" smtClean="0"/>
              <a:t>The Truth of Human Nature</a:t>
            </a:r>
          </a:p>
          <a:p>
            <a:pPr marL="514350" indent="-514350">
              <a:buNone/>
            </a:pPr>
            <a:r>
              <a:rPr lang="en-US" i="1" dirty="0" smtClean="0">
                <a:solidFill>
                  <a:srgbClr val="00B050"/>
                </a:solidFill>
              </a:rPr>
              <a:t>Lord of the Flies (1963)</a:t>
            </a:r>
          </a:p>
          <a:p>
            <a:pPr marL="514350" indent="-514350">
              <a:buNone/>
            </a:pPr>
            <a:r>
              <a:rPr lang="en-US" i="1" dirty="0" smtClean="0">
                <a:solidFill>
                  <a:srgbClr val="00B050"/>
                </a:solidFill>
              </a:rPr>
              <a:t>Groundhog Day</a:t>
            </a:r>
          </a:p>
          <a:p>
            <a:pPr marL="514350" indent="-514350">
              <a:buNone/>
            </a:pPr>
            <a:r>
              <a:rPr lang="en-US" i="1" dirty="0" smtClean="0">
                <a:solidFill>
                  <a:srgbClr val="00B050"/>
                </a:solidFill>
              </a:rPr>
              <a:t>Requiem for a Dream</a:t>
            </a:r>
          </a:p>
          <a:p>
            <a:pPr marL="514350" indent="-514350">
              <a:buNone/>
            </a:pPr>
            <a:r>
              <a:rPr lang="en-US" b="1" dirty="0" smtClean="0"/>
              <a:t>Social Problems</a:t>
            </a:r>
          </a:p>
          <a:p>
            <a:pPr marL="514350" indent="-514350">
              <a:buNone/>
            </a:pPr>
            <a:r>
              <a:rPr lang="en-US" i="1" dirty="0" smtClean="0">
                <a:solidFill>
                  <a:srgbClr val="00B050"/>
                </a:solidFill>
              </a:rPr>
              <a:t>Mississippi Burning</a:t>
            </a:r>
          </a:p>
          <a:p>
            <a:pPr marL="514350" indent="-514350">
              <a:buNone/>
            </a:pPr>
            <a:r>
              <a:rPr lang="en-US" i="1" dirty="0" smtClean="0">
                <a:solidFill>
                  <a:srgbClr val="00B050"/>
                </a:solidFill>
              </a:rPr>
              <a:t>Dead Man Walking</a:t>
            </a:r>
          </a:p>
          <a:p>
            <a:pPr marL="514350" indent="-514350">
              <a:buNone/>
            </a:pPr>
            <a:r>
              <a:rPr lang="en-US" i="1" dirty="0" smtClean="0">
                <a:solidFill>
                  <a:srgbClr val="00B050"/>
                </a:solidFill>
              </a:rPr>
              <a:t>Do the Right Thing</a:t>
            </a:r>
          </a:p>
          <a:p>
            <a:endParaRPr lang="en-US"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Thematic Elements: </a:t>
            </a:r>
            <a:r>
              <a:rPr lang="en-US" dirty="0" smtClean="0">
                <a:solidFill>
                  <a:srgbClr val="00B050"/>
                </a:solidFill>
              </a:rPr>
              <a:t>IDEAS</a:t>
            </a:r>
            <a:endParaRPr lang="en-US" dirty="0"/>
          </a:p>
        </p:txBody>
      </p:sp>
      <p:sp>
        <p:nvSpPr>
          <p:cNvPr id="3" name="Content Placeholder 2"/>
          <p:cNvSpPr>
            <a:spLocks noGrp="1"/>
          </p:cNvSpPr>
          <p:nvPr>
            <p:ph sz="quarter" idx="1"/>
          </p:nvPr>
        </p:nvSpPr>
        <p:spPr/>
        <p:txBody>
          <a:bodyPr>
            <a:normAutofit lnSpcReduction="10000"/>
          </a:bodyPr>
          <a:lstStyle/>
          <a:p>
            <a:pPr marL="514350" indent="-514350">
              <a:buNone/>
            </a:pPr>
            <a:r>
              <a:rPr lang="en-US" b="1" dirty="0" smtClean="0"/>
              <a:t>The Struggle for Human Dignity</a:t>
            </a:r>
          </a:p>
          <a:p>
            <a:pPr marL="514350" indent="-514350">
              <a:buNone/>
            </a:pPr>
            <a:r>
              <a:rPr lang="en-US" i="1" dirty="0" smtClean="0">
                <a:solidFill>
                  <a:srgbClr val="00B050"/>
                </a:solidFill>
              </a:rPr>
              <a:t>Million Dollar Baby</a:t>
            </a:r>
          </a:p>
          <a:p>
            <a:pPr marL="514350" indent="-514350">
              <a:buNone/>
            </a:pPr>
            <a:r>
              <a:rPr lang="en-US" i="1" dirty="0" smtClean="0">
                <a:solidFill>
                  <a:srgbClr val="00B050"/>
                </a:solidFill>
              </a:rPr>
              <a:t>Rent</a:t>
            </a:r>
          </a:p>
          <a:p>
            <a:pPr marL="514350" indent="-514350">
              <a:buNone/>
            </a:pPr>
            <a:r>
              <a:rPr lang="en-US" i="1" dirty="0" smtClean="0">
                <a:solidFill>
                  <a:srgbClr val="00B050"/>
                </a:solidFill>
              </a:rPr>
              <a:t>Schindler’s List</a:t>
            </a:r>
          </a:p>
          <a:p>
            <a:pPr marL="514350" indent="-514350">
              <a:buNone/>
            </a:pPr>
            <a:r>
              <a:rPr lang="en-US" b="1" dirty="0" smtClean="0"/>
              <a:t>The Complexity of Human Relationships</a:t>
            </a:r>
          </a:p>
          <a:p>
            <a:pPr marL="514350" indent="-514350">
              <a:buNone/>
            </a:pPr>
            <a:r>
              <a:rPr lang="en-US" i="1" dirty="0" smtClean="0">
                <a:solidFill>
                  <a:srgbClr val="00B050"/>
                </a:solidFill>
              </a:rPr>
              <a:t>The War of the Roses</a:t>
            </a:r>
          </a:p>
          <a:p>
            <a:pPr marL="514350" indent="-514350">
              <a:buNone/>
            </a:pPr>
            <a:r>
              <a:rPr lang="en-US" i="1" dirty="0" smtClean="0">
                <a:solidFill>
                  <a:srgbClr val="00B050"/>
                </a:solidFill>
              </a:rPr>
              <a:t>Broke</a:t>
            </a:r>
          </a:p>
          <a:p>
            <a:pPr marL="514350" indent="-514350">
              <a:buNone/>
            </a:pPr>
            <a:r>
              <a:rPr lang="en-US" i="1" dirty="0" smtClean="0">
                <a:solidFill>
                  <a:srgbClr val="00B050"/>
                </a:solidFill>
              </a:rPr>
              <a:t>Terms of Endearment</a:t>
            </a:r>
          </a:p>
          <a:p>
            <a:pPr marL="514350" indent="-514350">
              <a:buNone/>
            </a:pPr>
            <a:r>
              <a:rPr lang="en-US" b="1" dirty="0" smtClean="0"/>
              <a:t>A Moral or Philosophical Riddle</a:t>
            </a:r>
          </a:p>
          <a:p>
            <a:pPr marL="514350" indent="-514350">
              <a:buNone/>
            </a:pPr>
            <a:r>
              <a:rPr lang="en-US" i="1" dirty="0" smtClean="0">
                <a:solidFill>
                  <a:srgbClr val="00B050"/>
                </a:solidFill>
              </a:rPr>
              <a:t>Fight Club</a:t>
            </a:r>
          </a:p>
          <a:p>
            <a:endParaRPr lang="en-US" dirty="0"/>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4551</TotalTime>
  <Words>464</Words>
  <Application>Microsoft Office PowerPoint</Application>
  <PresentationFormat>On-screen Show (4:3)</PresentationFormat>
  <Paragraphs>104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Equity</vt:lpstr>
      <vt:lpstr>Film Studies: Thematic Elements</vt:lpstr>
      <vt:lpstr>Thematic Elements</vt:lpstr>
      <vt:lpstr>Thematic Elements: PLOT</vt:lpstr>
      <vt:lpstr>Thematic Elements:  EMOTIONAL EFFECT or MOOD</vt:lpstr>
      <vt:lpstr>Thematic Elements: CHARACTER</vt:lpstr>
      <vt:lpstr>Thematic Elements: STYLE or TEXTURE OR STRUCTURE</vt:lpstr>
      <vt:lpstr>Thematic Elements: IDEAS</vt:lpstr>
      <vt:lpstr>Thematic Elements: IDEAS</vt:lpstr>
      <vt:lpstr>Thematic Elements: IDEAS</vt:lpstr>
      <vt:lpstr>Thematic Elements: IDEAS </vt:lpstr>
      <vt:lpstr>Thematic Elements: IDEAS</vt:lpstr>
    </vt:vector>
  </TitlesOfParts>
  <Company>Monadnock Regional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Film Studies: Thematic Elements</dc:title>
  <dc:creator>hgigliello</dc:creator>
  <cp:lastModifiedBy>hgigliello</cp:lastModifiedBy>
  <cp:revision>24</cp:revision>
  <dcterms:created xsi:type="dcterms:W3CDTF">2011-09-21T17:18:32Z</dcterms:created>
  <dcterms:modified xsi:type="dcterms:W3CDTF">2012-08-28T20:47:50Z</dcterms:modified>
</cp:coreProperties>
</file>