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4" r:id="rId4"/>
    <p:sldId id="266" r:id="rId5"/>
    <p:sldId id="267" r:id="rId6"/>
    <p:sldId id="257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4309"/>
    <a:srgbClr val="FFFFFF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19F3D-64BC-48FB-913B-E62025C8A8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965B4-F24B-49AC-8923-74F9F9D110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A69BB-E2D1-4D35-9F8C-9B965EC65B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6CADB-4042-4273-8861-5D4D614387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B3C1D-36E1-41F7-BDD7-34435B8595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1CAA9-9588-4FE8-9ED8-42A835E32D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2FE343-9C96-4052-9B4B-9A2492992D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C22BC-F877-4294-8B05-42F37A1DC5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BF36E-33AA-433B-8650-C18561AAC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0E5D7E-BEBC-413C-A053-459C6D9E75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B29DBE-EF9D-492F-92B3-947BF0EB8C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EECC5EA-D020-44CC-A685-91F3A2A70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>
    <p:fade thruBlk="1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400" dirty="0" smtClean="0"/>
              <a:t>What My Essay Should LOOK LIKE</a:t>
            </a:r>
            <a:endParaRPr lang="en-US" sz="5400" dirty="0" smtClean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Rules for English papers. </a:t>
            </a:r>
            <a:endParaRPr lang="en-US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Format Please!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477000" cy="4267200"/>
          </a:xfrm>
        </p:spPr>
        <p:txBody>
          <a:bodyPr/>
          <a:lstStyle/>
          <a:p>
            <a:pPr eaLnBrk="1" hangingPunct="1"/>
            <a:r>
              <a:rPr lang="en-US" smtClean="0"/>
              <a:t>Your heading should include the following:  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Your Name			</a:t>
            </a:r>
          </a:p>
          <a:p>
            <a:pPr eaLnBrk="1" hangingPunct="1">
              <a:buFontTx/>
              <a:buNone/>
            </a:pPr>
            <a:r>
              <a:rPr lang="en-US" smtClean="0"/>
              <a:t>Teacher’s Name		</a:t>
            </a:r>
          </a:p>
          <a:p>
            <a:pPr eaLnBrk="1" hangingPunct="1">
              <a:buFontTx/>
              <a:buNone/>
            </a:pPr>
            <a:r>
              <a:rPr lang="en-US" smtClean="0"/>
              <a:t>Class Name			</a:t>
            </a:r>
          </a:p>
          <a:p>
            <a:pPr eaLnBrk="1" hangingPunct="1">
              <a:buFontTx/>
              <a:buNone/>
            </a:pPr>
            <a:r>
              <a:rPr lang="en-US" smtClean="0"/>
              <a:t>Due Date	</a:t>
            </a:r>
          </a:p>
          <a:p>
            <a:pPr eaLnBrk="1" hangingPunct="1">
              <a:buFontTx/>
              <a:buNone/>
            </a:pPr>
            <a:r>
              <a:rPr lang="en-US" smtClean="0"/>
              <a:t>* There is no need for a title page!</a:t>
            </a:r>
          </a:p>
          <a:p>
            <a:pPr eaLnBrk="1" hangingPunct="1">
              <a:buFontTx/>
              <a:buNone/>
            </a:pPr>
            <a:r>
              <a:rPr lang="en-US" smtClean="0"/>
              <a:t>			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914400" y="2819400"/>
            <a:ext cx="2743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191000" y="25908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FFFCC"/>
              </a:buClr>
              <a:defRPr/>
            </a:pPr>
            <a:endParaRPr lang="en-US" sz="32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FFFFCC"/>
              </a:buClr>
              <a:defRPr/>
            </a:pPr>
            <a:r>
              <a:rPr lang="en-US" sz="3200" kern="0" dirty="0">
                <a:latin typeface="+mn-lt"/>
              </a:rPr>
              <a:t>Daisy Spring 		</a:t>
            </a:r>
          </a:p>
          <a:p>
            <a:pPr marL="342900" indent="-342900">
              <a:spcBef>
                <a:spcPct val="20000"/>
              </a:spcBef>
              <a:buClr>
                <a:srgbClr val="FFFFCC"/>
              </a:buClr>
              <a:defRPr/>
            </a:pPr>
            <a:r>
              <a:rPr lang="en-US" sz="3200" kern="0" dirty="0">
                <a:latin typeface="+mn-lt"/>
              </a:rPr>
              <a:t>Ms. Maynard			</a:t>
            </a:r>
          </a:p>
          <a:p>
            <a:pPr marL="342900" indent="-342900">
              <a:spcBef>
                <a:spcPct val="20000"/>
              </a:spcBef>
              <a:buClr>
                <a:srgbClr val="FFFFCC"/>
              </a:buClr>
              <a:defRPr/>
            </a:pPr>
            <a:r>
              <a:rPr lang="en-US" sz="3200" kern="0" dirty="0" smtClean="0">
                <a:latin typeface="+mn-lt"/>
              </a:rPr>
              <a:t>Grade 9 Period 2</a:t>
            </a:r>
            <a:r>
              <a:rPr lang="en-US" sz="3200" kern="0" dirty="0">
                <a:latin typeface="+mn-lt"/>
              </a:rPr>
              <a:t>		</a:t>
            </a:r>
          </a:p>
          <a:p>
            <a:pPr marL="342900" indent="-342900">
              <a:spcBef>
                <a:spcPct val="20000"/>
              </a:spcBef>
              <a:buClr>
                <a:srgbClr val="FFFFCC"/>
              </a:buClr>
              <a:defRPr/>
            </a:pPr>
            <a:r>
              <a:rPr lang="en-US" sz="3200" kern="0" dirty="0" smtClean="0">
                <a:latin typeface="+mn-lt"/>
              </a:rPr>
              <a:t>January 11, 2011</a:t>
            </a:r>
            <a:r>
              <a:rPr lang="en-US" sz="3200" kern="0" dirty="0">
                <a:latin typeface="+mn-lt"/>
              </a:rPr>
              <a:t>			</a:t>
            </a:r>
          </a:p>
          <a:p>
            <a:pPr marL="342900" indent="-342900">
              <a:spcBef>
                <a:spcPct val="20000"/>
              </a:spcBef>
              <a:buClr>
                <a:srgbClr val="FFFFCC"/>
              </a:buClr>
              <a:defRPr/>
            </a:pPr>
            <a:endParaRPr lang="en-US" sz="3200" kern="0" dirty="0">
              <a:latin typeface="+mn-lt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2667794" y="4418806"/>
            <a:ext cx="2438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Follow MLA Format</a:t>
            </a: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1 inch margins </a:t>
            </a:r>
          </a:p>
          <a:p>
            <a:pPr eaLnBrk="1" hangingPunct="1"/>
            <a:r>
              <a:rPr lang="en-US" dirty="0" smtClean="0"/>
              <a:t>12 point </a:t>
            </a:r>
            <a:r>
              <a:rPr lang="en-US" dirty="0" smtClean="0"/>
              <a:t>font (Acceptable fonts are: </a:t>
            </a:r>
            <a:r>
              <a:rPr lang="en-US" b="1" dirty="0" smtClean="0"/>
              <a:t>Times New Roman </a:t>
            </a:r>
            <a:r>
              <a:rPr lang="en-US" dirty="0" smtClean="0"/>
              <a:t>or </a:t>
            </a:r>
            <a:r>
              <a:rPr lang="en-US" b="1" dirty="0" smtClean="0"/>
              <a:t>Cambria</a:t>
            </a:r>
            <a:r>
              <a:rPr lang="en-US" dirty="0" smtClean="0"/>
              <a:t> ONLY.)</a:t>
            </a:r>
            <a:endParaRPr lang="en-US" dirty="0" smtClean="0"/>
          </a:p>
          <a:p>
            <a:pPr eaLnBrk="1" hangingPunct="1"/>
            <a:r>
              <a:rPr lang="en-US" dirty="0" smtClean="0"/>
              <a:t>Double Spaced</a:t>
            </a:r>
          </a:p>
          <a:p>
            <a:pPr eaLnBrk="1" hangingPunct="1"/>
            <a:r>
              <a:rPr lang="en-US" dirty="0" smtClean="0"/>
              <a:t>Title </a:t>
            </a:r>
            <a:r>
              <a:rPr lang="en-US" dirty="0" smtClean="0"/>
              <a:t>– Something creative!!(No </a:t>
            </a:r>
            <a:r>
              <a:rPr lang="en-US" dirty="0" smtClean="0"/>
              <a:t>title page necessary)</a:t>
            </a:r>
          </a:p>
          <a:p>
            <a:pPr eaLnBrk="1" hangingPunct="1"/>
            <a:r>
              <a:rPr lang="en-US" dirty="0" smtClean="0">
                <a:solidFill>
                  <a:srgbClr val="2E4309"/>
                </a:solidFill>
              </a:rPr>
              <a:t> Last name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2E4309"/>
                </a:solidFill>
              </a:rPr>
              <a:t>page number </a:t>
            </a:r>
            <a:r>
              <a:rPr lang="en-US" dirty="0" smtClean="0"/>
              <a:t>on each page. </a:t>
            </a:r>
            <a:r>
              <a:rPr lang="en-US" dirty="0" smtClean="0"/>
              <a:t>(I will show you how to do this.)</a:t>
            </a:r>
            <a:endParaRPr lang="en-US" dirty="0" smtClean="0"/>
          </a:p>
          <a:p>
            <a:pPr eaLnBrk="1" hangingPunct="1"/>
            <a:r>
              <a:rPr lang="en-US" dirty="0" smtClean="0"/>
              <a:t>Work </a:t>
            </a:r>
            <a:r>
              <a:rPr lang="en-US" dirty="0" smtClean="0"/>
              <a:t>Cited page! </a:t>
            </a:r>
            <a:r>
              <a:rPr lang="en-US" dirty="0" smtClean="0"/>
              <a:t>(Again, I will show you how to do this.) 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Citations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5410200"/>
          </a:xfrm>
        </p:spPr>
        <p:txBody>
          <a:bodyPr/>
          <a:lstStyle/>
          <a:p>
            <a:r>
              <a:rPr lang="en-US" sz="2800" dirty="0" smtClean="0"/>
              <a:t>Short quotes need to be embedded into your paper as part of the paragraph and cited as follows:  (In your paper this will be double spaced.)</a:t>
            </a:r>
          </a:p>
          <a:p>
            <a:pPr>
              <a:buNone/>
            </a:pPr>
            <a:r>
              <a:rPr lang="en-US" sz="2800" dirty="0" smtClean="0">
                <a:solidFill>
                  <a:srgbClr val="2E4309"/>
                </a:solidFill>
              </a:rPr>
              <a:t> </a:t>
            </a:r>
            <a:r>
              <a:rPr lang="en-US" sz="2800" dirty="0" smtClean="0">
                <a:solidFill>
                  <a:srgbClr val="2E4309"/>
                </a:solidFill>
              </a:rPr>
              <a:t>   </a:t>
            </a:r>
            <a:r>
              <a:rPr lang="en-US" sz="2800" b="1" dirty="0" smtClean="0">
                <a:solidFill>
                  <a:srgbClr val="2E4309"/>
                </a:solidFill>
              </a:rPr>
              <a:t>Finally Paul tries to stop Erik’s cruelty and speaks up. “I stood straight and faced them all, like I had seen Luis do. ‘I saw- I heard Erik Fisher tell him to do it’” (Bloor 284). Paul tells the police about Erik’s involvement in Luis’ murder. </a:t>
            </a:r>
            <a:endParaRPr lang="en-US" sz="2800" b="1" dirty="0" smtClean="0">
              <a:solidFill>
                <a:srgbClr val="2E4309"/>
              </a:solidFill>
            </a:endParaRPr>
          </a:p>
          <a:p>
            <a:r>
              <a:rPr lang="en-US" sz="2800" dirty="0" smtClean="0"/>
              <a:t>Long/Block Quotes: Quotes that are over 4 lines (WHEN TYPED) or are dialogue formatted in the text as separate lines need to be indented.</a:t>
            </a:r>
          </a:p>
          <a:p>
            <a:pPr>
              <a:buNone/>
            </a:pPr>
            <a:r>
              <a:rPr lang="en-US" sz="2400" dirty="0" smtClean="0"/>
              <a:t>    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algn="l"/>
            <a:r>
              <a:rPr lang="en-US" dirty="0" smtClean="0"/>
              <a:t>Example for Dialogue: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(Again, this will be double spaced in your paper.)   </a:t>
            </a:r>
          </a:p>
          <a:p>
            <a:pPr>
              <a:buNone/>
            </a:pPr>
            <a:r>
              <a:rPr lang="en-US" sz="2400" dirty="0" smtClean="0"/>
              <a:t>  </a:t>
            </a:r>
            <a:r>
              <a:rPr lang="en-US" sz="2400" b="1" dirty="0" smtClean="0">
                <a:solidFill>
                  <a:srgbClr val="2E4309"/>
                </a:solidFill>
              </a:rPr>
              <a:t>Paul </a:t>
            </a:r>
            <a:r>
              <a:rPr lang="en-US" sz="2400" b="1" dirty="0" smtClean="0">
                <a:solidFill>
                  <a:srgbClr val="2E4309"/>
                </a:solidFill>
              </a:rPr>
              <a:t>remembers when he was little, Erik and his friend Vincent Castor sprayed paint in his eyes leaving him legally blind.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2E4309"/>
                </a:solidFill>
              </a:rPr>
              <a:t>		“Let me ask you one thing, Mom. When you got 	home from the hospital that day, did you see the 	white paint on Erik’s hands?”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2E4309"/>
                </a:solidFill>
              </a:rPr>
              <a:t>		She didn’t hesitate. “Yes.”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2E4309"/>
                </a:solidFill>
              </a:rPr>
              <a:t>		“Did you know what happened?”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2E4309"/>
                </a:solidFill>
              </a:rPr>
              <a:t>		“Yes</a:t>
            </a:r>
            <a:r>
              <a:rPr lang="en-US" sz="2400" b="1" dirty="0" smtClean="0">
                <a:solidFill>
                  <a:srgbClr val="2E4309"/>
                </a:solidFill>
              </a:rPr>
              <a:t>.” (Bloor 265)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2E4309"/>
                </a:solidFill>
              </a:rPr>
              <a:t> </a:t>
            </a:r>
            <a:r>
              <a:rPr lang="en-US" sz="2400" b="1" dirty="0" smtClean="0">
                <a:solidFill>
                  <a:srgbClr val="2E4309"/>
                </a:solidFill>
              </a:rPr>
              <a:t>    Paul’s </a:t>
            </a:r>
            <a:r>
              <a:rPr lang="en-US" sz="2400" b="1" dirty="0" smtClean="0">
                <a:solidFill>
                  <a:srgbClr val="2E4309"/>
                </a:solidFill>
              </a:rPr>
              <a:t>parents knew that Erik had a part in causing </a:t>
            </a:r>
            <a:r>
              <a:rPr lang="en-US" sz="2400" b="1" dirty="0" smtClean="0">
                <a:solidFill>
                  <a:srgbClr val="2E4309"/>
                </a:solidFill>
              </a:rPr>
              <a:t>his brother’s </a:t>
            </a:r>
            <a:r>
              <a:rPr lang="en-US" sz="2400" b="1" dirty="0" smtClean="0">
                <a:solidFill>
                  <a:srgbClr val="2E4309"/>
                </a:solidFill>
              </a:rPr>
              <a:t>blindness and did not tell Paul about their knowing this fact. They also did not punish Erik for hurting Paul.  </a:t>
            </a:r>
          </a:p>
          <a:p>
            <a:pPr>
              <a:buNone/>
            </a:pP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Work </a:t>
            </a:r>
            <a:r>
              <a:rPr lang="en-US" dirty="0" smtClean="0"/>
              <a:t>Cited 101: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Your Work Cited page should look like this: (Only in Size 12 font)</a:t>
            </a:r>
          </a:p>
          <a:p>
            <a:pPr eaLnBrk="1" hangingPunct="1"/>
            <a:endParaRPr lang="en-US" u="sng" dirty="0" smtClean="0"/>
          </a:p>
        </p:txBody>
      </p:sp>
      <p:sp>
        <p:nvSpPr>
          <p:cNvPr id="4" name="Rectangle 3"/>
          <p:cNvSpPr/>
          <p:nvPr/>
        </p:nvSpPr>
        <p:spPr>
          <a:xfrm>
            <a:off x="1143000" y="2667000"/>
            <a:ext cx="7086600" cy="373380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2667000"/>
            <a:ext cx="6934200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r>
              <a:rPr lang="en-US" sz="2000" dirty="0" smtClean="0"/>
              <a:t>Work Cited</a:t>
            </a:r>
          </a:p>
          <a:p>
            <a:pPr algn="ctr"/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sz="2000" dirty="0" smtClean="0"/>
              <a:t>Last Name, First Name. </a:t>
            </a:r>
            <a:r>
              <a:rPr lang="en-US" sz="2000" u="sng" dirty="0" smtClean="0"/>
              <a:t>Title of Book</a:t>
            </a:r>
            <a:r>
              <a:rPr lang="en-US" sz="2000" dirty="0" smtClean="0"/>
              <a:t>. City of Publication: </a:t>
            </a:r>
            <a:endParaRPr lang="en-US" sz="2000" dirty="0" smtClean="0"/>
          </a:p>
          <a:p>
            <a:pPr>
              <a:lnSpc>
                <a:spcPct val="200000"/>
              </a:lnSpc>
            </a:pPr>
            <a:r>
              <a:rPr lang="en-US" sz="2000" dirty="0" smtClean="0"/>
              <a:t>	</a:t>
            </a:r>
            <a:r>
              <a:rPr lang="en-US" sz="2000" dirty="0" smtClean="0"/>
              <a:t>Publisher</a:t>
            </a:r>
            <a:r>
              <a:rPr lang="en-US" sz="2000" dirty="0" smtClean="0"/>
              <a:t>, </a:t>
            </a:r>
            <a:r>
              <a:rPr lang="en-US" sz="2000" dirty="0" smtClean="0"/>
              <a:t>Year.</a:t>
            </a:r>
            <a:endParaRPr lang="en-US" sz="2000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Bloor, Edward. </a:t>
            </a:r>
            <a:r>
              <a:rPr lang="en-US" u="sng" dirty="0" smtClean="0"/>
              <a:t>Tangerine</a:t>
            </a:r>
            <a:r>
              <a:rPr lang="en-US" dirty="0" smtClean="0"/>
              <a:t>. Orlando: Harcourt, 2006. </a:t>
            </a:r>
            <a:r>
              <a:rPr lang="en-US" i="1" dirty="0" smtClean="0"/>
              <a:t>Print</a:t>
            </a:r>
            <a:r>
              <a:rPr lang="en-US" dirty="0" smtClean="0"/>
              <a:t>.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Grammar &amp; Mechanics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211763"/>
          </a:xfrm>
        </p:spPr>
        <p:txBody>
          <a:bodyPr/>
          <a:lstStyle/>
          <a:p>
            <a:pPr eaLnBrk="1" hangingPunct="1"/>
            <a:r>
              <a:rPr lang="en-US" sz="2400" dirty="0" smtClean="0"/>
              <a:t>1. Capitalization, spelling, tenses, subject-verb agreement, punctuation!</a:t>
            </a:r>
          </a:p>
          <a:p>
            <a:pPr eaLnBrk="1" hangingPunct="1"/>
            <a:r>
              <a:rPr lang="en-US" sz="2400" dirty="0" smtClean="0"/>
              <a:t>2. Don’t summarize or lecture, let </a:t>
            </a:r>
            <a:r>
              <a:rPr lang="en-US" sz="2400" dirty="0" smtClean="0"/>
              <a:t>your examples speak </a:t>
            </a:r>
            <a:r>
              <a:rPr lang="en-US" sz="2400" dirty="0" smtClean="0"/>
              <a:t>for itself. </a:t>
            </a:r>
          </a:p>
          <a:p>
            <a:pPr eaLnBrk="1" hangingPunct="1"/>
            <a:r>
              <a:rPr lang="en-US" sz="2400" dirty="0" smtClean="0"/>
              <a:t>3. Topic sentences in ALL paragraphs. </a:t>
            </a:r>
          </a:p>
          <a:p>
            <a:pPr eaLnBrk="1" hangingPunct="1"/>
            <a:r>
              <a:rPr lang="en-US" sz="2400" dirty="0" smtClean="0"/>
              <a:t>4. Sentences SUPPORT topic sentences. </a:t>
            </a:r>
          </a:p>
          <a:p>
            <a:pPr eaLnBrk="1" hangingPunct="1"/>
            <a:r>
              <a:rPr lang="en-US" sz="2400" dirty="0" smtClean="0"/>
              <a:t>5. No sentence fragments or run-ons. </a:t>
            </a:r>
          </a:p>
          <a:p>
            <a:pPr eaLnBrk="1" hangingPunct="1"/>
            <a:r>
              <a:rPr lang="en-US" sz="2400" dirty="0" smtClean="0"/>
              <a:t>6. Language is smooth and fluent. </a:t>
            </a:r>
          </a:p>
          <a:p>
            <a:pPr eaLnBrk="1" hangingPunct="1"/>
            <a:r>
              <a:rPr lang="en-US" sz="2400" dirty="0" smtClean="0"/>
              <a:t>7. Transitions between paragraphs. </a:t>
            </a:r>
          </a:p>
          <a:p>
            <a:pPr eaLnBrk="1" hangingPunct="1"/>
            <a:r>
              <a:rPr lang="en-US" sz="2400" dirty="0" smtClean="0"/>
              <a:t>8. Short quotes are interwoven with text. Long are indented. </a:t>
            </a:r>
          </a:p>
          <a:p>
            <a:pPr eaLnBrk="1" hangingPunct="1"/>
            <a:r>
              <a:rPr lang="en-US" sz="2400" dirty="0" smtClean="0"/>
              <a:t>9. </a:t>
            </a:r>
            <a:r>
              <a:rPr lang="en-US" sz="2400" b="1" dirty="0" smtClean="0"/>
              <a:t>ONLY 3rd person voice is used—NO “I” or “You”</a:t>
            </a:r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orks Cited and Finishing Touches">
  <a:themeElements>
    <a:clrScheme name="Default Design 2">
      <a:dk1>
        <a:srgbClr val="000000"/>
      </a:dk1>
      <a:lt1>
        <a:srgbClr val="E8C567"/>
      </a:lt1>
      <a:dk2>
        <a:srgbClr val="2B5502"/>
      </a:dk2>
      <a:lt2>
        <a:srgbClr val="777777"/>
      </a:lt2>
      <a:accent1>
        <a:srgbClr val="909082"/>
      </a:accent1>
      <a:accent2>
        <a:srgbClr val="809EA8"/>
      </a:accent2>
      <a:accent3>
        <a:srgbClr val="F2DFB8"/>
      </a:accent3>
      <a:accent4>
        <a:srgbClr val="000000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Default Design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E8C567"/>
        </a:lt1>
        <a:dk2>
          <a:srgbClr val="2B5502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2DFB8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E8C567"/>
        </a:lt1>
        <a:dk2>
          <a:srgbClr val="2B5502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F2DFB8"/>
        </a:accent3>
        <a:accent4>
          <a:srgbClr val="000000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Works Cited and Finishing Touches</Template>
  <TotalTime>1573</TotalTime>
  <Words>379</Words>
  <Application>Microsoft Office PowerPoint</Application>
  <PresentationFormat>On-screen Show (4:3)</PresentationFormat>
  <Paragraphs>55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Works Cited and Finishing Touches</vt:lpstr>
      <vt:lpstr>What My Essay Should LOOK LIKE</vt:lpstr>
      <vt:lpstr>Format Please! </vt:lpstr>
      <vt:lpstr> Follow MLA Format </vt:lpstr>
      <vt:lpstr>Internal Citations</vt:lpstr>
      <vt:lpstr>Example for Dialogue: </vt:lpstr>
      <vt:lpstr>Work Cited 101: </vt:lpstr>
      <vt:lpstr>Grammar &amp; Mechanics</vt:lpstr>
    </vt:vector>
  </TitlesOfParts>
  <Manager/>
  <Company>Monadnock Regional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 Cited &amp; Finishing Touches</dc:title>
  <dc:subject/>
  <dc:creator>bmaynard</dc:creator>
  <cp:keywords/>
  <dc:description/>
  <cp:lastModifiedBy>bmaynard</cp:lastModifiedBy>
  <cp:revision>10</cp:revision>
  <dcterms:created xsi:type="dcterms:W3CDTF">2009-05-21T14:44:48Z</dcterms:created>
  <dcterms:modified xsi:type="dcterms:W3CDTF">2011-01-05T14:41:18Z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TC100690431033</vt:lpwstr>
  </property>
</Properties>
</file>