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 d="100"/>
          <a:sy n="14"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99535E7-248B-4FC7-BAD9-1CEC694B1BB0}" type="datetimeFigureOut">
              <a:rPr lang="en-US" smtClean="0"/>
              <a:pPr/>
              <a:t>1/8/2014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46F200D-A35A-4FF1-A43E-82FC6A69551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9535E7-248B-4FC7-BAD9-1CEC694B1BB0}" type="datetimeFigureOut">
              <a:rPr lang="en-US" smtClean="0"/>
              <a:pPr/>
              <a:t>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6F200D-A35A-4FF1-A43E-82FC6A6955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99535E7-248B-4FC7-BAD9-1CEC694B1BB0}" type="datetimeFigureOut">
              <a:rPr lang="en-US" smtClean="0"/>
              <a:pPr/>
              <a:t>1/8/2014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46F200D-A35A-4FF1-A43E-82FC6A6955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9535E7-248B-4FC7-BAD9-1CEC694B1BB0}" type="datetimeFigureOut">
              <a:rPr lang="en-US" smtClean="0"/>
              <a:pPr/>
              <a:t>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6F200D-A35A-4FF1-A43E-82FC6A6955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99535E7-248B-4FC7-BAD9-1CEC694B1BB0}" type="datetimeFigureOut">
              <a:rPr lang="en-US" smtClean="0"/>
              <a:pPr/>
              <a:t>1/8/2014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46F200D-A35A-4FF1-A43E-82FC6A69551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9535E7-248B-4FC7-BAD9-1CEC694B1BB0}" type="datetimeFigureOut">
              <a:rPr lang="en-US" smtClean="0"/>
              <a:pPr/>
              <a:t>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6F200D-A35A-4FF1-A43E-82FC6A6955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9535E7-248B-4FC7-BAD9-1CEC694B1BB0}" type="datetimeFigureOut">
              <a:rPr lang="en-US" smtClean="0"/>
              <a:pPr/>
              <a:t>1/8/2014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46F200D-A35A-4FF1-A43E-82FC6A6955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99535E7-248B-4FC7-BAD9-1CEC694B1BB0}" type="datetimeFigureOut">
              <a:rPr lang="en-US" smtClean="0"/>
              <a:pPr/>
              <a:t>1/8/2014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46F200D-A35A-4FF1-A43E-82FC6A6955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99535E7-248B-4FC7-BAD9-1CEC694B1BB0}" type="datetimeFigureOut">
              <a:rPr lang="en-US" smtClean="0"/>
              <a:pPr/>
              <a:t>1/8/2014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46F200D-A35A-4FF1-A43E-82FC6A6955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9535E7-248B-4FC7-BAD9-1CEC694B1BB0}" type="datetimeFigureOut">
              <a:rPr lang="en-US" smtClean="0"/>
              <a:pPr/>
              <a:t>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6F200D-A35A-4FF1-A43E-82FC6A6955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99535E7-248B-4FC7-BAD9-1CEC694B1BB0}" type="datetimeFigureOut">
              <a:rPr lang="en-US" smtClean="0"/>
              <a:pPr/>
              <a:t>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6F200D-A35A-4FF1-A43E-82FC6A695513}"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99535E7-248B-4FC7-BAD9-1CEC694B1BB0}" type="datetimeFigureOut">
              <a:rPr lang="en-US" smtClean="0"/>
              <a:pPr/>
              <a:t>1/8/2014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46F200D-A35A-4FF1-A43E-82FC6A6955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105400" cy="4419600"/>
          </a:xfrm>
        </p:spPr>
        <p:txBody>
          <a:bodyPr/>
          <a:lstStyle/>
          <a:p>
            <a:r>
              <a:rPr lang="en-US" sz="2800" dirty="0" smtClean="0"/>
              <a:t>Reflections on the massive open online course (MOOC) Constructive Classroom Conversations: Mastering Language for the Common Core State Standards </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Core Standards</a:t>
            </a:r>
            <a:endParaRPr lang="en-US" dirty="0"/>
          </a:p>
        </p:txBody>
      </p:sp>
      <p:sp>
        <p:nvSpPr>
          <p:cNvPr id="3" name="Content Placeholder 2"/>
          <p:cNvSpPr>
            <a:spLocks noGrp="1"/>
          </p:cNvSpPr>
          <p:nvPr>
            <p:ph idx="1"/>
          </p:nvPr>
        </p:nvSpPr>
        <p:spPr/>
        <p:txBody>
          <a:bodyPr/>
          <a:lstStyle/>
          <a:p>
            <a:r>
              <a:rPr lang="en-US" dirty="0" smtClean="0"/>
              <a:t>All of these standards depend on student's development of their academic language. Language plays a central role in the common core. </a:t>
            </a:r>
          </a:p>
          <a:p>
            <a:r>
              <a:rPr lang="en-US" dirty="0" smtClean="0"/>
              <a:t>Many of the demanding standards present extra challenges for English learners and linguistically diverse students.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What makes a student-to-student conversation "constructive"?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Two dimensions, building on each other's turns to build up an idea, and making sure that these turns focus on the knowledge or skill in the learning objectives.</a:t>
            </a:r>
          </a:p>
          <a:p>
            <a:pPr>
              <a:buNone/>
            </a:pPr>
            <a:endParaRPr lang="en-US" dirty="0" smtClean="0"/>
          </a:p>
          <a:p>
            <a:r>
              <a:rPr lang="en-US" dirty="0" smtClean="0"/>
              <a:t>There are four key skills (create, clarify, negotiate, and fortify ideas) that teachers can and must teach students so that they can have constructive conversations that are in line with the CCSS.</a:t>
            </a:r>
          </a:p>
          <a:p>
            <a:pPr>
              <a:buNone/>
            </a:pPr>
            <a:r>
              <a:rPr lang="en-US" dirty="0" smtClean="0"/>
              <a:t>             </a:t>
            </a:r>
          </a:p>
          <a:p>
            <a:r>
              <a:rPr lang="en-US" dirty="0" smtClean="0"/>
              <a:t>There are also four key ingredients (authentic purpose, clear prompt, original language, sufficient content knowledge) that are often missing from classroom conversations.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086600" cy="2133600"/>
          </a:xfrm>
        </p:spPr>
        <p:txBody>
          <a:bodyPr>
            <a:normAutofit/>
          </a:bodyPr>
          <a:lstStyle/>
          <a:p>
            <a:r>
              <a:rPr lang="en-US" sz="2800" dirty="0" smtClean="0"/>
              <a:t>How can we effectively get started on building a classroom culture of conversation for learning?</a:t>
            </a:r>
            <a:br>
              <a:rPr lang="en-US" sz="2800" dirty="0" smtClean="0"/>
            </a:br>
            <a:endParaRPr lang="en-US" sz="2800" dirty="0"/>
          </a:p>
        </p:txBody>
      </p:sp>
      <p:sp>
        <p:nvSpPr>
          <p:cNvPr id="3" name="Content Placeholder 2"/>
          <p:cNvSpPr>
            <a:spLocks noGrp="1"/>
          </p:cNvSpPr>
          <p:nvPr>
            <p:ph idx="1"/>
          </p:nvPr>
        </p:nvSpPr>
        <p:spPr>
          <a:xfrm>
            <a:off x="457200" y="2743200"/>
            <a:ext cx="7239000" cy="3712536"/>
          </a:xfrm>
        </p:spPr>
        <p:txBody>
          <a:bodyPr/>
          <a:lstStyle/>
          <a:p>
            <a:pPr algn="ctr">
              <a:buNone/>
            </a:pPr>
            <a:r>
              <a:rPr lang="en-US" sz="2800" dirty="0" smtClean="0"/>
              <a:t>Teachers get insights if give enough time for students to reflect, hesitate through their thoughts, listen to others, and finally create articulated responses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How can we effectively get started on building a classroom culture of conversation for learning?</a:t>
            </a:r>
            <a:endParaRPr lang="en-US" sz="2400" dirty="0"/>
          </a:p>
        </p:txBody>
      </p:sp>
      <p:graphicFrame>
        <p:nvGraphicFramePr>
          <p:cNvPr id="4" name="Content Placeholder 3"/>
          <p:cNvGraphicFramePr>
            <a:graphicFrameLocks noGrp="1"/>
          </p:cNvGraphicFramePr>
          <p:nvPr>
            <p:ph idx="1"/>
          </p:nvPr>
        </p:nvGraphicFramePr>
        <p:xfrm>
          <a:off x="457200" y="1609725"/>
          <a:ext cx="7239000" cy="4732020"/>
        </p:xfrm>
        <a:graphic>
          <a:graphicData uri="http://schemas.openxmlformats.org/drawingml/2006/table">
            <a:tbl>
              <a:tblPr firstRow="1" bandRow="1">
                <a:tableStyleId>{5C22544A-7EE6-4342-B048-85BDC9FD1C3A}</a:tableStyleId>
              </a:tblPr>
              <a:tblGrid>
                <a:gridCol w="3619500"/>
                <a:gridCol w="3619500"/>
              </a:tblGrid>
              <a:tr h="370840">
                <a:tc>
                  <a:txBody>
                    <a:bodyPr/>
                    <a:lstStyle/>
                    <a:p>
                      <a:pPr marL="0" marR="0">
                        <a:lnSpc>
                          <a:spcPct val="115000"/>
                        </a:lnSpc>
                        <a:spcBef>
                          <a:spcPts val="0"/>
                        </a:spcBef>
                        <a:spcAft>
                          <a:spcPts val="0"/>
                        </a:spcAft>
                      </a:pPr>
                      <a:r>
                        <a:rPr lang="en-US" sz="1800" dirty="0">
                          <a:solidFill>
                            <a:schemeClr val="tx1"/>
                          </a:solidFill>
                          <a:latin typeface="Arial"/>
                          <a:ea typeface="Calibri"/>
                          <a:cs typeface="Times New Roman"/>
                        </a:rPr>
                        <a:t>Students take  turns, but do not listen to each other, not like in ping pong game</a:t>
                      </a:r>
                      <a:endParaRPr lang="en-US" sz="1800" dirty="0">
                        <a:solidFill>
                          <a:schemeClr val="tx1"/>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solidFill>
                            <a:schemeClr val="tx1"/>
                          </a:solidFill>
                          <a:latin typeface="Arial"/>
                          <a:ea typeface="Calibri"/>
                          <a:cs typeface="Times New Roman"/>
                        </a:rPr>
                        <a:t>Introduce sentence frames for discussions and practice them in pairs to help students build on each other's answers, prompt for evidence, and focus on the learning.</a:t>
                      </a:r>
                      <a:endParaRPr lang="en-US" sz="1800" dirty="0">
                        <a:solidFill>
                          <a:schemeClr val="tx1"/>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800" dirty="0">
                          <a:solidFill>
                            <a:schemeClr val="tx1"/>
                          </a:solidFill>
                          <a:latin typeface="Arial"/>
                          <a:ea typeface="Calibri"/>
                          <a:cs typeface="Times New Roman"/>
                        </a:rPr>
                        <a:t>Focus on accumulating and choosing short answers, not build on ideas</a:t>
                      </a:r>
                      <a:endParaRPr lang="en-US" sz="1800" dirty="0">
                        <a:solidFill>
                          <a:schemeClr val="tx1"/>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solidFill>
                            <a:schemeClr val="tx1"/>
                          </a:solidFill>
                          <a:latin typeface="Arial"/>
                          <a:ea typeface="Calibri"/>
                          <a:cs typeface="Times New Roman"/>
                        </a:rPr>
                        <a:t>Supply them with appropriate questions to ask to clarify and be able to incorporate</a:t>
                      </a:r>
                      <a:endParaRPr lang="en-US" sz="1800" dirty="0">
                        <a:solidFill>
                          <a:schemeClr val="tx1"/>
                        </a:solidFill>
                        <a:latin typeface="Calibri"/>
                        <a:ea typeface="Calibri"/>
                        <a:cs typeface="Times New Roman"/>
                      </a:endParaRPr>
                    </a:p>
                    <a:p>
                      <a:pPr marL="0" marR="0">
                        <a:lnSpc>
                          <a:spcPct val="115000"/>
                        </a:lnSpc>
                        <a:spcBef>
                          <a:spcPts val="0"/>
                        </a:spcBef>
                        <a:spcAft>
                          <a:spcPts val="0"/>
                        </a:spcAft>
                      </a:pPr>
                      <a:r>
                        <a:rPr lang="en-US" sz="1800" dirty="0">
                          <a:solidFill>
                            <a:schemeClr val="tx1"/>
                          </a:solidFill>
                          <a:latin typeface="Arial"/>
                          <a:ea typeface="Calibri"/>
                          <a:cs typeface="Times New Roman"/>
                        </a:rPr>
                        <a:t>new information </a:t>
                      </a:r>
                      <a:endParaRPr lang="en-US" sz="1800" dirty="0">
                        <a:solidFill>
                          <a:schemeClr val="tx1"/>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800" dirty="0">
                          <a:solidFill>
                            <a:schemeClr val="tx1"/>
                          </a:solidFill>
                          <a:latin typeface="Arial"/>
                          <a:ea typeface="Calibri"/>
                          <a:cs typeface="Times New Roman"/>
                        </a:rPr>
                        <a:t>Fostering students’ respect for one another and nurturing an open, trusting classroom community</a:t>
                      </a:r>
                      <a:endParaRPr lang="en-US" sz="1800" dirty="0">
                        <a:solidFill>
                          <a:schemeClr val="tx1"/>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solidFill>
                            <a:schemeClr val="tx1"/>
                          </a:solidFill>
                          <a:latin typeface="Arial"/>
                          <a:ea typeface="Calibri"/>
                          <a:cs typeface="Times New Roman"/>
                        </a:rPr>
                        <a:t>Students show respect by valuing what others say. When someone listens to your idea, asks you to clarify it, builds on it, and values it, you feel smart</a:t>
                      </a:r>
                      <a:endParaRPr lang="en-US" sz="1800" dirty="0">
                        <a:solidFill>
                          <a:schemeClr val="tx1"/>
                        </a:solidFill>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How can we best model constructive conversations?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class discussion, even though it might seem awkward, we can help them build their skills at guiding and shaping their discussions. </a:t>
            </a:r>
          </a:p>
          <a:p>
            <a:r>
              <a:rPr lang="en-US" dirty="0" smtClean="0"/>
              <a:t>Another way to model is by teacher being one partner and having the class collectively be the other person.</a:t>
            </a:r>
          </a:p>
          <a:p>
            <a:r>
              <a:rPr lang="en-US" dirty="0" smtClean="0"/>
              <a:t>One more way to model is to have two students, or a teacher and a student, model conversation up front in the middle of the room. This is called a fishbowl.</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How can we best scaffold constructive conversations?</a:t>
            </a:r>
            <a:endParaRPr lang="en-US" dirty="0"/>
          </a:p>
        </p:txBody>
      </p:sp>
      <p:sp>
        <p:nvSpPr>
          <p:cNvPr id="3" name="Content Placeholder 2"/>
          <p:cNvSpPr>
            <a:spLocks noGrp="1"/>
          </p:cNvSpPr>
          <p:nvPr>
            <p:ph idx="1"/>
          </p:nvPr>
        </p:nvSpPr>
        <p:spPr/>
        <p:txBody>
          <a:bodyPr>
            <a:normAutofit fontScale="92500"/>
          </a:bodyPr>
          <a:lstStyle/>
          <a:p>
            <a:r>
              <a:rPr lang="en-US" dirty="0" smtClean="0"/>
              <a:t>We can structure turns with tokens by having certain partners begin or end the conversation</a:t>
            </a:r>
          </a:p>
          <a:p>
            <a:r>
              <a:rPr lang="en-US" dirty="0" smtClean="0"/>
              <a:t>use cards that remind students of conversation moves</a:t>
            </a:r>
          </a:p>
          <a:p>
            <a:r>
              <a:rPr lang="en-US" dirty="0" smtClean="0"/>
              <a:t>structure partners to be with certain other partners</a:t>
            </a:r>
          </a:p>
          <a:p>
            <a:r>
              <a:rPr lang="en-US" dirty="0" smtClean="0"/>
              <a:t>have students have second and third conversations, without using notes or supports</a:t>
            </a:r>
          </a:p>
          <a:p>
            <a:r>
              <a:rPr lang="en-US" dirty="0" smtClean="0"/>
              <a:t>scaffold conversations with graphic organizers, charts, and other visuals or written information</a:t>
            </a:r>
          </a:p>
          <a:p>
            <a:r>
              <a:rPr lang="en-US" dirty="0" smtClean="0"/>
              <a:t>provide language in the form of sentence frames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Listening to student conversations can be a type of formative assessment practice</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7239000" cy="5312736"/>
          </a:xfrm>
        </p:spPr>
        <p:txBody>
          <a:bodyPr>
            <a:normAutofit fontScale="77500" lnSpcReduction="20000"/>
          </a:bodyPr>
          <a:lstStyle/>
          <a:p>
            <a:r>
              <a:rPr lang="en-US" dirty="0" smtClean="0"/>
              <a:t>Formative assessment is a set of practices that assists teachers and students to understand where students are, in relation to specific learning goals, while they're in the process of learning.</a:t>
            </a:r>
          </a:p>
          <a:p>
            <a:r>
              <a:rPr lang="en-US" dirty="0" smtClean="0"/>
              <a:t>The goals of the conversation analysis tool, or the CAT, forces us to listen to students' language including their conversational pragmatics. Do they take turns? Do they listen to each other and build on each other's ideas? But the CAT also requires us to access students' thinking through their language, asking us whether they are building up a coherent idea and focusing on the learning objectives of the lesson. </a:t>
            </a:r>
          </a:p>
          <a:p>
            <a:r>
              <a:rPr lang="en-US" dirty="0" smtClean="0"/>
              <a:t>Observing students in conversation allows us to forge into territory that very few previous standards have cared about: students understanding other students.</a:t>
            </a:r>
          </a:p>
          <a:p>
            <a:pPr algn="ctr">
              <a:buNone/>
            </a:pPr>
            <a:r>
              <a:rPr lang="en-US" dirty="0" smtClean="0"/>
              <a:t>    Possibilities and successes in life when we prepare students to understand others who don’t communicate well and to communicate to others who don’t listen well are endless.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Future CC Plan </a:t>
            </a:r>
            <a:endParaRPr lang="en-US" dirty="0"/>
          </a:p>
        </p:txBody>
      </p:sp>
      <p:sp>
        <p:nvSpPr>
          <p:cNvPr id="3" name="Content Placeholder 2"/>
          <p:cNvSpPr>
            <a:spLocks noGrp="1"/>
          </p:cNvSpPr>
          <p:nvPr>
            <p:ph idx="1"/>
          </p:nvPr>
        </p:nvSpPr>
        <p:spPr/>
        <p:txBody>
          <a:bodyPr/>
          <a:lstStyle/>
          <a:p>
            <a:pPr>
              <a:buNone/>
            </a:pPr>
            <a:r>
              <a:rPr lang="en-US" dirty="0" smtClean="0"/>
              <a:t>Analyze evidence of what students can do and need to improve on. Then we reflect and plan what and how we will teach. Then we teach and assess student learning. Then we analyze this evidence and continue to improve, and the cycle continues.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45</TotalTime>
  <Words>686</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Reflections on the massive open online course (MOOC) Constructive Classroom Conversations: Mastering Language for the Common Core State Standards  </vt:lpstr>
      <vt:lpstr>Common Core Standards</vt:lpstr>
      <vt:lpstr>What makes a student-to-student conversation "constructive"? </vt:lpstr>
      <vt:lpstr>How can we effectively get started on building a classroom culture of conversation for learning? </vt:lpstr>
      <vt:lpstr>How can we effectively get started on building a classroom culture of conversation for learning?</vt:lpstr>
      <vt:lpstr>How can we best model constructive conversations? </vt:lpstr>
      <vt:lpstr>How can we best scaffold constructive conversations?</vt:lpstr>
      <vt:lpstr>Listening to student conversations can be a type of formative assessment practice </vt:lpstr>
      <vt:lpstr>Future CC Plan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Reflections on the massive open online course (MOOC) Constructive Classroom Conversations: Mastering Language for the Common Core State Standards</dc:title>
  <dc:creator>Natalia</dc:creator>
  <cp:lastModifiedBy>nrogova</cp:lastModifiedBy>
  <cp:revision>6</cp:revision>
  <dcterms:created xsi:type="dcterms:W3CDTF">2014-01-02T20:54:53Z</dcterms:created>
  <dcterms:modified xsi:type="dcterms:W3CDTF">2014-01-08T18:33:15Z</dcterms:modified>
</cp:coreProperties>
</file>