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14"/>
  </p:notesMasterIdLst>
  <p:handoutMasterIdLst>
    <p:handoutMasterId r:id="rId15"/>
  </p:handoutMasterIdLst>
  <p:sldIdLst>
    <p:sldId id="257" r:id="rId3"/>
    <p:sldId id="258" r:id="rId4"/>
    <p:sldId id="259" r:id="rId5"/>
    <p:sldId id="268"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0066"/>
    <a:srgbClr val="99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72" y="-216"/>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406"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en-US"/>
        </a:p>
      </dgm:t>
    </dgm:pt>
    <dgm:pt modelId="{4DF9FE7B-F642-4898-A360-D4E3814E1A3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u="none" dirty="0" smtClean="0">
              <a:solidFill>
                <a:srgbClr val="FF0066"/>
              </a:solidFill>
              <a:effectLst>
                <a:outerShdw blurRad="38100" dist="38100" dir="2700000" algn="tl">
                  <a:srgbClr val="000000">
                    <a:alpha val="43137"/>
                  </a:srgbClr>
                </a:outerShdw>
              </a:effectLst>
            </a:rPr>
            <a:t>Between 1940 and 1955, over 35,000 cases of polio were reported each year.  With the introduction of Salk polio vaccine in 1955, the number of cases declined to under 2,500 in 1957. By 1965, only 61 cases of paralytic polio were reported.  The United States has been polio free since 1979.</a:t>
          </a:r>
          <a:endParaRPr lang="en-US" sz="1200" u="none" dirty="0">
            <a:solidFill>
              <a:srgbClr val="FF0066"/>
            </a:solidFill>
            <a:effectLst>
              <a:outerShdw blurRad="38100" dist="38100" dir="2700000" algn="tl">
                <a:srgbClr val="000000">
                  <a:alpha val="43137"/>
                </a:srgbClr>
              </a:outerShdw>
            </a:effectLst>
          </a:endParaRPr>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3929B1E1-4BC4-4C73-ABE8-27CEF96A3652}">
      <dgm:prSet phldrT="[Text]" custT="1"/>
      <dgm:spPr/>
      <dgm:t>
        <a:bodyPr/>
        <a:lstStyle/>
        <a:p>
          <a:r>
            <a:rPr lang="en-US" sz="1200" u="none" dirty="0" smtClean="0">
              <a:solidFill>
                <a:srgbClr val="92D050"/>
              </a:solidFill>
            </a:rPr>
            <a:t>Savings in direct medical costs due to the eradication of smallpox exceed $300 million per year.</a:t>
          </a:r>
          <a:endParaRPr lang="en-US" sz="1200" u="none" dirty="0">
            <a:solidFill>
              <a:srgbClr val="92D050"/>
            </a:solidFill>
          </a:endParaRPr>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60CDF8D0-D4FC-4467-A51E-79C5A58B0B2C}">
      <dgm:prSet phldrT="[Text]" custT="1"/>
      <dgm:spPr/>
      <dgm:t>
        <a:bodyPr/>
        <a:lstStyle/>
        <a:p>
          <a:r>
            <a:rPr lang="en-US" sz="1200" b="0" i="0" dirty="0" smtClean="0">
              <a:solidFill>
                <a:srgbClr val="9900CC"/>
              </a:solidFill>
            </a:rPr>
            <a:t>A study of 1,266,327 children provided confirmation that there is no relationship between vaccination and autism.  There is no relationship between autism and the MMR vaccine (measles, mumps and rubella) or with the products of </a:t>
          </a:r>
          <a:r>
            <a:rPr lang="en-US" sz="1200" b="0" i="0" dirty="0" err="1" smtClean="0">
              <a:solidFill>
                <a:srgbClr val="9900CC"/>
              </a:solidFill>
            </a:rPr>
            <a:t>thimerosal</a:t>
          </a:r>
          <a:r>
            <a:rPr lang="en-US" sz="1200" b="0" i="0" dirty="0" smtClean="0">
              <a:solidFill>
                <a:srgbClr val="9900CC"/>
              </a:solidFill>
            </a:rPr>
            <a:t> and mercury which are found in vaccines.</a:t>
          </a:r>
          <a:endParaRPr lang="en-US" sz="1200" dirty="0">
            <a:solidFill>
              <a:srgbClr val="9900CC"/>
            </a:solidFill>
          </a:endParaRPr>
        </a:p>
      </dgm:t>
    </dgm:pt>
    <dgm:pt modelId="{E12A269F-AB82-486A-9077-80F2BBBE48C2}" type="parTrans" cxnId="{2BA65DEC-E719-4ED3-8135-48349D42DD04}">
      <dgm:prSet/>
      <dgm:spPr/>
      <dgm:t>
        <a:bodyPr/>
        <a:lstStyle/>
        <a:p>
          <a:endParaRPr lang="en-US"/>
        </a:p>
      </dgm:t>
    </dgm:pt>
    <dgm:pt modelId="{3F7FD59D-A716-4310-A89A-AB6F740D9FFF}" type="sibTrans" cxnId="{2BA65DEC-E719-4ED3-8135-48349D42DD04}">
      <dgm:prSet/>
      <dgm:spPr/>
      <dgm:t>
        <a:bodyPr/>
        <a:lstStyle/>
        <a:p>
          <a:endParaRPr lang="en-US"/>
        </a:p>
      </dgm:t>
    </dgm:pt>
    <dgm:pt modelId="{BD2ED2D7-CB4A-480B-852E-F8E368BB3B55}">
      <dgm:prSet custT="1"/>
      <dgm:spPr/>
      <dgm:t>
        <a:bodyPr/>
        <a:lstStyle/>
        <a:p>
          <a:r>
            <a:rPr lang="en-US" sz="1200" b="0" i="0" dirty="0" smtClean="0">
              <a:solidFill>
                <a:srgbClr val="FFC000"/>
              </a:solidFill>
            </a:rPr>
            <a:t>Children who have undergone chemotherapy for cancer have immune systems that are rebuilding, and it  may be months more before their bodies are healthy enough for immunizations. Until then, those children are dependent upon “herd immunity.”</a:t>
          </a:r>
          <a:endParaRPr lang="en-US" sz="1200" dirty="0">
            <a:solidFill>
              <a:srgbClr val="FFC000"/>
            </a:solidFill>
          </a:endParaRPr>
        </a:p>
      </dgm:t>
    </dgm:pt>
    <dgm:pt modelId="{2E6C36AC-B907-4C3E-8B05-757105222996}" type="parTrans" cxnId="{7B8F1B96-5F86-4F0F-A7A3-CC17060C2324}">
      <dgm:prSet/>
      <dgm:spPr/>
      <dgm:t>
        <a:bodyPr/>
        <a:lstStyle/>
        <a:p>
          <a:endParaRPr lang="en-US"/>
        </a:p>
      </dgm:t>
    </dgm:pt>
    <dgm:pt modelId="{AB428DDC-500D-43EB-AFD1-809A60ECBA21}" type="sibTrans" cxnId="{7B8F1B96-5F86-4F0F-A7A3-CC17060C2324}">
      <dgm:prSet/>
      <dgm:spPr/>
      <dgm:t>
        <a:bodyPr/>
        <a:lstStyle/>
        <a:p>
          <a:endParaRPr lang="en-US"/>
        </a:p>
      </dgm:t>
    </dgm:pt>
    <dgm:pt modelId="{09F3CAD1-969C-48D0-B6C9-85059851ABDF}" type="pres">
      <dgm:prSet presAssocID="{3F442EA2-39BA-4C9A-AD59-755D4917D532}" presName="Name0" presStyleCnt="0">
        <dgm:presLayoutVars>
          <dgm:chMax val="7"/>
          <dgm:chPref val="7"/>
          <dgm:dir/>
        </dgm:presLayoutVars>
      </dgm:prSet>
      <dgm:spPr/>
      <dgm:t>
        <a:bodyPr/>
        <a:lstStyle/>
        <a:p>
          <a:endParaRPr lang="en-US"/>
        </a:p>
      </dgm:t>
    </dgm:pt>
    <dgm:pt modelId="{D36C9990-8FCE-4755-AB4A-3FFE1C4436DD}" type="pres">
      <dgm:prSet presAssocID="{3F442EA2-39BA-4C9A-AD59-755D4917D532}" presName="Name1" presStyleCnt="0"/>
      <dgm:spPr/>
    </dgm:pt>
    <dgm:pt modelId="{2409FC71-30C4-4F61-A609-EAAD49F9F2A5}" type="pres">
      <dgm:prSet presAssocID="{3F442EA2-39BA-4C9A-AD59-755D4917D532}" presName="cycle" presStyleCnt="0"/>
      <dgm:spPr/>
    </dgm:pt>
    <dgm:pt modelId="{A3B00938-27AA-4AE0-A188-05F050423664}" type="pres">
      <dgm:prSet presAssocID="{3F442EA2-39BA-4C9A-AD59-755D4917D532}" presName="srcNode" presStyleLbl="node1" presStyleIdx="0" presStyleCnt="4"/>
      <dgm:spPr/>
    </dgm:pt>
    <dgm:pt modelId="{8C774164-259C-4866-812C-C3126B3CF65E}" type="pres">
      <dgm:prSet presAssocID="{3F442EA2-39BA-4C9A-AD59-755D4917D532}" presName="conn" presStyleLbl="parChTrans1D2" presStyleIdx="0" presStyleCnt="1"/>
      <dgm:spPr/>
      <dgm:t>
        <a:bodyPr/>
        <a:lstStyle/>
        <a:p>
          <a:endParaRPr lang="en-US"/>
        </a:p>
      </dgm:t>
    </dgm:pt>
    <dgm:pt modelId="{5DBCF110-5C1A-41B8-BFB2-CB66B832F65C}" type="pres">
      <dgm:prSet presAssocID="{3F442EA2-39BA-4C9A-AD59-755D4917D532}" presName="extraNode" presStyleLbl="node1" presStyleIdx="0" presStyleCnt="4"/>
      <dgm:spPr/>
    </dgm:pt>
    <dgm:pt modelId="{6EA00873-AD0C-46B3-B3D0-799756953699}" type="pres">
      <dgm:prSet presAssocID="{3F442EA2-39BA-4C9A-AD59-755D4917D532}" presName="dstNode" presStyleLbl="node1" presStyleIdx="0" presStyleCnt="4"/>
      <dgm:spPr/>
    </dgm:pt>
    <dgm:pt modelId="{B75571AC-EE57-426C-9368-47F687FEF5B4}" type="pres">
      <dgm:prSet presAssocID="{4DF9FE7B-F642-4898-A360-D4E3814E1A3D}" presName="text_1" presStyleLbl="node1" presStyleIdx="0" presStyleCnt="4">
        <dgm:presLayoutVars>
          <dgm:bulletEnabled val="1"/>
        </dgm:presLayoutVars>
      </dgm:prSet>
      <dgm:spPr/>
      <dgm:t>
        <a:bodyPr/>
        <a:lstStyle/>
        <a:p>
          <a:endParaRPr lang="en-US"/>
        </a:p>
      </dgm:t>
    </dgm:pt>
    <dgm:pt modelId="{4B237ACB-B95C-42E5-AD10-379FAF25473E}" type="pres">
      <dgm:prSet presAssocID="{4DF9FE7B-F642-4898-A360-D4E3814E1A3D}" presName="accent_1" presStyleCnt="0"/>
      <dgm:spPr/>
    </dgm:pt>
    <dgm:pt modelId="{FE5D2E85-0B18-4675-8C53-EB4C916E4557}" type="pres">
      <dgm:prSet presAssocID="{4DF9FE7B-F642-4898-A360-D4E3814E1A3D}" presName="accentRepeatNode" presStyleLbl="solidFgAcc1" presStyleIdx="0" presStyleCnt="4"/>
      <dgm:spPr>
        <a:blipFill dpi="0"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dgm:spPr>
      <dgm:t>
        <a:bodyPr/>
        <a:lstStyle/>
        <a:p>
          <a:endParaRPr lang="en-US"/>
        </a:p>
      </dgm:t>
    </dgm:pt>
    <dgm:pt modelId="{4BE2D91E-D2F1-48F4-935F-401B6065212A}" type="pres">
      <dgm:prSet presAssocID="{BD2ED2D7-CB4A-480B-852E-F8E368BB3B55}" presName="text_2" presStyleLbl="node1" presStyleIdx="1" presStyleCnt="4">
        <dgm:presLayoutVars>
          <dgm:bulletEnabled val="1"/>
        </dgm:presLayoutVars>
      </dgm:prSet>
      <dgm:spPr/>
      <dgm:t>
        <a:bodyPr/>
        <a:lstStyle/>
        <a:p>
          <a:endParaRPr lang="en-US"/>
        </a:p>
      </dgm:t>
    </dgm:pt>
    <dgm:pt modelId="{D4734EEA-2D98-4FD4-887A-25928E082B4E}" type="pres">
      <dgm:prSet presAssocID="{BD2ED2D7-CB4A-480B-852E-F8E368BB3B55}" presName="accent_2" presStyleCnt="0"/>
      <dgm:spPr/>
    </dgm:pt>
    <dgm:pt modelId="{EF978149-F163-4E24-9E29-25627E79426F}" type="pres">
      <dgm:prSet presAssocID="{BD2ED2D7-CB4A-480B-852E-F8E368BB3B55}" presName="accentRepeatNode" presStyleLbl="solidFgAcc1" presStyleIdx="1" presStyleCnt="4"/>
      <dgm:spPr>
        <a:blipFill dpi="0"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dgm:spPr>
      <dgm:t>
        <a:bodyPr/>
        <a:lstStyle/>
        <a:p>
          <a:endParaRPr lang="en-US"/>
        </a:p>
      </dgm:t>
    </dgm:pt>
    <dgm:pt modelId="{774FB9E5-C50B-48DB-A913-C38ABB7DFD57}" type="pres">
      <dgm:prSet presAssocID="{3929B1E1-4BC4-4C73-ABE8-27CEF96A3652}" presName="text_3" presStyleLbl="node1" presStyleIdx="2" presStyleCnt="4" custLinFactNeighborX="-234" custLinFactNeighborY="1035">
        <dgm:presLayoutVars>
          <dgm:bulletEnabled val="1"/>
        </dgm:presLayoutVars>
      </dgm:prSet>
      <dgm:spPr/>
      <dgm:t>
        <a:bodyPr/>
        <a:lstStyle/>
        <a:p>
          <a:endParaRPr lang="en-US"/>
        </a:p>
      </dgm:t>
    </dgm:pt>
    <dgm:pt modelId="{774B1135-2982-4AA9-912C-51D2DC795174}" type="pres">
      <dgm:prSet presAssocID="{3929B1E1-4BC4-4C73-ABE8-27CEF96A3652}" presName="accent_3" presStyleCnt="0"/>
      <dgm:spPr/>
    </dgm:pt>
    <dgm:pt modelId="{64270694-8023-467D-AD36-277BF5A4408A}" type="pres">
      <dgm:prSet presAssocID="{3929B1E1-4BC4-4C73-ABE8-27CEF96A3652}" presName="accentRepeatNode" presStyleLbl="solidFgAcc1" presStyleIdx="2" presStyleCnt="4"/>
      <dgm:spPr>
        <a:blipFill dpi="0"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dgm:spPr>
      <dgm:t>
        <a:bodyPr/>
        <a:lstStyle/>
        <a:p>
          <a:endParaRPr lang="en-US"/>
        </a:p>
      </dgm:t>
    </dgm:pt>
    <dgm:pt modelId="{78641871-96E2-453E-BF6A-BB94A265B865}" type="pres">
      <dgm:prSet presAssocID="{60CDF8D0-D4FC-4467-A51E-79C5A58B0B2C}" presName="text_4" presStyleLbl="node1" presStyleIdx="3" presStyleCnt="4">
        <dgm:presLayoutVars>
          <dgm:bulletEnabled val="1"/>
        </dgm:presLayoutVars>
      </dgm:prSet>
      <dgm:spPr/>
      <dgm:t>
        <a:bodyPr/>
        <a:lstStyle/>
        <a:p>
          <a:endParaRPr lang="en-US"/>
        </a:p>
      </dgm:t>
    </dgm:pt>
    <dgm:pt modelId="{72D97A9A-E6C2-4668-93AF-C6BC07049642}" type="pres">
      <dgm:prSet presAssocID="{60CDF8D0-D4FC-4467-A51E-79C5A58B0B2C}" presName="accent_4" presStyleCnt="0"/>
      <dgm:spPr/>
    </dgm:pt>
    <dgm:pt modelId="{AC29E248-8E32-4D9E-93C1-1663815DACBA}" type="pres">
      <dgm:prSet presAssocID="{60CDF8D0-D4FC-4467-A51E-79C5A58B0B2C}" presName="accentRepeatNode" presStyleLbl="solidFgAcc1" presStyleIdx="3" presStyleCnt="4"/>
      <dgm:spPr>
        <a:blipFill dpi="0"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dgm:spPr>
      <dgm:t>
        <a:bodyPr/>
        <a:lstStyle/>
        <a:p>
          <a:endParaRPr lang="en-US"/>
        </a:p>
      </dgm:t>
    </dgm:pt>
  </dgm:ptLst>
  <dgm:cxnLst>
    <dgm:cxn modelId="{7B8F1B96-5F86-4F0F-A7A3-CC17060C2324}" srcId="{3F442EA2-39BA-4C9A-AD59-755D4917D532}" destId="{BD2ED2D7-CB4A-480B-852E-F8E368BB3B55}" srcOrd="1" destOrd="0" parTransId="{2E6C36AC-B907-4C3E-8B05-757105222996}" sibTransId="{AB428DDC-500D-43EB-AFD1-809A60ECBA21}"/>
    <dgm:cxn modelId="{2BA65DEC-E719-4ED3-8135-48349D42DD04}" srcId="{3F442EA2-39BA-4C9A-AD59-755D4917D532}" destId="{60CDF8D0-D4FC-4467-A51E-79C5A58B0B2C}" srcOrd="3" destOrd="0" parTransId="{E12A269F-AB82-486A-9077-80F2BBBE48C2}" sibTransId="{3F7FD59D-A716-4310-A89A-AB6F740D9FFF}"/>
    <dgm:cxn modelId="{4D3B847C-2EE7-4E7E-B4EE-5B6CC1C7AD9B}" type="presOf" srcId="{43C18EFF-81FC-4D70-8C6B-E95FF3730413}" destId="{8C774164-259C-4866-812C-C3126B3CF65E}" srcOrd="0" destOrd="0" presId="urn:microsoft.com/office/officeart/2008/layout/VerticalCurvedList"/>
    <dgm:cxn modelId="{EBD8BE8D-6018-43E2-B081-034BB5656EB6}" srcId="{3F442EA2-39BA-4C9A-AD59-755D4917D532}" destId="{4DF9FE7B-F642-4898-A360-D4E3814E1A3D}" srcOrd="0" destOrd="0" parTransId="{1C10F06D-860A-4604-A7AD-02E614FE3976}" sibTransId="{43C18EFF-81FC-4D70-8C6B-E95FF3730413}"/>
    <dgm:cxn modelId="{8FF6D1EB-B311-4747-8566-0999AACEC976}" type="presOf" srcId="{BD2ED2D7-CB4A-480B-852E-F8E368BB3B55}" destId="{4BE2D91E-D2F1-48F4-935F-401B6065212A}" srcOrd="0" destOrd="0" presId="urn:microsoft.com/office/officeart/2008/layout/VerticalCurvedList"/>
    <dgm:cxn modelId="{9EE7D0C9-5A0C-4B9D-962B-592037277580}" type="presOf" srcId="{3929B1E1-4BC4-4C73-ABE8-27CEF96A3652}" destId="{774FB9E5-C50B-48DB-A913-C38ABB7DFD57}" srcOrd="0" destOrd="0" presId="urn:microsoft.com/office/officeart/2008/layout/VerticalCurvedList"/>
    <dgm:cxn modelId="{099E2A18-5983-4201-B79E-A5CAEDADAA15}" type="presOf" srcId="{4DF9FE7B-F642-4898-A360-D4E3814E1A3D}" destId="{B75571AC-EE57-426C-9368-47F687FEF5B4}" srcOrd="0" destOrd="0" presId="urn:microsoft.com/office/officeart/2008/layout/VerticalCurvedList"/>
    <dgm:cxn modelId="{8FD37526-36F7-4BF1-8E38-DF04EB69023C}" type="presOf" srcId="{3F442EA2-39BA-4C9A-AD59-755D4917D532}" destId="{09F3CAD1-969C-48D0-B6C9-85059851ABDF}" srcOrd="0" destOrd="0" presId="urn:microsoft.com/office/officeart/2008/layout/VerticalCurvedList"/>
    <dgm:cxn modelId="{1339090C-9A95-4C05-841C-FA3AF987601B}" srcId="{3F442EA2-39BA-4C9A-AD59-755D4917D532}" destId="{3929B1E1-4BC4-4C73-ABE8-27CEF96A3652}" srcOrd="2" destOrd="0" parTransId="{F356CC76-9117-4B79-A270-BBBAFD3E9C79}" sibTransId="{19BA0C22-38BB-4E9F-89D5-0FF5FF9F12CE}"/>
    <dgm:cxn modelId="{F0639BCD-D1ED-4235-93E3-B96B15E6D8D3}" type="presOf" srcId="{60CDF8D0-D4FC-4467-A51E-79C5A58B0B2C}" destId="{78641871-96E2-453E-BF6A-BB94A265B865}" srcOrd="0" destOrd="0" presId="urn:microsoft.com/office/officeart/2008/layout/VerticalCurvedList"/>
    <dgm:cxn modelId="{EF911E71-CF36-4A2E-8683-F5FC9DDFAD90}" type="presParOf" srcId="{09F3CAD1-969C-48D0-B6C9-85059851ABDF}" destId="{D36C9990-8FCE-4755-AB4A-3FFE1C4436DD}" srcOrd="0" destOrd="0" presId="urn:microsoft.com/office/officeart/2008/layout/VerticalCurvedList"/>
    <dgm:cxn modelId="{9EF8FA05-626C-4855-8FF8-804A4A585205}" type="presParOf" srcId="{D36C9990-8FCE-4755-AB4A-3FFE1C4436DD}" destId="{2409FC71-30C4-4F61-A609-EAAD49F9F2A5}" srcOrd="0" destOrd="0" presId="urn:microsoft.com/office/officeart/2008/layout/VerticalCurvedList"/>
    <dgm:cxn modelId="{18E29742-4A87-41A1-999D-60A9EA524731}" type="presParOf" srcId="{2409FC71-30C4-4F61-A609-EAAD49F9F2A5}" destId="{A3B00938-27AA-4AE0-A188-05F050423664}" srcOrd="0" destOrd="0" presId="urn:microsoft.com/office/officeart/2008/layout/VerticalCurvedList"/>
    <dgm:cxn modelId="{51DB03A8-EEBB-45E3-8B8B-E1BBC9E20A8A}" type="presParOf" srcId="{2409FC71-30C4-4F61-A609-EAAD49F9F2A5}" destId="{8C774164-259C-4866-812C-C3126B3CF65E}" srcOrd="1" destOrd="0" presId="urn:microsoft.com/office/officeart/2008/layout/VerticalCurvedList"/>
    <dgm:cxn modelId="{947A53A3-632C-4686-A264-65E2F831F002}" type="presParOf" srcId="{2409FC71-30C4-4F61-A609-EAAD49F9F2A5}" destId="{5DBCF110-5C1A-41B8-BFB2-CB66B832F65C}" srcOrd="2" destOrd="0" presId="urn:microsoft.com/office/officeart/2008/layout/VerticalCurvedList"/>
    <dgm:cxn modelId="{4153D348-BA5A-4766-888D-FD87B412A2BF}" type="presParOf" srcId="{2409FC71-30C4-4F61-A609-EAAD49F9F2A5}" destId="{6EA00873-AD0C-46B3-B3D0-799756953699}" srcOrd="3" destOrd="0" presId="urn:microsoft.com/office/officeart/2008/layout/VerticalCurvedList"/>
    <dgm:cxn modelId="{D2672D16-5F1D-44E5-B7A4-3D8082D6BCCA}" type="presParOf" srcId="{D36C9990-8FCE-4755-AB4A-3FFE1C4436DD}" destId="{B75571AC-EE57-426C-9368-47F687FEF5B4}" srcOrd="1" destOrd="0" presId="urn:microsoft.com/office/officeart/2008/layout/VerticalCurvedList"/>
    <dgm:cxn modelId="{913F262E-63CC-4A4D-8E8E-42F0B54E8FCE}" type="presParOf" srcId="{D36C9990-8FCE-4755-AB4A-3FFE1C4436DD}" destId="{4B237ACB-B95C-42E5-AD10-379FAF25473E}" srcOrd="2" destOrd="0" presId="urn:microsoft.com/office/officeart/2008/layout/VerticalCurvedList"/>
    <dgm:cxn modelId="{4836B8B4-9FA1-4D59-A1BA-05080C1092C9}" type="presParOf" srcId="{4B237ACB-B95C-42E5-AD10-379FAF25473E}" destId="{FE5D2E85-0B18-4675-8C53-EB4C916E4557}" srcOrd="0" destOrd="0" presId="urn:microsoft.com/office/officeart/2008/layout/VerticalCurvedList"/>
    <dgm:cxn modelId="{0D2AD5A5-FAEF-410D-BF6C-14210261BD8A}" type="presParOf" srcId="{D36C9990-8FCE-4755-AB4A-3FFE1C4436DD}" destId="{4BE2D91E-D2F1-48F4-935F-401B6065212A}" srcOrd="3" destOrd="0" presId="urn:microsoft.com/office/officeart/2008/layout/VerticalCurvedList"/>
    <dgm:cxn modelId="{12303078-7F9F-4CC2-B7F3-E0988B67B2D3}" type="presParOf" srcId="{D36C9990-8FCE-4755-AB4A-3FFE1C4436DD}" destId="{D4734EEA-2D98-4FD4-887A-25928E082B4E}" srcOrd="4" destOrd="0" presId="urn:microsoft.com/office/officeart/2008/layout/VerticalCurvedList"/>
    <dgm:cxn modelId="{F7324F6E-F663-4905-8A44-1625C36574C5}" type="presParOf" srcId="{D4734EEA-2D98-4FD4-887A-25928E082B4E}" destId="{EF978149-F163-4E24-9E29-25627E79426F}" srcOrd="0" destOrd="0" presId="urn:microsoft.com/office/officeart/2008/layout/VerticalCurvedList"/>
    <dgm:cxn modelId="{00473572-ABD4-456C-8548-7404DCA92F65}" type="presParOf" srcId="{D36C9990-8FCE-4755-AB4A-3FFE1C4436DD}" destId="{774FB9E5-C50B-48DB-A913-C38ABB7DFD57}" srcOrd="5" destOrd="0" presId="urn:microsoft.com/office/officeart/2008/layout/VerticalCurvedList"/>
    <dgm:cxn modelId="{A323EF3B-795C-4CBA-ABE2-22C2EC6CA016}" type="presParOf" srcId="{D36C9990-8FCE-4755-AB4A-3FFE1C4436DD}" destId="{774B1135-2982-4AA9-912C-51D2DC795174}" srcOrd="6" destOrd="0" presId="urn:microsoft.com/office/officeart/2008/layout/VerticalCurvedList"/>
    <dgm:cxn modelId="{98F30F28-B609-469D-A8EC-A7C67C15CF68}" type="presParOf" srcId="{774B1135-2982-4AA9-912C-51D2DC795174}" destId="{64270694-8023-467D-AD36-277BF5A4408A}" srcOrd="0" destOrd="0" presId="urn:microsoft.com/office/officeart/2008/layout/VerticalCurvedList"/>
    <dgm:cxn modelId="{01FF45E1-56A6-48B7-9E27-1D02B10661F4}" type="presParOf" srcId="{D36C9990-8FCE-4755-AB4A-3FFE1C4436DD}" destId="{78641871-96E2-453E-BF6A-BB94A265B865}" srcOrd="7" destOrd="0" presId="urn:microsoft.com/office/officeart/2008/layout/VerticalCurvedList"/>
    <dgm:cxn modelId="{C5D3FA22-E005-4ABB-851A-1FAE8C6E0B35}" type="presParOf" srcId="{D36C9990-8FCE-4755-AB4A-3FFE1C4436DD}" destId="{72D97A9A-E6C2-4668-93AF-C6BC07049642}" srcOrd="8" destOrd="0" presId="urn:microsoft.com/office/officeart/2008/layout/VerticalCurvedList"/>
    <dgm:cxn modelId="{2802729B-ED5C-4523-907B-1145109BA5C8}" type="presParOf" srcId="{72D97A9A-E6C2-4668-93AF-C6BC07049642}" destId="{AC29E248-8E32-4D9E-93C1-1663815DACBA}"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774164-259C-4866-812C-C3126B3CF65E}">
      <dsp:nvSpPr>
        <dsp:cNvPr id="0" name=""/>
        <dsp:cNvSpPr/>
      </dsp:nvSpPr>
      <dsp:spPr>
        <a:xfrm>
          <a:off x="-5848621" y="-895092"/>
          <a:ext cx="6962817" cy="6962817"/>
        </a:xfrm>
        <a:prstGeom prst="blockArc">
          <a:avLst>
            <a:gd name="adj1" fmla="val 18900000"/>
            <a:gd name="adj2" fmla="val 2700000"/>
            <a:gd name="adj3" fmla="val 310"/>
          </a:avLst>
        </a:pr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5571AC-EE57-426C-9368-47F687FEF5B4}">
      <dsp:nvSpPr>
        <dsp:cNvPr id="0" name=""/>
        <dsp:cNvSpPr/>
      </dsp:nvSpPr>
      <dsp:spPr>
        <a:xfrm>
          <a:off x="583193" y="397671"/>
          <a:ext cx="7491331" cy="79575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1633" tIns="30480" rIns="30480" bIns="304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00" u="none" kern="1200" dirty="0" smtClean="0">
              <a:solidFill>
                <a:srgbClr val="FF0066"/>
              </a:solidFill>
              <a:effectLst>
                <a:outerShdw blurRad="38100" dist="38100" dir="2700000" algn="tl">
                  <a:srgbClr val="000000">
                    <a:alpha val="43137"/>
                  </a:srgbClr>
                </a:outerShdw>
              </a:effectLst>
            </a:rPr>
            <a:t>Between 1940 and 1955, over 35,000 cases of polio were reported each year.  With the introduction of Salk polio vaccine in 1955, the number of cases declined to under 2,500 in 1957. By 1965, only 61 cases of paralytic polio were reported.  The United States has been polio free since 1979.</a:t>
          </a:r>
          <a:endParaRPr lang="en-US" sz="1200" u="none" kern="1200" dirty="0">
            <a:solidFill>
              <a:srgbClr val="FF0066"/>
            </a:solidFill>
            <a:effectLst>
              <a:outerShdw blurRad="38100" dist="38100" dir="2700000" algn="tl">
                <a:srgbClr val="000000">
                  <a:alpha val="43137"/>
                </a:srgbClr>
              </a:outerShdw>
            </a:effectLst>
          </a:endParaRPr>
        </a:p>
      </dsp:txBody>
      <dsp:txXfrm>
        <a:off x="583193" y="397671"/>
        <a:ext cx="7491331" cy="795757"/>
      </dsp:txXfrm>
    </dsp:sp>
    <dsp:sp modelId="{FE5D2E85-0B18-4675-8C53-EB4C916E4557}">
      <dsp:nvSpPr>
        <dsp:cNvPr id="0" name=""/>
        <dsp:cNvSpPr/>
      </dsp:nvSpPr>
      <dsp:spPr>
        <a:xfrm>
          <a:off x="85844" y="298202"/>
          <a:ext cx="994697" cy="994697"/>
        </a:xfrm>
        <a:prstGeom prst="ellipse">
          <a:avLst/>
        </a:prstGeom>
        <a:blipFill dpi="0"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E2D91E-D2F1-48F4-935F-401B6065212A}">
      <dsp:nvSpPr>
        <dsp:cNvPr id="0" name=""/>
        <dsp:cNvSpPr/>
      </dsp:nvSpPr>
      <dsp:spPr>
        <a:xfrm>
          <a:off x="1039419" y="1591515"/>
          <a:ext cx="7035105" cy="795757"/>
        </a:xfrm>
        <a:prstGeom prst="rect">
          <a:avLst/>
        </a:prstGeom>
        <a:gradFill rotWithShape="0">
          <a:gsLst>
            <a:gs pos="0">
              <a:schemeClr val="accent2">
                <a:hueOff val="37813"/>
                <a:satOff val="4346"/>
                <a:lumOff val="-3464"/>
                <a:alphaOff val="0"/>
                <a:satMod val="103000"/>
                <a:lumMod val="102000"/>
                <a:tint val="94000"/>
              </a:schemeClr>
            </a:gs>
            <a:gs pos="50000">
              <a:schemeClr val="accent2">
                <a:hueOff val="37813"/>
                <a:satOff val="4346"/>
                <a:lumOff val="-3464"/>
                <a:alphaOff val="0"/>
                <a:satMod val="110000"/>
                <a:lumMod val="100000"/>
                <a:shade val="100000"/>
              </a:schemeClr>
            </a:gs>
            <a:gs pos="100000">
              <a:schemeClr val="accent2">
                <a:hueOff val="37813"/>
                <a:satOff val="4346"/>
                <a:lumOff val="-346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1633" tIns="30480" rIns="30480" bIns="30480" numCol="1" spcCol="1270" anchor="ctr" anchorCtr="0">
          <a:noAutofit/>
        </a:bodyPr>
        <a:lstStyle/>
        <a:p>
          <a:pPr lvl="0" algn="l" defTabSz="533400">
            <a:lnSpc>
              <a:spcPct val="90000"/>
            </a:lnSpc>
            <a:spcBef>
              <a:spcPct val="0"/>
            </a:spcBef>
            <a:spcAft>
              <a:spcPct val="35000"/>
            </a:spcAft>
          </a:pPr>
          <a:r>
            <a:rPr lang="en-US" sz="1200" b="0" i="0" kern="1200" dirty="0" smtClean="0">
              <a:solidFill>
                <a:srgbClr val="FFC000"/>
              </a:solidFill>
            </a:rPr>
            <a:t>Children who have undergone chemotherapy for cancer have immune systems that are rebuilding, and it  may be months more before their bodies are healthy enough for immunizations. Until then, those children are dependent upon “herd immunity.”</a:t>
          </a:r>
          <a:endParaRPr lang="en-US" sz="1200" kern="1200" dirty="0">
            <a:solidFill>
              <a:srgbClr val="FFC000"/>
            </a:solidFill>
          </a:endParaRPr>
        </a:p>
      </dsp:txBody>
      <dsp:txXfrm>
        <a:off x="1039419" y="1591515"/>
        <a:ext cx="7035105" cy="795757"/>
      </dsp:txXfrm>
    </dsp:sp>
    <dsp:sp modelId="{EF978149-F163-4E24-9E29-25627E79426F}">
      <dsp:nvSpPr>
        <dsp:cNvPr id="0" name=""/>
        <dsp:cNvSpPr/>
      </dsp:nvSpPr>
      <dsp:spPr>
        <a:xfrm>
          <a:off x="542071" y="1492045"/>
          <a:ext cx="994697" cy="994697"/>
        </a:xfrm>
        <a:prstGeom prst="ellipse">
          <a:avLst/>
        </a:prstGeom>
        <a:blipFill dpi="0"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a:ln w="6350" cap="flat" cmpd="sng" algn="ctr">
          <a:solidFill>
            <a:schemeClr val="accent2">
              <a:hueOff val="37813"/>
              <a:satOff val="4346"/>
              <a:lumOff val="-346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74FB9E5-C50B-48DB-A913-C38ABB7DFD57}">
      <dsp:nvSpPr>
        <dsp:cNvPr id="0" name=""/>
        <dsp:cNvSpPr/>
      </dsp:nvSpPr>
      <dsp:spPr>
        <a:xfrm>
          <a:off x="1022957" y="2793594"/>
          <a:ext cx="7035105" cy="795757"/>
        </a:xfrm>
        <a:prstGeom prst="rect">
          <a:avLst/>
        </a:prstGeom>
        <a:gradFill rotWithShape="0">
          <a:gsLst>
            <a:gs pos="0">
              <a:schemeClr val="accent2">
                <a:hueOff val="75627"/>
                <a:satOff val="8693"/>
                <a:lumOff val="-6929"/>
                <a:alphaOff val="0"/>
                <a:satMod val="103000"/>
                <a:lumMod val="102000"/>
                <a:tint val="94000"/>
              </a:schemeClr>
            </a:gs>
            <a:gs pos="50000">
              <a:schemeClr val="accent2">
                <a:hueOff val="75627"/>
                <a:satOff val="8693"/>
                <a:lumOff val="-6929"/>
                <a:alphaOff val="0"/>
                <a:satMod val="110000"/>
                <a:lumMod val="100000"/>
                <a:shade val="100000"/>
              </a:schemeClr>
            </a:gs>
            <a:gs pos="100000">
              <a:schemeClr val="accent2">
                <a:hueOff val="75627"/>
                <a:satOff val="8693"/>
                <a:lumOff val="-69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1633" tIns="30480" rIns="30480" bIns="30480" numCol="1" spcCol="1270" anchor="ctr" anchorCtr="0">
          <a:noAutofit/>
        </a:bodyPr>
        <a:lstStyle/>
        <a:p>
          <a:pPr lvl="0" algn="l" defTabSz="533400">
            <a:lnSpc>
              <a:spcPct val="90000"/>
            </a:lnSpc>
            <a:spcBef>
              <a:spcPct val="0"/>
            </a:spcBef>
            <a:spcAft>
              <a:spcPct val="35000"/>
            </a:spcAft>
          </a:pPr>
          <a:r>
            <a:rPr lang="en-US" sz="1200" u="none" kern="1200" dirty="0" smtClean="0">
              <a:solidFill>
                <a:srgbClr val="92D050"/>
              </a:solidFill>
            </a:rPr>
            <a:t>Savings in direct medical costs due to the eradication of smallpox exceed $300 million per year.</a:t>
          </a:r>
          <a:endParaRPr lang="en-US" sz="1200" u="none" kern="1200" dirty="0">
            <a:solidFill>
              <a:srgbClr val="92D050"/>
            </a:solidFill>
          </a:endParaRPr>
        </a:p>
      </dsp:txBody>
      <dsp:txXfrm>
        <a:off x="1022957" y="2793594"/>
        <a:ext cx="7035105" cy="795757"/>
      </dsp:txXfrm>
    </dsp:sp>
    <dsp:sp modelId="{64270694-8023-467D-AD36-277BF5A4408A}">
      <dsp:nvSpPr>
        <dsp:cNvPr id="0" name=""/>
        <dsp:cNvSpPr/>
      </dsp:nvSpPr>
      <dsp:spPr>
        <a:xfrm>
          <a:off x="542071" y="2685889"/>
          <a:ext cx="994697" cy="994697"/>
        </a:xfrm>
        <a:prstGeom prst="ellipse">
          <a:avLst/>
        </a:prstGeom>
        <a:blipFill dpi="0"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a:ln w="6350" cap="flat" cmpd="sng" algn="ctr">
          <a:solidFill>
            <a:schemeClr val="accent2">
              <a:hueOff val="75627"/>
              <a:satOff val="8693"/>
              <a:lumOff val="-6929"/>
              <a:alphaOff val="0"/>
            </a:schemeClr>
          </a:solidFill>
          <a:prstDash val="solid"/>
          <a:miter lim="800000"/>
        </a:ln>
        <a:effectLst/>
      </dsp:spPr>
      <dsp:style>
        <a:lnRef idx="1">
          <a:scrgbClr r="0" g="0" b="0"/>
        </a:lnRef>
        <a:fillRef idx="1">
          <a:scrgbClr r="0" g="0" b="0"/>
        </a:fillRef>
        <a:effectRef idx="0">
          <a:scrgbClr r="0" g="0" b="0"/>
        </a:effectRef>
        <a:fontRef idx="minor"/>
      </dsp:style>
    </dsp:sp>
    <dsp:sp modelId="{78641871-96E2-453E-BF6A-BB94A265B865}">
      <dsp:nvSpPr>
        <dsp:cNvPr id="0" name=""/>
        <dsp:cNvSpPr/>
      </dsp:nvSpPr>
      <dsp:spPr>
        <a:xfrm>
          <a:off x="583193" y="3979202"/>
          <a:ext cx="7491331" cy="795757"/>
        </a:xfrm>
        <a:prstGeom prst="rect">
          <a:avLst/>
        </a:prstGeom>
        <a:gradFill rotWithShape="0">
          <a:gsLst>
            <a:gs pos="0">
              <a:schemeClr val="accent2">
                <a:hueOff val="113440"/>
                <a:satOff val="13039"/>
                <a:lumOff val="-10393"/>
                <a:alphaOff val="0"/>
                <a:satMod val="103000"/>
                <a:lumMod val="102000"/>
                <a:tint val="94000"/>
              </a:schemeClr>
            </a:gs>
            <a:gs pos="50000">
              <a:schemeClr val="accent2">
                <a:hueOff val="113440"/>
                <a:satOff val="13039"/>
                <a:lumOff val="-10393"/>
                <a:alphaOff val="0"/>
                <a:satMod val="110000"/>
                <a:lumMod val="100000"/>
                <a:shade val="100000"/>
              </a:schemeClr>
            </a:gs>
            <a:gs pos="100000">
              <a:schemeClr val="accent2">
                <a:hueOff val="113440"/>
                <a:satOff val="13039"/>
                <a:lumOff val="-103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1633" tIns="30480" rIns="30480" bIns="30480" numCol="1" spcCol="1270" anchor="ctr" anchorCtr="0">
          <a:noAutofit/>
        </a:bodyPr>
        <a:lstStyle/>
        <a:p>
          <a:pPr lvl="0" algn="l" defTabSz="533400">
            <a:lnSpc>
              <a:spcPct val="90000"/>
            </a:lnSpc>
            <a:spcBef>
              <a:spcPct val="0"/>
            </a:spcBef>
            <a:spcAft>
              <a:spcPct val="35000"/>
            </a:spcAft>
          </a:pPr>
          <a:r>
            <a:rPr lang="en-US" sz="1200" b="0" i="0" kern="1200" dirty="0" smtClean="0">
              <a:solidFill>
                <a:srgbClr val="9900CC"/>
              </a:solidFill>
            </a:rPr>
            <a:t>A study of 1,266,327 children provided confirmation that there is no relationship between vaccination and autism.  There is no relationship between autism and the MMR vaccine (measles, mumps and rubella) or with the products of </a:t>
          </a:r>
          <a:r>
            <a:rPr lang="en-US" sz="1200" b="0" i="0" kern="1200" dirty="0" err="1" smtClean="0">
              <a:solidFill>
                <a:srgbClr val="9900CC"/>
              </a:solidFill>
            </a:rPr>
            <a:t>thimerosal</a:t>
          </a:r>
          <a:r>
            <a:rPr lang="en-US" sz="1200" b="0" i="0" kern="1200" dirty="0" smtClean="0">
              <a:solidFill>
                <a:srgbClr val="9900CC"/>
              </a:solidFill>
            </a:rPr>
            <a:t> and mercury which are found in vaccines.</a:t>
          </a:r>
          <a:endParaRPr lang="en-US" sz="1200" kern="1200" dirty="0">
            <a:solidFill>
              <a:srgbClr val="9900CC"/>
            </a:solidFill>
          </a:endParaRPr>
        </a:p>
      </dsp:txBody>
      <dsp:txXfrm>
        <a:off x="583193" y="3979202"/>
        <a:ext cx="7491331" cy="795757"/>
      </dsp:txXfrm>
    </dsp:sp>
    <dsp:sp modelId="{AC29E248-8E32-4D9E-93C1-1663815DACBA}">
      <dsp:nvSpPr>
        <dsp:cNvPr id="0" name=""/>
        <dsp:cNvSpPr/>
      </dsp:nvSpPr>
      <dsp:spPr>
        <a:xfrm>
          <a:off x="85844" y="3879732"/>
          <a:ext cx="994697" cy="994697"/>
        </a:xfrm>
        <a:prstGeom prst="ellipse">
          <a:avLst/>
        </a:prstGeom>
        <a:blipFill dpi="0"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a:ln w="6350" cap="flat" cmpd="sng" algn="ctr">
          <a:solidFill>
            <a:schemeClr val="accent2">
              <a:hueOff val="113440"/>
              <a:satOff val="13039"/>
              <a:lumOff val="-10393"/>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60B6B-963E-45AD-B18D-9DA3469D83C9}" type="datetimeFigureOut">
              <a:rPr lang="en-US" smtClean="0"/>
              <a:pPr/>
              <a:t>6/2/2015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61BEE-A6B4-49DE-8859-2A55F155C514}" type="slidenum">
              <a:rPr lang="en-US" smtClean="0"/>
              <a:pPr/>
              <a:t>‹#›</a:t>
            </a:fld>
            <a:endParaRPr lang="en-US"/>
          </a:p>
        </p:txBody>
      </p:sp>
    </p:spTree>
    <p:extLst>
      <p:ext uri="{BB962C8B-B14F-4D97-AF65-F5344CB8AC3E}">
        <p14:creationId xmlns="" xmlns:p14="http://schemas.microsoft.com/office/powerpoint/2010/main" val="3784930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D2A0D-6B45-4215-8A49-D14849101A69}" type="datetimeFigureOut">
              <a:rPr lang="en-US" smtClean="0"/>
              <a:pPr/>
              <a:t>6/2/2015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6A182-AF03-4CC8-94DC-C0726DF52A64}" type="slidenum">
              <a:rPr lang="en-US" smtClean="0"/>
              <a:pPr/>
              <a:t>‹#›</a:t>
            </a:fld>
            <a:endParaRPr lang="en-US"/>
          </a:p>
        </p:txBody>
      </p:sp>
    </p:spTree>
    <p:extLst>
      <p:ext uri="{BB962C8B-B14F-4D97-AF65-F5344CB8AC3E}">
        <p14:creationId xmlns="" xmlns:p14="http://schemas.microsoft.com/office/powerpoint/2010/main" val="330364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6A182-AF03-4CC8-94DC-C0726DF52A64}" type="slidenum">
              <a:rPr lang="en-US" smtClean="0"/>
              <a:pPr/>
              <a:t>1</a:t>
            </a:fld>
            <a:endParaRPr lang="en-US"/>
          </a:p>
        </p:txBody>
      </p:sp>
    </p:spTree>
    <p:extLst>
      <p:ext uri="{BB962C8B-B14F-4D97-AF65-F5344CB8AC3E}">
        <p14:creationId xmlns="" xmlns:p14="http://schemas.microsoft.com/office/powerpoint/2010/main" val="13377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AE1E626-6EB7-4D9A-AD4A-B54D1684CAD1}" type="datetime1">
              <a:rPr lang="en-US" smtClean="0"/>
              <a:pPr/>
              <a:t>6/2/2015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1CF334-2D5C-4859-84A6-CA7E6E43FAEB}" type="slidenum">
              <a:rPr lang="en-US" smtClean="0"/>
              <a:pPr/>
              <a:t>‹#›</a:t>
            </a:fld>
            <a:endParaRPr lang="en-US"/>
          </a:p>
        </p:txBody>
      </p:sp>
      <p:sp>
        <p:nvSpPr>
          <p:cNvPr id="9"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8"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solidFill>
                  <a:schemeClr val="accent2"/>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Tree>
    <p:extLst>
      <p:ext uri="{BB962C8B-B14F-4D97-AF65-F5344CB8AC3E}">
        <p14:creationId xmlns="" xmlns:p14="http://schemas.microsoft.com/office/powerpoint/2010/main" val="23860287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932EDF-E99E-4C68-AFCB-7A835B309D6D}" type="datetime1">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dirty="0"/>
          </a:p>
        </p:txBody>
      </p:sp>
    </p:spTree>
    <p:extLst>
      <p:ext uri="{BB962C8B-B14F-4D97-AF65-F5344CB8AC3E}">
        <p14:creationId xmlns="" xmlns:p14="http://schemas.microsoft.com/office/powerpoint/2010/main" val="22033617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82D85F-A551-4C69-800A-8CFFA2306A88}" type="datetime1">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Tree>
    <p:extLst>
      <p:ext uri="{BB962C8B-B14F-4D97-AF65-F5344CB8AC3E}">
        <p14:creationId xmlns="" xmlns:p14="http://schemas.microsoft.com/office/powerpoint/2010/main" val="6435185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D24A36-10EA-4DE5-9251-C62AA44714D2}" type="datetime1">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9201580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E95A85-13CC-45EA-B1A6-5B8E77AB646B}" type="datetime1">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401CF334-2D5C-4859-84A6-CA7E6E43FAEB}" type="slidenum">
              <a:rPr lang="en-US" smtClean="0"/>
              <a:pPr/>
              <a:t>‹#›</a:t>
            </a:fld>
            <a:endParaRPr lang="en-US"/>
          </a:p>
        </p:txBody>
      </p:sp>
      <p:sp>
        <p:nvSpPr>
          <p:cNvPr id="8"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Tree>
    <p:extLst>
      <p:ext uri="{BB962C8B-B14F-4D97-AF65-F5344CB8AC3E}">
        <p14:creationId xmlns="" xmlns:p14="http://schemas.microsoft.com/office/powerpoint/2010/main" val="42263355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B71815-F531-4787-BA2A-626422C133AD}" type="datetime1">
              <a:rPr lang="en-US" smtClean="0"/>
              <a:pPr/>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33183838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C4885B-3C5C-43BB-9862-47948E5DF551}" type="datetime1">
              <a:rPr lang="en-US" smtClean="0"/>
              <a:pPr/>
              <a:t>6/2/2015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Tree>
    <p:extLst>
      <p:ext uri="{BB962C8B-B14F-4D97-AF65-F5344CB8AC3E}">
        <p14:creationId xmlns="" xmlns:p14="http://schemas.microsoft.com/office/powerpoint/2010/main" val="27418442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03B6AF-AB61-4D8E-B7B7-705C5ACEBBCC}" type="datetime1">
              <a:rPr lang="en-US" smtClean="0"/>
              <a:pPr/>
              <a:t>6/2/2015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17932082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pPr/>
              <a:t>6/2/2015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 xmlns:p14="http://schemas.microsoft.com/office/powerpoint/2010/main" val="40777685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E1AEED-2323-4359-853E-316DF6600362}" type="datetime1">
              <a:rPr lang="en-US" smtClean="0"/>
              <a:pPr/>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1">
                <a:ln w="6350">
                  <a:noFill/>
                </a:ln>
                <a:solidFill>
                  <a:schemeClr val="accent2"/>
                </a:solidFill>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Tree>
    <p:extLst>
      <p:ext uri="{BB962C8B-B14F-4D97-AF65-F5344CB8AC3E}">
        <p14:creationId xmlns="" xmlns:p14="http://schemas.microsoft.com/office/powerpoint/2010/main" val="7775046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3AC2DF-F1FD-4724-A563-92BADFC82ECC}" type="datetime1">
              <a:rPr lang="en-US" smtClean="0"/>
              <a:pPr/>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3" name="Picture Placeholder 2"/>
          <p:cNvSpPr>
            <a:spLocks noGrp="1"/>
          </p:cNvSpPr>
          <p:nvPr>
            <p:ph type="pic" idx="1"/>
          </p:nvPr>
        </p:nvSpPr>
        <p:spPr>
          <a:xfrm>
            <a:off x="2438400" y="1831975"/>
            <a:ext cx="7315200" cy="3962400"/>
          </a:xfrm>
          <a:solidFill>
            <a:schemeClr val="bg2">
              <a:lumMod val="20000"/>
              <a:lumOff val="80000"/>
            </a:schemeClr>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dirty="0"/>
          </a:p>
        </p:txBody>
      </p:sp>
    </p:spTree>
    <p:extLst>
      <p:ext uri="{BB962C8B-B14F-4D97-AF65-F5344CB8AC3E}">
        <p14:creationId xmlns="" xmlns:p14="http://schemas.microsoft.com/office/powerpoint/2010/main" val="31446699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20E2CF-D74B-4B51-899A-DCEA821C90C7}" type="datetime1">
              <a:rPr lang="en-US" smtClean="0"/>
              <a:pPr/>
              <a:t>6/2/2015</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1CF334-2D5C-4859-84A6-CA7E6E43FAEB}" type="slidenum">
              <a:rPr lang="en-US" smtClean="0"/>
              <a:pPr/>
              <a:t>‹#›</a:t>
            </a:fld>
            <a:endParaRPr lang="en-US"/>
          </a:p>
        </p:txBody>
      </p:sp>
      <p:grpSp>
        <p:nvGrpSpPr>
          <p:cNvPr id="24" name="Group 18"/>
          <p:cNvGrpSpPr>
            <a:grpSpLocks/>
          </p:cNvGrpSpPr>
          <p:nvPr/>
        </p:nvGrpSpPr>
        <p:grpSpPr bwMode="auto">
          <a:xfrm>
            <a:off x="4263969" y="1960564"/>
            <a:ext cx="3762431" cy="4821237"/>
            <a:chOff x="1365" y="355"/>
            <a:chExt cx="3024" cy="3875"/>
          </a:xfrm>
          <a:solidFill>
            <a:schemeClr val="bg2">
              <a:lumMod val="50000"/>
              <a:alpha val="20000"/>
            </a:schemeClr>
          </a:solidFill>
        </p:grpSpPr>
        <p:sp>
          <p:nvSpPr>
            <p:cNvPr id="25"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Oval 16"/>
            <p:cNvSpPr>
              <a:spLocks noChangeArrowheads="1"/>
            </p:cNvSpPr>
            <p:nvPr/>
          </p:nvSpPr>
          <p:spPr bwMode="auto">
            <a:xfrm>
              <a:off x="2785" y="355"/>
              <a:ext cx="187" cy="198"/>
            </a:xfrm>
            <a:prstGeom prst="ellipse">
              <a:avLst/>
            </a:prstGeom>
            <a:grp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grpFill/>
            <a:ln>
              <a:noFill/>
            </a:ln>
            <a:effectLst/>
            <a:extLst>
              <a:ext uri="{91240B29-F687-4F45-9708-019B960494DF}">
                <a14:hiddenLine xmlns="" xmlns:a14="http://schemas.microsoft.com/office/drawing/2010/main" w="9525" cap="rnd">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11656212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bg2"/>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bg2"/>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bg2"/>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bg2"/>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bg2"/>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bg2"/>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7pPr>
      <a:lvl8pPr marL="2167128"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8pPr>
      <a:lvl9pPr marL="2368296" indent="-182880" algn="l" rtl="0" eaLnBrk="1" latinLnBrk="0" hangingPunct="1">
        <a:spcBef>
          <a:spcPct val="20000"/>
        </a:spcBef>
        <a:buClr>
          <a:schemeClr val="bg2"/>
        </a:buClr>
        <a:buFont typeface="Wingdings 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guide id="3" orient="horz" pos="1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706" y="2320335"/>
            <a:ext cx="9718115" cy="4154606"/>
          </a:xfrm>
        </p:spPr>
        <p:txBody>
          <a:bodyPr>
            <a:normAutofit/>
          </a:bodyPr>
          <a:lstStyle/>
          <a:p>
            <a:r>
              <a:rPr lang="en-US" sz="4000" dirty="0" smtClean="0"/>
              <a:t>Preventing Epidemics Is a No Brainer</a:t>
            </a:r>
          </a:p>
          <a:p>
            <a:endParaRPr lang="en-US" sz="4000" dirty="0"/>
          </a:p>
          <a:p>
            <a:r>
              <a:rPr lang="en-US" dirty="0" smtClean="0"/>
              <a:t>Linda Minickiello</a:t>
            </a:r>
          </a:p>
          <a:p>
            <a:endParaRPr lang="en-US" dirty="0"/>
          </a:p>
          <a:p>
            <a:pPr lvl="0"/>
            <a:endParaRPr lang="en-US" dirty="0"/>
          </a:p>
          <a:p>
            <a:pPr lvl="0"/>
            <a:endParaRPr lang="en-US" dirty="0"/>
          </a:p>
          <a:p>
            <a:endParaRPr lang="en-US" dirty="0" smtClean="0"/>
          </a:p>
          <a:p>
            <a:endParaRPr lang="en-US" dirty="0"/>
          </a:p>
          <a:p>
            <a:endParaRPr lang="en-US" dirty="0"/>
          </a:p>
        </p:txBody>
      </p:sp>
      <p:sp>
        <p:nvSpPr>
          <p:cNvPr id="2" name="Title 1"/>
          <p:cNvSpPr>
            <a:spLocks noGrp="1"/>
          </p:cNvSpPr>
          <p:nvPr>
            <p:ph type="ctrTitle"/>
          </p:nvPr>
        </p:nvSpPr>
        <p:spPr/>
        <p:txBody>
          <a:bodyPr>
            <a:normAutofit/>
          </a:bodyPr>
          <a:lstStyle/>
          <a:p>
            <a:r>
              <a:rPr lang="en-US" sz="6600" dirty="0" smtClean="0">
                <a:solidFill>
                  <a:schemeClr val="tx2">
                    <a:lumMod val="50000"/>
                  </a:schemeClr>
                </a:solidFill>
              </a:rPr>
              <a:t>Childhood vaccinations</a:t>
            </a:r>
            <a:endParaRPr lang="en-US" sz="6600" dirty="0">
              <a:solidFill>
                <a:schemeClr val="tx2">
                  <a:lumMod val="50000"/>
                </a:schemeClr>
              </a:solidFill>
            </a:endParaRPr>
          </a:p>
        </p:txBody>
      </p:sp>
    </p:spTree>
    <p:extLst>
      <p:ext uri="{BB962C8B-B14F-4D97-AF65-F5344CB8AC3E}">
        <p14:creationId xmlns="" xmlns:p14="http://schemas.microsoft.com/office/powerpoint/2010/main" val="12976457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a:t>t</a:t>
            </a:r>
            <a:r>
              <a:rPr lang="en-US" dirty="0" smtClean="0"/>
              <a:t>he other side of the fence</a:t>
            </a:r>
          </a:p>
          <a:p>
            <a:r>
              <a:rPr lang="en-US" dirty="0"/>
              <a:t>t</a:t>
            </a:r>
            <a:r>
              <a:rPr lang="en-US" dirty="0" smtClean="0"/>
              <a:t>he global response</a:t>
            </a:r>
            <a:r>
              <a:rPr lang="en-US" dirty="0"/>
              <a:t> </a:t>
            </a:r>
          </a:p>
          <a:p>
            <a:pPr lvl="1"/>
            <a:endParaRPr lang="en-US" dirty="0"/>
          </a:p>
        </p:txBody>
      </p:sp>
      <p:sp>
        <p:nvSpPr>
          <p:cNvPr id="13" name="Title 12"/>
          <p:cNvSpPr>
            <a:spLocks noGrp="1"/>
          </p:cNvSpPr>
          <p:nvPr>
            <p:ph type="title"/>
          </p:nvPr>
        </p:nvSpPr>
        <p:spPr/>
        <p:txBody>
          <a:bodyPr>
            <a:normAutofit/>
          </a:bodyPr>
          <a:lstStyle/>
          <a:p>
            <a:r>
              <a:rPr lang="en-US" sz="6000" dirty="0" smtClean="0">
                <a:solidFill>
                  <a:schemeClr val="tx2">
                    <a:lumMod val="50000"/>
                  </a:schemeClr>
                </a:solidFill>
              </a:rPr>
              <a:t>A New Direction</a:t>
            </a:r>
            <a:endParaRPr lang="en-US" sz="6000" dirty="0">
              <a:solidFill>
                <a:schemeClr val="tx2">
                  <a:lumMod val="50000"/>
                </a:schemeClr>
              </a:solidFill>
            </a:endParaRPr>
          </a:p>
        </p:txBody>
      </p:sp>
      <p:pic>
        <p:nvPicPr>
          <p:cNvPr id="1034" name="Picture 10" descr="https://assets.rbl.ms/567431/980x.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679477">
            <a:off x="6624496" y="1989503"/>
            <a:ext cx="4283034" cy="32071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pic>
        <p:nvPicPr>
          <p:cNvPr id="1036" name="Picture 12" descr="https://assets.rbl.ms/567523/980x.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04302" y="2920991"/>
            <a:ext cx="4153144" cy="3116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82499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90939" y="2877878"/>
            <a:ext cx="10972800" cy="1143000"/>
          </a:xfrm>
        </p:spPr>
        <p:txBody>
          <a:bodyPr>
            <a:noAutofit/>
          </a:bodyPr>
          <a:lstStyle/>
          <a:p>
            <a:r>
              <a:rPr lang="en-US" sz="9600" dirty="0" smtClean="0">
                <a:solidFill>
                  <a:schemeClr val="tx2">
                    <a:lumMod val="25000"/>
                  </a:schemeClr>
                </a:solidFill>
              </a:rPr>
              <a:t>Thank You</a:t>
            </a:r>
            <a:endParaRPr lang="en-US" sz="9600" dirty="0">
              <a:solidFill>
                <a:schemeClr val="tx2">
                  <a:lumMod val="25000"/>
                </a:schemeClr>
              </a:solidFill>
            </a:endParaRPr>
          </a:p>
        </p:txBody>
      </p:sp>
    </p:spTree>
    <p:extLst>
      <p:ext uri="{BB962C8B-B14F-4D97-AF65-F5344CB8AC3E}">
        <p14:creationId xmlns="" xmlns:p14="http://schemas.microsoft.com/office/powerpoint/2010/main" val="21666326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9600" y="1600199"/>
            <a:ext cx="4127157" cy="4965357"/>
          </a:xfrm>
        </p:spPr>
        <p:txBody>
          <a:bodyPr/>
          <a:lstStyle/>
          <a:p>
            <a:pPr lvl="0"/>
            <a:r>
              <a:rPr lang="en-US" dirty="0" smtClean="0"/>
              <a:t>First, my family</a:t>
            </a:r>
          </a:p>
          <a:p>
            <a:pPr lvl="0"/>
            <a:r>
              <a:rPr lang="en-US" dirty="0" smtClean="0"/>
              <a:t>Second, it’s currently a hot topic</a:t>
            </a:r>
          </a:p>
          <a:p>
            <a:pPr marL="137160" lvl="0" indent="0">
              <a:buNone/>
            </a:pPr>
            <a:endParaRPr lang="en-US" dirty="0" smtClean="0"/>
          </a:p>
          <a:p>
            <a:pPr lvl="0"/>
            <a:r>
              <a:rPr lang="en-US" dirty="0" smtClean="0"/>
              <a:t>Prior knowledge</a:t>
            </a:r>
          </a:p>
          <a:p>
            <a:pPr lvl="1"/>
            <a:r>
              <a:rPr lang="en-US" dirty="0"/>
              <a:t>h</a:t>
            </a:r>
            <a:r>
              <a:rPr lang="en-US" dirty="0" smtClean="0"/>
              <a:t>istory of vaccines</a:t>
            </a:r>
          </a:p>
          <a:p>
            <a:pPr lvl="1"/>
            <a:r>
              <a:rPr lang="en-US" dirty="0" smtClean="0"/>
              <a:t>American Academy of Pediatrics recommended</a:t>
            </a:r>
          </a:p>
          <a:p>
            <a:pPr lvl="1"/>
            <a:r>
              <a:rPr lang="en-US" dirty="0"/>
              <a:t>c</a:t>
            </a:r>
            <a:r>
              <a:rPr lang="en-US" dirty="0" smtClean="0"/>
              <a:t>ontroversial</a:t>
            </a:r>
          </a:p>
          <a:p>
            <a:pPr lvl="1"/>
            <a:endParaRPr lang="en-US" dirty="0" smtClean="0"/>
          </a:p>
          <a:p>
            <a:pPr lvl="1"/>
            <a:endParaRPr lang="en-US" dirty="0"/>
          </a:p>
        </p:txBody>
      </p:sp>
      <p:sp>
        <p:nvSpPr>
          <p:cNvPr id="13" name="Title 12"/>
          <p:cNvSpPr>
            <a:spLocks noGrp="1"/>
          </p:cNvSpPr>
          <p:nvPr>
            <p:ph type="title"/>
          </p:nvPr>
        </p:nvSpPr>
        <p:spPr/>
        <p:txBody>
          <a:bodyPr>
            <a:normAutofit/>
          </a:bodyPr>
          <a:lstStyle/>
          <a:p>
            <a:r>
              <a:rPr lang="en-US" sz="6000" dirty="0" smtClean="0">
                <a:solidFill>
                  <a:schemeClr val="tx2">
                    <a:lumMod val="50000"/>
                  </a:schemeClr>
                </a:solidFill>
              </a:rPr>
              <a:t>Why Vaccinations</a:t>
            </a:r>
            <a:endParaRPr lang="en-US" sz="6000" dirty="0">
              <a:solidFill>
                <a:schemeClr val="tx2">
                  <a:lumMod val="50000"/>
                </a:schemeClr>
              </a:solidFill>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8364255" y="1800410"/>
            <a:ext cx="2718431" cy="20388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1681245">
            <a:off x="8831213" y="4003747"/>
            <a:ext cx="2692337" cy="20192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1498379">
            <a:off x="6408754" y="3127843"/>
            <a:ext cx="2158087" cy="16185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0800000">
            <a:off x="6293067" y="5013373"/>
            <a:ext cx="1814324" cy="13607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0800000">
            <a:off x="5117089" y="1524598"/>
            <a:ext cx="2083140" cy="15623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4355198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tx2">
                    <a:lumMod val="50000"/>
                  </a:schemeClr>
                </a:solidFill>
              </a:rPr>
              <a:t>My </a:t>
            </a:r>
            <a:r>
              <a:rPr lang="en-US" sz="6000" dirty="0" smtClean="0">
                <a:solidFill>
                  <a:schemeClr val="tx2">
                    <a:lumMod val="50000"/>
                  </a:schemeClr>
                </a:solidFill>
              </a:rPr>
              <a:t>Thesis</a:t>
            </a:r>
            <a:endParaRPr lang="en-US" sz="6000" dirty="0">
              <a:solidFill>
                <a:schemeClr val="tx2">
                  <a:lumMod val="50000"/>
                </a:schemeClr>
              </a:solidFill>
            </a:endParaRPr>
          </a:p>
        </p:txBody>
      </p:sp>
      <p:sp>
        <p:nvSpPr>
          <p:cNvPr id="3" name="Content Placeholder 2"/>
          <p:cNvSpPr>
            <a:spLocks noGrp="1"/>
          </p:cNvSpPr>
          <p:nvPr>
            <p:ph idx="1"/>
          </p:nvPr>
        </p:nvSpPr>
        <p:spPr>
          <a:xfrm>
            <a:off x="609600" y="1600200"/>
            <a:ext cx="5527729" cy="4800600"/>
          </a:xfrm>
        </p:spPr>
        <p:txBody>
          <a:bodyPr>
            <a:normAutofit/>
          </a:bodyPr>
          <a:lstStyle/>
          <a:p>
            <a:r>
              <a:rPr lang="en-US" dirty="0"/>
              <a:t>Parents should follow the American </a:t>
            </a:r>
            <a:r>
              <a:rPr lang="en-US" dirty="0" smtClean="0"/>
              <a:t>Academy of Pediatrics vaccination </a:t>
            </a:r>
            <a:r>
              <a:rPr lang="en-US" dirty="0"/>
              <a:t>schedule because vaccines reduce drastically once prevalent and devastating disease, reduce the risk for those who cannot be given the vaccine, are cost effective, and do not impact brain development or function</a:t>
            </a:r>
            <a:r>
              <a:rPr lang="en-US" dirty="0" smtClean="0"/>
              <a:t>.</a:t>
            </a:r>
          </a:p>
          <a:p>
            <a:endParaRPr lang="en-US" dirty="0"/>
          </a:p>
        </p:txBody>
      </p:sp>
      <p:pic>
        <p:nvPicPr>
          <p:cNvPr id="2050" name="Picture 2" descr="http://thewe.cc/thewe_/images_5/-/international_global_elite_strategy/vaccine-and-autism.jp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69438" y="2102182"/>
            <a:ext cx="4861302" cy="34625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911027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tx2">
                    <a:lumMod val="50000"/>
                  </a:schemeClr>
                </a:solidFill>
              </a:rPr>
              <a:t>My </a:t>
            </a:r>
            <a:r>
              <a:rPr lang="en-US" sz="6000" dirty="0" smtClean="0">
                <a:solidFill>
                  <a:schemeClr val="tx2">
                    <a:lumMod val="50000"/>
                  </a:schemeClr>
                </a:solidFill>
              </a:rPr>
              <a:t>Sources</a:t>
            </a:r>
            <a:endParaRPr lang="en-US" sz="6000" dirty="0">
              <a:solidFill>
                <a:schemeClr val="tx2">
                  <a:lumMod val="50000"/>
                </a:schemeClr>
              </a:solidFill>
            </a:endParaRPr>
          </a:p>
        </p:txBody>
      </p:sp>
      <p:sp>
        <p:nvSpPr>
          <p:cNvPr id="3" name="Content Placeholder 2"/>
          <p:cNvSpPr>
            <a:spLocks noGrp="1"/>
          </p:cNvSpPr>
          <p:nvPr>
            <p:ph idx="1"/>
          </p:nvPr>
        </p:nvSpPr>
        <p:spPr/>
        <p:txBody>
          <a:bodyPr>
            <a:normAutofit/>
          </a:bodyPr>
          <a:lstStyle/>
          <a:p>
            <a:r>
              <a:rPr lang="en-US" dirty="0" smtClean="0"/>
              <a:t>Evaluation</a:t>
            </a:r>
            <a:endParaRPr lang="en-US" dirty="0" smtClean="0"/>
          </a:p>
          <a:p>
            <a:pPr lvl="1"/>
            <a:r>
              <a:rPr lang="en-US" dirty="0" smtClean="0"/>
              <a:t>Opposing Viewpoints </a:t>
            </a:r>
          </a:p>
          <a:p>
            <a:pPr lvl="1"/>
            <a:r>
              <a:rPr lang="en-US" dirty="0"/>
              <a:t>w</a:t>
            </a:r>
            <a:r>
              <a:rPr lang="en-US" dirty="0" smtClean="0"/>
              <a:t>ebsites</a:t>
            </a:r>
          </a:p>
        </p:txBody>
      </p:sp>
      <p:sp>
        <p:nvSpPr>
          <p:cNvPr id="1026" name="AutoShape 2" descr="Image result for opposing viewpoi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opposing viewpoi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s://encrypted-tbn2.gstatic.com/images?q=tbn:ANd9GcTd7vhe1NL7blq00lc-twkP0gVmpYliFeewKhEHvAgnivACg8_aWUEOtOnK"/>
          <p:cNvPicPr>
            <a:picLocks noChangeAspect="1" noChangeArrowheads="1"/>
          </p:cNvPicPr>
          <p:nvPr/>
        </p:nvPicPr>
        <p:blipFill>
          <a:blip r:embed="rId2" cstate="print"/>
          <a:srcRect/>
          <a:stretch>
            <a:fillRect/>
          </a:stretch>
        </p:blipFill>
        <p:spPr bwMode="auto">
          <a:xfrm>
            <a:off x="4304597" y="2913680"/>
            <a:ext cx="7084206" cy="30066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31911027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 xmlns:p14="http://schemas.microsoft.com/office/powerpoint/2010/main" val="74137679"/>
              </p:ext>
            </p:extLst>
          </p:nvPr>
        </p:nvGraphicFramePr>
        <p:xfrm>
          <a:off x="3723503" y="1417638"/>
          <a:ext cx="8147221" cy="5172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9"/>
          <p:cNvSpPr>
            <a:spLocks noGrp="1"/>
          </p:cNvSpPr>
          <p:nvPr>
            <p:ph sz="half" idx="1"/>
          </p:nvPr>
        </p:nvSpPr>
        <p:spPr>
          <a:xfrm>
            <a:off x="247135" y="1559012"/>
            <a:ext cx="3286898" cy="5006545"/>
          </a:xfrm>
        </p:spPr>
        <p:txBody>
          <a:bodyPr>
            <a:normAutofit lnSpcReduction="10000"/>
          </a:bodyPr>
          <a:lstStyle/>
          <a:p>
            <a:r>
              <a:rPr lang="en-US" sz="2000" dirty="0" smtClean="0">
                <a:solidFill>
                  <a:srgbClr val="FF0066"/>
                </a:solidFill>
              </a:rPr>
              <a:t>vaccines </a:t>
            </a:r>
            <a:r>
              <a:rPr lang="en-US" sz="2000" dirty="0">
                <a:solidFill>
                  <a:srgbClr val="FF0066"/>
                </a:solidFill>
              </a:rPr>
              <a:t>reduce drastically once prevalent and devastating </a:t>
            </a:r>
            <a:r>
              <a:rPr lang="en-US" sz="2000" dirty="0" smtClean="0">
                <a:solidFill>
                  <a:srgbClr val="FF0066"/>
                </a:solidFill>
              </a:rPr>
              <a:t>disease</a:t>
            </a:r>
          </a:p>
          <a:p>
            <a:endParaRPr lang="en-US" sz="2000" dirty="0" smtClean="0"/>
          </a:p>
          <a:p>
            <a:r>
              <a:rPr lang="en-US" sz="2000" dirty="0">
                <a:solidFill>
                  <a:srgbClr val="FFC000"/>
                </a:solidFill>
              </a:rPr>
              <a:t>v</a:t>
            </a:r>
            <a:r>
              <a:rPr lang="en-US" sz="2000" dirty="0" smtClean="0">
                <a:solidFill>
                  <a:srgbClr val="FFC000"/>
                </a:solidFill>
              </a:rPr>
              <a:t>accines reduce </a:t>
            </a:r>
            <a:r>
              <a:rPr lang="en-US" sz="2000" dirty="0">
                <a:solidFill>
                  <a:srgbClr val="FFC000"/>
                </a:solidFill>
              </a:rPr>
              <a:t>the risk for those who cannot be given the </a:t>
            </a:r>
            <a:r>
              <a:rPr lang="en-US" sz="2000" dirty="0" smtClean="0">
                <a:solidFill>
                  <a:srgbClr val="FFC000"/>
                </a:solidFill>
              </a:rPr>
              <a:t>vaccine</a:t>
            </a:r>
          </a:p>
          <a:p>
            <a:endParaRPr lang="en-US" sz="2000" dirty="0" smtClean="0"/>
          </a:p>
          <a:p>
            <a:r>
              <a:rPr lang="en-US" sz="2000" dirty="0">
                <a:solidFill>
                  <a:srgbClr val="92D050"/>
                </a:solidFill>
              </a:rPr>
              <a:t>v</a:t>
            </a:r>
            <a:r>
              <a:rPr lang="en-US" sz="2000" dirty="0" smtClean="0">
                <a:solidFill>
                  <a:srgbClr val="92D050"/>
                </a:solidFill>
              </a:rPr>
              <a:t>accines are </a:t>
            </a:r>
            <a:r>
              <a:rPr lang="en-US" sz="2000" dirty="0">
                <a:solidFill>
                  <a:srgbClr val="92D050"/>
                </a:solidFill>
              </a:rPr>
              <a:t>cost </a:t>
            </a:r>
            <a:r>
              <a:rPr lang="en-US" sz="2000" dirty="0" smtClean="0">
                <a:solidFill>
                  <a:srgbClr val="92D050"/>
                </a:solidFill>
              </a:rPr>
              <a:t>effective</a:t>
            </a:r>
          </a:p>
          <a:p>
            <a:endParaRPr lang="en-US" sz="2000" dirty="0" smtClean="0"/>
          </a:p>
          <a:p>
            <a:r>
              <a:rPr lang="en-US" sz="2000" dirty="0">
                <a:solidFill>
                  <a:srgbClr val="9900CC"/>
                </a:solidFill>
              </a:rPr>
              <a:t>v</a:t>
            </a:r>
            <a:r>
              <a:rPr lang="en-US" sz="2000" dirty="0" smtClean="0">
                <a:solidFill>
                  <a:srgbClr val="9900CC"/>
                </a:solidFill>
              </a:rPr>
              <a:t>accines do </a:t>
            </a:r>
            <a:r>
              <a:rPr lang="en-US" sz="2000" dirty="0">
                <a:solidFill>
                  <a:srgbClr val="9900CC"/>
                </a:solidFill>
              </a:rPr>
              <a:t>not impact brain development or </a:t>
            </a:r>
            <a:r>
              <a:rPr lang="en-US" sz="2000" dirty="0" smtClean="0">
                <a:solidFill>
                  <a:srgbClr val="9900CC"/>
                </a:solidFill>
              </a:rPr>
              <a:t>function</a:t>
            </a:r>
            <a:endParaRPr lang="en-US" sz="2000" dirty="0">
              <a:solidFill>
                <a:srgbClr val="9900CC"/>
              </a:solidFill>
            </a:endParaRPr>
          </a:p>
          <a:p>
            <a:endParaRPr lang="en-US" dirty="0"/>
          </a:p>
        </p:txBody>
      </p:sp>
      <p:sp>
        <p:nvSpPr>
          <p:cNvPr id="2" name="Title 1"/>
          <p:cNvSpPr>
            <a:spLocks noGrp="1"/>
          </p:cNvSpPr>
          <p:nvPr>
            <p:ph type="title"/>
          </p:nvPr>
        </p:nvSpPr>
        <p:spPr/>
        <p:txBody>
          <a:bodyPr>
            <a:normAutofit/>
          </a:bodyPr>
          <a:lstStyle/>
          <a:p>
            <a:r>
              <a:rPr lang="en-US" sz="6000" dirty="0" smtClean="0">
                <a:solidFill>
                  <a:schemeClr val="tx2">
                    <a:lumMod val="50000"/>
                  </a:schemeClr>
                </a:solidFill>
              </a:rPr>
              <a:t>What the Research Shows</a:t>
            </a:r>
            <a:endParaRPr lang="en-US" sz="6000" dirty="0">
              <a:solidFill>
                <a:schemeClr val="tx2">
                  <a:lumMod val="50000"/>
                </a:schemeClr>
              </a:solidFill>
            </a:endParaRPr>
          </a:p>
        </p:txBody>
      </p:sp>
    </p:spTree>
    <p:extLst>
      <p:ext uri="{BB962C8B-B14F-4D97-AF65-F5344CB8AC3E}">
        <p14:creationId xmlns="" xmlns:p14="http://schemas.microsoft.com/office/powerpoint/2010/main" val="19498809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smtClean="0">
                <a:solidFill>
                  <a:schemeClr val="tx2">
                    <a:lumMod val="50000"/>
                  </a:schemeClr>
                </a:solidFill>
              </a:rPr>
              <a:t>Herd Immunity</a:t>
            </a:r>
            <a:endParaRPr lang="en-US" sz="6000" dirty="0">
              <a:solidFill>
                <a:schemeClr val="tx2">
                  <a:lumMod val="50000"/>
                </a:schemeClr>
              </a:solidFill>
            </a:endParaRPr>
          </a:p>
        </p:txBody>
      </p:sp>
      <p:pic>
        <p:nvPicPr>
          <p:cNvPr id="2052" name="Picture 4" descr="Rhett Krawitt, 6, outside his school in Tiburon, Calif. Seven percent of the children in his school are not vaccinate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27021" y="2154757"/>
            <a:ext cx="5294301" cy="35273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2"/>
          <p:cNvSpPr txBox="1"/>
          <p:nvPr/>
        </p:nvSpPr>
        <p:spPr>
          <a:xfrm>
            <a:off x="474350" y="2154757"/>
            <a:ext cx="4704140" cy="3754874"/>
          </a:xfrm>
          <a:prstGeom prst="rect">
            <a:avLst/>
          </a:prstGeom>
          <a:noFill/>
        </p:spPr>
        <p:txBody>
          <a:bodyPr wrap="square" rtlCol="0">
            <a:spAutoFit/>
          </a:bodyPr>
          <a:lstStyle/>
          <a:p>
            <a:r>
              <a:rPr lang="en-US" sz="1400" dirty="0"/>
              <a:t>Rhett </a:t>
            </a:r>
            <a:r>
              <a:rPr lang="en-US" sz="1400" dirty="0" err="1"/>
              <a:t>Krawitt</a:t>
            </a:r>
            <a:r>
              <a:rPr lang="en-US" sz="1400" dirty="0"/>
              <a:t>, 6, outside his school in Tiburon, </a:t>
            </a:r>
            <a:r>
              <a:rPr lang="en-US" sz="1400" dirty="0" smtClean="0"/>
              <a:t>California.</a:t>
            </a:r>
          </a:p>
          <a:p>
            <a:endParaRPr lang="en-US" sz="1400" dirty="0"/>
          </a:p>
          <a:p>
            <a:r>
              <a:rPr lang="en-US" sz="1400" dirty="0" smtClean="0"/>
              <a:t>Seven </a:t>
            </a:r>
            <a:r>
              <a:rPr lang="en-US" sz="1400" dirty="0"/>
              <a:t>percent of the children in his school are not vaccinated</a:t>
            </a:r>
            <a:r>
              <a:rPr lang="en-US" sz="1400" dirty="0" smtClean="0"/>
              <a:t>.</a:t>
            </a:r>
          </a:p>
          <a:p>
            <a:endParaRPr lang="en-US" sz="1400" dirty="0"/>
          </a:p>
          <a:p>
            <a:r>
              <a:rPr lang="en-US" sz="1400" dirty="0" smtClean="0"/>
              <a:t>Rhett’s father has </a:t>
            </a:r>
            <a:r>
              <a:rPr lang="en-US" sz="1400" dirty="0"/>
              <a:t>had just about enough. "It's very emotional for me," he said. "If you choose not to immunize your own child and your own child dies because they get measles, OK, that's your responsibility, that's your choice. But if your child gets sick and gets my child sick and my child dies, then ... your action has harmed my child</a:t>
            </a:r>
            <a:r>
              <a:rPr lang="en-US" sz="1400" dirty="0" smtClean="0"/>
              <a:t>.“</a:t>
            </a:r>
          </a:p>
          <a:p>
            <a:endParaRPr lang="en-US" sz="1400" dirty="0"/>
          </a:p>
          <a:p>
            <a:r>
              <a:rPr lang="en-US" sz="1400" dirty="0"/>
              <a:t>"When your immune system isn't working as well, it allows many different infections to be </a:t>
            </a:r>
            <a:r>
              <a:rPr lang="en-US" sz="1400" dirty="0" smtClean="0"/>
              <a:t>worse. It's </a:t>
            </a:r>
            <a:r>
              <a:rPr lang="en-US" sz="1400" dirty="0"/>
              <a:t>not just Rhett. There are hundreds of other kids in the Bay Area that are going through cancer therapy, and it's not fair to them. They can't get immunized; they have to rely on their friends and colleagues and community to help protect them."</a:t>
            </a:r>
          </a:p>
        </p:txBody>
      </p:sp>
    </p:spTree>
    <p:extLst>
      <p:ext uri="{BB962C8B-B14F-4D97-AF65-F5344CB8AC3E}">
        <p14:creationId xmlns="" xmlns:p14="http://schemas.microsoft.com/office/powerpoint/2010/main" val="40686079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9599" y="1614616"/>
            <a:ext cx="6236043" cy="4728518"/>
          </a:xfrm>
        </p:spPr>
        <p:txBody>
          <a:bodyPr/>
          <a:lstStyle/>
          <a:p>
            <a:pPr lvl="0"/>
            <a:r>
              <a:rPr lang="en-US" dirty="0" smtClean="0"/>
              <a:t>My personal response to the research</a:t>
            </a:r>
          </a:p>
          <a:p>
            <a:pPr lvl="0"/>
            <a:r>
              <a:rPr lang="en-US" dirty="0" smtClean="0"/>
              <a:t>The global response</a:t>
            </a:r>
            <a:endParaRPr lang="en-US" dirty="0"/>
          </a:p>
          <a:p>
            <a:pPr lvl="1"/>
            <a:endParaRPr lang="en-US" dirty="0" smtClean="0"/>
          </a:p>
          <a:p>
            <a:pPr lvl="1"/>
            <a:endParaRPr lang="en-US" dirty="0"/>
          </a:p>
        </p:txBody>
      </p:sp>
      <p:sp>
        <p:nvSpPr>
          <p:cNvPr id="13" name="Title 12"/>
          <p:cNvSpPr>
            <a:spLocks noGrp="1"/>
          </p:cNvSpPr>
          <p:nvPr>
            <p:ph type="title"/>
          </p:nvPr>
        </p:nvSpPr>
        <p:spPr/>
        <p:txBody>
          <a:bodyPr>
            <a:normAutofit/>
          </a:bodyPr>
          <a:lstStyle/>
          <a:p>
            <a:r>
              <a:rPr lang="en-US" sz="6000" dirty="0" smtClean="0">
                <a:solidFill>
                  <a:schemeClr val="tx2">
                    <a:lumMod val="50000"/>
                  </a:schemeClr>
                </a:solidFill>
              </a:rPr>
              <a:t>Now and in the Future</a:t>
            </a:r>
            <a:endParaRPr lang="en-US" sz="6000" dirty="0">
              <a:solidFill>
                <a:schemeClr val="tx2">
                  <a:lumMod val="50000"/>
                </a:schemeClr>
              </a:solidFill>
            </a:endParaRPr>
          </a:p>
        </p:txBody>
      </p:sp>
      <p:pic>
        <p:nvPicPr>
          <p:cNvPr id="3078" name="Picture 6" descr="http://www.exponerat.net/wp-content/uploads/2013/07/polio-kids.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8044" t="-86"/>
          <a:stretch/>
        </p:blipFill>
        <p:spPr bwMode="auto">
          <a:xfrm rot="768767">
            <a:off x="7774955" y="2524775"/>
            <a:ext cx="2966781" cy="2908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pic>
        <p:nvPicPr>
          <p:cNvPr id="3084" name="Picture 12" descr="http://www.immune.org.nz/sites/default/files/images/polioupdated2014.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37678" y="3377044"/>
            <a:ext cx="5107964" cy="25871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709711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9600" y="1600200"/>
            <a:ext cx="5807676" cy="4990070"/>
          </a:xfrm>
        </p:spPr>
        <p:txBody>
          <a:bodyPr>
            <a:normAutofit lnSpcReduction="10000"/>
          </a:bodyPr>
          <a:lstStyle/>
          <a:p>
            <a:pPr lvl="0"/>
            <a:r>
              <a:rPr lang="en-US" dirty="0" smtClean="0"/>
              <a:t>PROBLEM:	finding unbiased 				information</a:t>
            </a:r>
          </a:p>
          <a:p>
            <a:pPr lvl="0"/>
            <a:r>
              <a:rPr lang="en-US" dirty="0" smtClean="0"/>
              <a:t>SOLUTION:	narrowed my 				searches</a:t>
            </a:r>
          </a:p>
          <a:p>
            <a:pPr marL="137160" lvl="0" indent="0">
              <a:buNone/>
            </a:pPr>
            <a:r>
              <a:rPr lang="en-US" dirty="0" smtClean="0"/>
              <a:t> </a:t>
            </a:r>
          </a:p>
          <a:p>
            <a:pPr lvl="0"/>
            <a:r>
              <a:rPr lang="en-US" dirty="0" smtClean="0"/>
              <a:t>PROBLEM:	setting my own 				personal beliefs 				aside</a:t>
            </a:r>
          </a:p>
          <a:p>
            <a:pPr lvl="0"/>
            <a:r>
              <a:rPr lang="en-US" dirty="0" smtClean="0"/>
              <a:t>SOLUTION:	prepared to be 				open to new 				information</a:t>
            </a:r>
            <a:endParaRPr lang="en-US" dirty="0"/>
          </a:p>
        </p:txBody>
      </p:sp>
      <p:sp>
        <p:nvSpPr>
          <p:cNvPr id="13" name="Title 12"/>
          <p:cNvSpPr>
            <a:spLocks noGrp="1"/>
          </p:cNvSpPr>
          <p:nvPr>
            <p:ph type="title"/>
          </p:nvPr>
        </p:nvSpPr>
        <p:spPr/>
        <p:txBody>
          <a:bodyPr>
            <a:normAutofit/>
          </a:bodyPr>
          <a:lstStyle/>
          <a:p>
            <a:r>
              <a:rPr lang="en-US" sz="6000" dirty="0" smtClean="0">
                <a:solidFill>
                  <a:schemeClr val="tx2">
                    <a:lumMod val="50000"/>
                  </a:schemeClr>
                </a:solidFill>
              </a:rPr>
              <a:t>Challenges</a:t>
            </a:r>
            <a:endParaRPr lang="en-US" sz="6000" dirty="0">
              <a:solidFill>
                <a:schemeClr val="tx2">
                  <a:lumMod val="50000"/>
                </a:schemeClr>
              </a:solidFill>
            </a:endParaRPr>
          </a:p>
        </p:txBody>
      </p:sp>
      <p:pic>
        <p:nvPicPr>
          <p:cNvPr id="4" name="Picture 2" descr="http://cdn2.collective-evolution.com/assets/uploads/2013/12/vaccine_infan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24787" y="2927108"/>
            <a:ext cx="4038600" cy="28956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26189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r>
              <a:rPr lang="en-US" dirty="0" smtClean="0"/>
              <a:t>Pros</a:t>
            </a:r>
          </a:p>
          <a:p>
            <a:pPr lvl="1"/>
            <a:r>
              <a:rPr lang="en-US" dirty="0"/>
              <a:t>f</a:t>
            </a:r>
            <a:r>
              <a:rPr lang="en-US" dirty="0" smtClean="0"/>
              <a:t>ollowed a personal interest</a:t>
            </a:r>
          </a:p>
          <a:p>
            <a:pPr lvl="1"/>
            <a:r>
              <a:rPr lang="en-US" dirty="0"/>
              <a:t>c</a:t>
            </a:r>
            <a:r>
              <a:rPr lang="en-US" dirty="0" smtClean="0"/>
              <a:t>urrent event status</a:t>
            </a:r>
          </a:p>
          <a:p>
            <a:pPr lvl="1"/>
            <a:r>
              <a:rPr lang="en-US" dirty="0"/>
              <a:t>l</a:t>
            </a:r>
            <a:r>
              <a:rPr lang="en-US" dirty="0" smtClean="0"/>
              <a:t>ots of information</a:t>
            </a:r>
          </a:p>
          <a:p>
            <a:pPr marL="585216" lvl="1" indent="0">
              <a:buNone/>
            </a:pPr>
            <a:endParaRPr lang="en-US" dirty="0" smtClean="0"/>
          </a:p>
          <a:p>
            <a:pPr lvl="0"/>
            <a:r>
              <a:rPr lang="en-US" dirty="0" smtClean="0"/>
              <a:t>Cons</a:t>
            </a:r>
          </a:p>
          <a:p>
            <a:pPr lvl="1"/>
            <a:r>
              <a:rPr lang="en-US" dirty="0" smtClean="0"/>
              <a:t>lots of information</a:t>
            </a:r>
          </a:p>
          <a:p>
            <a:pPr lvl="1"/>
            <a:r>
              <a:rPr lang="en-US" dirty="0"/>
              <a:t>l</a:t>
            </a:r>
            <a:r>
              <a:rPr lang="en-US" dirty="0" smtClean="0"/>
              <a:t>ots of terribly biased information</a:t>
            </a:r>
          </a:p>
          <a:p>
            <a:pPr lvl="1"/>
            <a:r>
              <a:rPr lang="en-US" dirty="0"/>
              <a:t>s</a:t>
            </a:r>
            <a:r>
              <a:rPr lang="en-US" dirty="0" smtClean="0"/>
              <a:t>ometimes too technical in nature</a:t>
            </a:r>
          </a:p>
          <a:p>
            <a:pPr lvl="1"/>
            <a:r>
              <a:rPr lang="en-US" dirty="0"/>
              <a:t>n</a:t>
            </a:r>
            <a:r>
              <a:rPr lang="en-US" dirty="0" smtClean="0"/>
              <a:t>arrowing down what was best</a:t>
            </a:r>
          </a:p>
          <a:p>
            <a:pPr lvl="1"/>
            <a:endParaRPr lang="en-US" dirty="0"/>
          </a:p>
        </p:txBody>
      </p:sp>
      <p:sp>
        <p:nvSpPr>
          <p:cNvPr id="13" name="Title 12"/>
          <p:cNvSpPr>
            <a:spLocks noGrp="1"/>
          </p:cNvSpPr>
          <p:nvPr>
            <p:ph type="title"/>
          </p:nvPr>
        </p:nvSpPr>
        <p:spPr>
          <a:xfrm>
            <a:off x="645483" y="290555"/>
            <a:ext cx="10972800" cy="1143000"/>
          </a:xfrm>
        </p:spPr>
        <p:txBody>
          <a:bodyPr>
            <a:normAutofit/>
          </a:bodyPr>
          <a:lstStyle/>
          <a:p>
            <a:r>
              <a:rPr lang="en-US" sz="6000" dirty="0" smtClean="0">
                <a:solidFill>
                  <a:schemeClr val="tx2">
                    <a:lumMod val="50000"/>
                  </a:schemeClr>
                </a:solidFill>
              </a:rPr>
              <a:t>The Good and the Bad</a:t>
            </a:r>
            <a:endParaRPr lang="en-US" sz="6000" dirty="0">
              <a:solidFill>
                <a:schemeClr val="tx2">
                  <a:lumMod val="50000"/>
                </a:schemeClr>
              </a:solidFill>
            </a:endParaRPr>
          </a:p>
        </p:txBody>
      </p:sp>
      <p:pic>
        <p:nvPicPr>
          <p:cNvPr id="5" name="Picture 4" descr="http://d35brb9zkkbdsd.cloudfront.net/wp-content/uploads/2014/04/vaccine-638x4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91712" y="3419733"/>
            <a:ext cx="3736461" cy="24890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409142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dical design templat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 xmlns:thm15="http://schemas.microsoft.com/office/thememl/2012/main" name="Medical design template" id="{BE883315-6697-4975-AEB2-5905098383C4}" vid="{D3CC9EF4-996F-4232-B765-B82F773B7949}"/>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00AC149-8447-4BE5-88C7-DBE24EA73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presentation design slides</Template>
  <TotalTime>0</TotalTime>
  <Words>516</Words>
  <Application>Microsoft Office PowerPoint</Application>
  <PresentationFormat>Custom</PresentationFormat>
  <Paragraphs>67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Medical design template</vt:lpstr>
      <vt:lpstr>Childhood vaccinations</vt:lpstr>
      <vt:lpstr>Why Vaccinations</vt:lpstr>
      <vt:lpstr>My Thesis</vt:lpstr>
      <vt:lpstr>My Sources</vt:lpstr>
      <vt:lpstr>What the Research Shows</vt:lpstr>
      <vt:lpstr>Herd Immunity</vt:lpstr>
      <vt:lpstr>Now and in the Future</vt:lpstr>
      <vt:lpstr>Challenges</vt:lpstr>
      <vt:lpstr>The Good and the Bad</vt:lpstr>
      <vt:lpstr>A New Direction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2015-06-02T00:12:48Z</dcterms:created>
  <dcterms:modified xsi:type="dcterms:W3CDTF">2015-06-02T13:21:00Z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TC034605299991</vt:lpwstr>
  </property>
</Properties>
</file>