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sigs" ContentType="application/vnd.openxmlformats-package.digital-signature-origin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_xmlsignatures/sig1.xml" ContentType="application/vnd.openxmlformats-package.digital-signature-xmlsignatur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package/2006/relationships/digital-signature/origin" Target="_xmlsignatures/origin.sigs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7162EF-C548-4390-84C5-E17F378F575C}" type="datetimeFigureOut">
              <a:rPr lang="en-US" smtClean="0"/>
              <a:t>8/28/2013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5C176A-74B0-443E-99B5-C46E9175310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03EF-1D86-451D-8AB3-05605919CB20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CBE0D9-E3D6-4F7A-BEEC-52AFE7B2A4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03EF-1D86-451D-8AB3-05605919CB20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BE0D9-E3D6-4F7A-BEEC-52AFE7B2A4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7CBE0D9-E3D6-4F7A-BEEC-52AFE7B2A4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03EF-1D86-451D-8AB3-05605919CB20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03EF-1D86-451D-8AB3-05605919CB20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7CBE0D9-E3D6-4F7A-BEEC-52AFE7B2A4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03EF-1D86-451D-8AB3-05605919CB20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CBE0D9-E3D6-4F7A-BEEC-52AFE7B2A4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F6F03EF-1D86-451D-8AB3-05605919CB20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BE0D9-E3D6-4F7A-BEEC-52AFE7B2A4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03EF-1D86-451D-8AB3-05605919CB20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7CBE0D9-E3D6-4F7A-BEEC-52AFE7B2A4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03EF-1D86-451D-8AB3-05605919CB20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7CBE0D9-E3D6-4F7A-BEEC-52AFE7B2A4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03EF-1D86-451D-8AB3-05605919CB20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7CBE0D9-E3D6-4F7A-BEEC-52AFE7B2A4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CBE0D9-E3D6-4F7A-BEEC-52AFE7B2A4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03EF-1D86-451D-8AB3-05605919CB20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7CBE0D9-E3D6-4F7A-BEEC-52AFE7B2A4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F6F03EF-1D86-451D-8AB3-05605919CB20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F6F03EF-1D86-451D-8AB3-05605919CB20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CBE0D9-E3D6-4F7A-BEEC-52AFE7B2A4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mrsd.org/webpages/nrogova/index.cf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da.us/assessment/ACCESS/index.aspx" TargetMode="External"/><Relationship Id="rId2" Type="http://schemas.openxmlformats.org/officeDocument/2006/relationships/hyperlink" Target="http://www.wida.us/assessment/w-apt/index.asp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mrsd.org/webpages/nrogova/index.cfm" TargetMode="External"/><Relationship Id="rId2" Type="http://schemas.openxmlformats.org/officeDocument/2006/relationships/hyperlink" Target="mailto:nrogova@mrsd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91000"/>
            <a:ext cx="6400800" cy="1447800"/>
          </a:xfrm>
        </p:spPr>
        <p:txBody>
          <a:bodyPr>
            <a:normAutofit/>
          </a:bodyPr>
          <a:lstStyle/>
          <a:p>
            <a:r>
              <a:rPr lang="en-US" sz="1800" dirty="0" err="1" smtClean="0">
                <a:hlinkClick r:id="rId2"/>
              </a:rPr>
              <a:t>Monadnock</a:t>
            </a:r>
            <a:r>
              <a:rPr lang="en-US" sz="1800" dirty="0" smtClean="0">
                <a:hlinkClick r:id="rId2"/>
              </a:rPr>
              <a:t> Regional School District Program</a:t>
            </a: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8288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ESOL (English to Students of Other Languages)/ESL (English as a Second Language) Program Overview</a:t>
            </a:r>
            <a:endParaRPr lang="en-US" sz="3600" dirty="0"/>
          </a:p>
        </p:txBody>
      </p:sp>
      <p:pic>
        <p:nvPicPr>
          <p:cNvPr id="7" name="Picture 6" descr="MM90039578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2862" y="3019425"/>
            <a:ext cx="1438275" cy="8191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ESOL/ESL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MRSD has a program for students with limited English skills.</a:t>
            </a:r>
          </a:p>
          <a:p>
            <a:r>
              <a:rPr lang="en-US" b="1" dirty="0" smtClean="0"/>
              <a:t>Content and language skills are taught in English</a:t>
            </a:r>
          </a:p>
          <a:p>
            <a:pPr>
              <a:buNone/>
            </a:pPr>
            <a:r>
              <a:rPr lang="en-US" b="1" dirty="0" smtClean="0"/>
              <a:t>    rather than in the student’s native language.</a:t>
            </a:r>
          </a:p>
          <a:p>
            <a:r>
              <a:rPr lang="en-US" b="1" dirty="0" smtClean="0"/>
              <a:t>Specific, researched strategies make the content</a:t>
            </a:r>
          </a:p>
          <a:p>
            <a:pPr>
              <a:buNone/>
            </a:pPr>
            <a:r>
              <a:rPr lang="en-US" b="1" dirty="0" smtClean="0"/>
              <a:t>     and language accessible to the student.</a:t>
            </a:r>
          </a:p>
          <a:p>
            <a:r>
              <a:rPr lang="en-US" b="1" dirty="0" smtClean="0"/>
              <a:t>Lessons focus on teaching four language modalities: listening, speaking,</a:t>
            </a:r>
          </a:p>
          <a:p>
            <a:pPr>
              <a:buNone/>
            </a:pPr>
            <a:r>
              <a:rPr lang="en-US" b="1" dirty="0" smtClean="0"/>
              <a:t>    reading and writing.</a:t>
            </a:r>
          </a:p>
          <a:p>
            <a:r>
              <a:rPr lang="en-US" b="1" dirty="0" smtClean="0"/>
              <a:t>Program</a:t>
            </a:r>
            <a:r>
              <a:rPr lang="en-US" dirty="0" smtClean="0"/>
              <a:t> </a:t>
            </a:r>
            <a:r>
              <a:rPr lang="en-US" b="1" dirty="0" smtClean="0"/>
              <a:t>offers bilingual services in Russian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English Language Learners (ELLs)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ELL is the state’s adopted term for a student whose primary language is not English or who live in a household where a language other than English is spoken.</a:t>
            </a:r>
          </a:p>
          <a:p>
            <a:r>
              <a:rPr lang="en-US" dirty="0" smtClean="0"/>
              <a:t>The goal of the </a:t>
            </a:r>
            <a:r>
              <a:rPr lang="en-US" dirty="0" err="1" smtClean="0"/>
              <a:t>Monadnock</a:t>
            </a:r>
            <a:r>
              <a:rPr lang="en-US" dirty="0" smtClean="0"/>
              <a:t> program is to help the English Language Learners to learn enough English to function linguistically and culturally in the MRSD and in the mainstream of American society.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English Language Proficiency </a:t>
            </a:r>
            <a:r>
              <a:rPr lang="en-US" dirty="0" smtClean="0"/>
              <a:t>Assessment  </a:t>
            </a:r>
            <a:br>
              <a:rPr lang="en-US" dirty="0" smtClean="0"/>
            </a:b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828800"/>
            <a:ext cx="8503920" cy="427024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Each student's level of English is assessed and he or she is placed in appropriate course work. </a:t>
            </a:r>
          </a:p>
          <a:p>
            <a:r>
              <a:rPr lang="en-US" dirty="0" smtClean="0"/>
              <a:t>The instrument utilized to determine the English language proficiency level of the students is the </a:t>
            </a:r>
            <a:r>
              <a:rPr lang="en-US" dirty="0" smtClean="0">
                <a:hlinkClick r:id="rId2"/>
              </a:rPr>
              <a:t>W-APT Placement Test</a:t>
            </a:r>
            <a:r>
              <a:rPr lang="en-US" dirty="0" smtClean="0"/>
              <a:t>. If students obtain a not-fluent proficiency level in English language (reading, writing, listening, and speaking) they are eligible to receive ESOL services.</a:t>
            </a:r>
          </a:p>
          <a:p>
            <a:r>
              <a:rPr lang="en-US" dirty="0" smtClean="0"/>
              <a:t>Once yearly, all students take the </a:t>
            </a:r>
            <a:r>
              <a:rPr lang="en-US" dirty="0" smtClean="0">
                <a:hlinkClick r:id="rId3"/>
              </a:rPr>
              <a:t>ACCESS for ELLs </a:t>
            </a:r>
            <a:r>
              <a:rPr lang="en-US" dirty="0" smtClean="0"/>
              <a:t>test to determine their progress in the same four areas of language development.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Questions/Comments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 smtClean="0"/>
              <a:t>Contact</a:t>
            </a:r>
            <a:r>
              <a:rPr lang="en-US" dirty="0" smtClean="0"/>
              <a:t>: Natalia </a:t>
            </a:r>
            <a:r>
              <a:rPr lang="en-US" dirty="0" err="1" smtClean="0"/>
              <a:t>Rogova</a:t>
            </a:r>
            <a:r>
              <a:rPr lang="en-US" dirty="0" smtClean="0"/>
              <a:t>, MS ESOL</a:t>
            </a:r>
          </a:p>
          <a:p>
            <a:pPr>
              <a:buNone/>
            </a:pPr>
            <a:r>
              <a:rPr lang="en-US" sz="2000" dirty="0" smtClean="0"/>
              <a:t>Email: </a:t>
            </a:r>
            <a:r>
              <a:rPr lang="en-US" dirty="0" smtClean="0">
                <a:hlinkClick r:id="rId2"/>
              </a:rPr>
              <a:t>nrogova@mrsd.org</a:t>
            </a:r>
            <a:endParaRPr lang="en-US" dirty="0" smtClean="0"/>
          </a:p>
          <a:p>
            <a:pPr>
              <a:buNone/>
            </a:pPr>
            <a:r>
              <a:rPr lang="en-US" sz="2000" dirty="0" smtClean="0"/>
              <a:t>Website</a:t>
            </a:r>
            <a:r>
              <a:rPr lang="en-US" sz="2000" dirty="0" smtClean="0"/>
              <a:t>: </a:t>
            </a:r>
            <a:r>
              <a:rPr lang="en-US" dirty="0" smtClean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mrsd.org/webpages/nrogova/index.cfm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9" name="Picture 8" descr="MM900162961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67000" y="3276600"/>
            <a:ext cx="3996904" cy="25907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_xmlsignatures/_rels/origin.sigs.rels><?xml version="1.0" encoding="UTF-8" standalone="yes"?>
<Relationships xmlns="http://schemas.openxmlformats.org/package/2006/relationships"><Relationship Id="rId1" Type="http://schemas.openxmlformats.org/package/2006/relationships/digital-signature/signature" Target="sig1.xml"/></Relationships>
</file>

<file path=_xmlsignatures/sig1.xml><?xml version="1.0" encoding="utf-8"?>
<Signature xmlns="http://www.w3.org/2000/09/xmldsig#" Id="idPackageSignature">
  <SignedInfo>
    <CanonicalizationMethod Algorithm="http://www.w3.org/TR/2001/REC-xml-c14n-20010315"/>
    <SignatureMethod Algorithm="http://www.w3.org/2000/09/xmldsig#rsa-sha1"/>
    <Reference URI="#idPackageObject" Type="http://www.w3.org/2000/09/xmldsig#Object">
      <DigestMethod Algorithm="http://www.w3.org/2000/09/xmldsig#sha1"/>
      <DigestValue>PA7yI2FKbPa39oyd2S18JFpn+r8=</DigestValue>
    </Reference>
    <Reference URI="#idOfficeObject" Type="http://www.w3.org/2000/09/xmldsig#Object">
      <DigestMethod Algorithm="http://www.w3.org/2000/09/xmldsig#sha1"/>
      <DigestValue>ftTqDRqx6dFAED2MxIUe1eD7G28=</DigestValue>
    </Reference>
  </SignedInfo>
  <SignatureValue>
    EkCYY1z7BztL+UBRQOH/xfW1JF76+7LVea+4J4IgPbopgD8N5zWELybqZBIvtgB5aN+jZG+r
    khVI/tSNoWVxr6Kwa6JgXzNJZZ0S1nhgEn8dSiSye2Q+dsgmIbUFG6g4SgIsQeYgy6aw1AHV
    ZdQKS1Y+6Hj/smrEbLNhbfJBa9Q=
  </SignatureValue>
  <KeyInfo>
    <KeyValue>
      <RSAKeyValue>
        <Modulus>
            uRE1+ZYLAnj45gRoS4ykLo2RewFk1v1Wh2HfLTjfsA99VKgiODgD/g2TDtls7diWDpu99hL/
            2wYN09k1EztYHBNOBIzwpAoF2ntk/i3xNuLoAmRAEeUaXCQNdrRwhKbd1Qh9uL3kejE8CDdd
            hfiuTLwKYt2q8TNJZ6hPX9ik2G0=
          </Modulus>
        <Exponent>AQAB</Exponent>
      </RSAKeyValue>
    </KeyValue>
    <X509Data>
      <X509Certificate>
          MIICVDCCAb2gAwIBAgIQJdqT02ZUO7tIETPZ9dQyCzANBgkqhkiG9w0BAQUFADBgMRAwDgYD
          VQQDEwducm9nb3ZhMR8wHQYJKoZIhvcNAQkBFhBucm9nb3ZhQG1yc2Qub3JnMSswKQYDVQQK
          EyJNb25hZG5vY2sgUmVnaW9uYWwgU2Nob29sIERpc3RyaWN0MB4XDTEzMDgyOTE2MDAyNFoX
          DTE0MDgyOTIyMDAyNFowYDEQMA4GA1UEAxMHbnJvZ292YTEfMB0GCSqGSIb3DQEJARYQbnJv
          Z292YUBtcnNkLm9yZzErMCkGA1UEChMiTW9uYWRub2NrIFJlZ2lvbmFsIFNjaG9vbCBEaXN0
          cmljdDCBnzANBgkqhkiG9w0BAQEFAAOBjQAwgYkCgYEAuRE1+ZYLAnj45gRoS4ykLo2RewFk
          1v1Wh2HfLTjfsA99VKgiODgD/g2TDtls7diWDpu99hL/2wYN09k1EztYHBNOBIzwpAoF2ntk
          /i3xNuLoAmRAEeUaXCQNdrRwhKbd1Qh9uL3kejE8CDddhfiuTLwKYt2q8TNJZ6hPX9ik2G0C
          AwEAAaMPMA0wCwYDVR0PBAQDAgbAMA0GCSqGSIb3DQEBBQUAA4GBABLdr9LVMpUwujXcTW0P
          jtl1/8OQc/JDFEcDwOeEsIUmMoyN4AeZzMffmyn1O0ZdO47aIfKEhDSHRkOwRiE9Jk/2m7zX
          T8pGPxmdD+zuRbfuSoemezJ4ofbxhZrVH6dywFwb6q4C6IJNA893nZMZdHMslvLEg6tDn5wy
          118rs14u
        </X509Certificate>
    </X509Data>
  </KeyInfo>
  <Object xmlns:mdssi="http://schemas.openxmlformats.org/package/2006/digital-signature" Id="idPackageObject">
    <Manifest>
      <Reference URI="/_rels/.rels?ContentType=application/vnd.openxmlformats-package.relationships+xml">
        <Transforms>
          <Transform Algorithm="http://schemas.openxmlformats.org/package/2006/RelationshipTransform">
            <mdssi:RelationshipReference SourceId="rId1"/>
          </Transform>
          <Transform Algorithm="http://www.w3.org/TR/2001/REC-xml-c14n-20010315"/>
        </Transforms>
        <DigestMethod Algorithm="http://www.w3.org/2000/09/xmldsig#sha1"/>
        <DigestValue>zU3xVjYU7a1ax8o9OQBgdxm5bvU=</DigestValue>
      </Reference>
      <Reference URI="/ppt/_rels/presentation.xml.rels?ContentType=application/vnd.openxmlformats-package.relationships+xml">
        <Transforms>
          <Transform Algorithm="http://schemas.openxmlformats.org/package/2006/RelationshipTransform">
            <mdssi:RelationshipReference SourceId="rId3"/>
            <mdssi:RelationshipReference SourceId="rId7"/>
            <mdssi:RelationshipReference SourceId="rId2"/>
            <mdssi:RelationshipReference SourceId="rId1"/>
            <mdssi:RelationshipReference SourceId="rId6"/>
            <mdssi:RelationshipReference SourceId="rId11"/>
            <mdssi:RelationshipReference SourceId="rId5"/>
            <mdssi:RelationshipReference SourceId="rId10"/>
            <mdssi:RelationshipReference SourceId="rId4"/>
          </Transform>
          <Transform Algorithm="http://www.w3.org/TR/2001/REC-xml-c14n-20010315"/>
        </Transforms>
        <DigestMethod Algorithm="http://www.w3.org/2000/09/xmldsig#sha1"/>
        <DigestValue>9ZDHijnktwvKkB5+hVkl6+MVy9c=</DigestValue>
      </Reference>
      <Reference URI="/ppt/media/image1.jpeg?ContentType=image/jpeg">
        <DigestMethod Algorithm="http://www.w3.org/2000/09/xmldsig#sha1"/>
        <DigestValue>VMFNWVBhET+wghLRvYJ805GNl0I=</DigestValue>
      </Reference>
      <Reference URI="/ppt/media/image2.jpeg?ContentType=image/jpeg">
        <DigestMethod Algorithm="http://www.w3.org/2000/09/xmldsig#sha1"/>
        <DigestValue>65LaDC5LiZSQG71AoslUMowSG0U=</DigestValue>
      </Reference>
      <Reference URI="/ppt/media/image3.gif?ContentType=image/gif">
        <DigestMethod Algorithm="http://www.w3.org/2000/09/xmldsig#sha1"/>
        <DigestValue>buQ9suphu9rrDRRjhsVvHdOE2hc=</DigestValue>
      </Reference>
      <Reference URI="/ppt/media/image4.gif?ContentType=image/gif">
        <DigestMethod Algorithm="http://www.w3.org/2000/09/xmldsig#sha1"/>
        <DigestValue>VdRP6vUTv+bO0+mAH0gTtebYLfw=</DigestValue>
      </Reference>
      <Reference URI="/ppt/notesMasters/_rels/notesMaster1.xml.rels?ContentType=application/vnd.openxmlformats-package.relationships+xml">
        <Transforms>
          <Transform Algorithm="http://schemas.openxmlformats.org/package/2006/RelationshipTransform">
            <mdssi:RelationshipReference SourceId="rId1"/>
          </Transform>
          <Transform Algorithm="http://www.w3.org/TR/2001/REC-xml-c14n-20010315"/>
        </Transforms>
        <DigestMethod Algorithm="http://www.w3.org/2000/09/xmldsig#sha1"/>
        <DigestValue>UK+aZXLskzfb720BpdJb+pH62O8=</DigestValue>
      </Reference>
      <Reference URI="/ppt/notesMasters/notesMaster1.xml?ContentType=application/vnd.openxmlformats-officedocument.presentationml.notesMaster+xml">
        <DigestMethod Algorithm="http://www.w3.org/2000/09/xmldsig#sha1"/>
        <DigestValue>UqJ7mMQKibFil8WXg9FQJG2pM1U=</DigestValue>
      </Reference>
      <Reference URI="/ppt/presentation.xml?ContentType=application/vnd.openxmlformats-officedocument.presentationml.presentation.main+xml">
        <DigestMethod Algorithm="http://www.w3.org/2000/09/xmldsig#sha1"/>
        <DigestValue>Hz9CqUD26I3BZUEO/4xxO9cqUrU=</DigestValue>
      </Reference>
      <Reference URI="/ppt/slideLayouts/_rels/slideLayout1.xml.rels?ContentType=application/vnd.openxmlformats-package.relationships+xml">
        <Transforms>
          <Transform Algorithm="http://schemas.openxmlformats.org/package/2006/RelationshipTransform">
            <mdssi:RelationshipReference SourceId="rId1"/>
          </Transform>
          <Transform Algorithm="http://www.w3.org/TR/2001/REC-xml-c14n-20010315"/>
        </Transforms>
        <DigestMethod Algorithm="http://www.w3.org/2000/09/xmldsig#sha1"/>
        <DigestValue>dYByJLKRFpilzHfDpCCztlNdVng=</DigestValue>
      </Reference>
      <Reference URI="/ppt/slideLayouts/_rels/slideLayout10.xml.rels?ContentType=application/vnd.openxmlformats-package.relationships+xml">
        <Transforms>
          <Transform Algorithm="http://schemas.openxmlformats.org/package/2006/RelationshipTransform">
            <mdssi:RelationshipReference SourceId="rId1"/>
          </Transform>
          <Transform Algorithm="http://www.w3.org/TR/2001/REC-xml-c14n-20010315"/>
        </Transforms>
        <DigestMethod Algorithm="http://www.w3.org/2000/09/xmldsig#sha1"/>
        <DigestValue>dYByJLKRFpilzHfDpCCztlNdVng=</DigestValue>
      </Reference>
      <Reference URI="/ppt/slideLayouts/_rels/slideLayout11.xml.rels?ContentType=application/vnd.openxmlformats-package.relationships+xml">
        <Transforms>
          <Transform Algorithm="http://schemas.openxmlformats.org/package/2006/RelationshipTransform">
            <mdssi:RelationshipReference SourceId="rId1"/>
          </Transform>
          <Transform Algorithm="http://www.w3.org/TR/2001/REC-xml-c14n-20010315"/>
        </Transforms>
        <DigestMethod Algorithm="http://www.w3.org/2000/09/xmldsig#sha1"/>
        <DigestValue>dYByJLKRFpilzHfDpCCztlNdVng=</DigestValue>
      </Reference>
      <Reference URI="/ppt/slideLayouts/_rels/slideLayout2.xml.rels?ContentType=application/vnd.openxmlformats-package.relationships+xml">
        <Transforms>
          <Transform Algorithm="http://schemas.openxmlformats.org/package/2006/RelationshipTransform">
            <mdssi:RelationshipReference SourceId="rId1"/>
          </Transform>
          <Transform Algorithm="http://www.w3.org/TR/2001/REC-xml-c14n-20010315"/>
        </Transforms>
        <DigestMethod Algorithm="http://www.w3.org/2000/09/xmldsig#sha1"/>
        <DigestValue>dYByJLKRFpilzHfDpCCztlNdVng=</DigestValue>
      </Reference>
      <Reference URI="/ppt/slideLayouts/_rels/slideLayout3.xml.rels?ContentType=application/vnd.openxmlformats-package.relationships+xml">
        <Transforms>
          <Transform Algorithm="http://schemas.openxmlformats.org/package/2006/RelationshipTransform">
            <mdssi:RelationshipReference SourceId="rId1"/>
          </Transform>
          <Transform Algorithm="http://www.w3.org/TR/2001/REC-xml-c14n-20010315"/>
        </Transforms>
        <DigestMethod Algorithm="http://www.w3.org/2000/09/xmldsig#sha1"/>
        <DigestValue>dYByJLKRFpilzHfDpCCztlNdVng=</DigestValue>
      </Reference>
      <Reference URI="/ppt/slideLayouts/_rels/slideLayout4.xml.rels?ContentType=application/vnd.openxmlformats-package.relationships+xml">
        <Transforms>
          <Transform Algorithm="http://schemas.openxmlformats.org/package/2006/RelationshipTransform">
            <mdssi:RelationshipReference SourceId="rId1"/>
          </Transform>
          <Transform Algorithm="http://www.w3.org/TR/2001/REC-xml-c14n-20010315"/>
        </Transforms>
        <DigestMethod Algorithm="http://www.w3.org/2000/09/xmldsig#sha1"/>
        <DigestValue>dYByJLKRFpilzHfDpCCztlNdVng=</DigestValue>
      </Reference>
      <Reference URI="/ppt/slideLayouts/_rels/slideLayout5.xml.rels?ContentType=application/vnd.openxmlformats-package.relationships+xml">
        <Transforms>
          <Transform Algorithm="http://schemas.openxmlformats.org/package/2006/RelationshipTransform">
            <mdssi:RelationshipReference SourceId="rId1"/>
          </Transform>
          <Transform Algorithm="http://www.w3.org/TR/2001/REC-xml-c14n-20010315"/>
        </Transforms>
        <DigestMethod Algorithm="http://www.w3.org/2000/09/xmldsig#sha1"/>
        <DigestValue>dYByJLKRFpilzHfDpCCztlNdVng=</DigestValue>
      </Reference>
      <Reference URI="/ppt/slideLayouts/_rels/slideLayout6.xml.rels?ContentType=application/vnd.openxmlformats-package.relationships+xml">
        <Transforms>
          <Transform Algorithm="http://schemas.openxmlformats.org/package/2006/RelationshipTransform">
            <mdssi:RelationshipReference SourceId="rId1"/>
          </Transform>
          <Transform Algorithm="http://www.w3.org/TR/2001/REC-xml-c14n-20010315"/>
        </Transforms>
        <DigestMethod Algorithm="http://www.w3.org/2000/09/xmldsig#sha1"/>
        <DigestValue>dYByJLKRFpilzHfDpCCztlNdVng=</DigestValue>
      </Reference>
      <Reference URI="/ppt/slideLayouts/_rels/slideLayout7.xml.rels?ContentType=application/vnd.openxmlformats-package.relationships+xml">
        <Transforms>
          <Transform Algorithm="http://schemas.openxmlformats.org/package/2006/RelationshipTransform">
            <mdssi:RelationshipReference SourceId="rId1"/>
          </Transform>
          <Transform Algorithm="http://www.w3.org/TR/2001/REC-xml-c14n-20010315"/>
        </Transforms>
        <DigestMethod Algorithm="http://www.w3.org/2000/09/xmldsig#sha1"/>
        <DigestValue>dYByJLKRFpilzHfDpCCztlNdVng=</DigestValue>
      </Reference>
      <Reference URI="/ppt/slideLayouts/_rels/slideLayout8.xml.rels?ContentType=application/vnd.openxmlformats-package.relationships+xml">
        <Transforms>
          <Transform Algorithm="http://schemas.openxmlformats.org/package/2006/RelationshipTransform">
            <mdssi:RelationshipReference SourceId="rId1"/>
          </Transform>
          <Transform Algorithm="http://www.w3.org/TR/2001/REC-xml-c14n-20010315"/>
        </Transforms>
        <DigestMethod Algorithm="http://www.w3.org/2000/09/xmldsig#sha1"/>
        <DigestValue>dYByJLKRFpilzHfDpCCztlNdVng=</DigestValue>
      </Reference>
      <Reference URI="/ppt/slideLayouts/_rels/slideLayout9.xml.rels?ContentType=application/vnd.openxmlformats-package.relationships+xml">
        <Transforms>
          <Transform Algorithm="http://schemas.openxmlformats.org/package/2006/RelationshipTransform">
            <mdssi:RelationshipReference SourceId="rId1"/>
          </Transform>
          <Transform Algorithm="http://www.w3.org/TR/2001/REC-xml-c14n-20010315"/>
        </Transforms>
        <DigestMethod Algorithm="http://www.w3.org/2000/09/xmldsig#sha1"/>
        <DigestValue>dYByJLKRFpilzHfDpCCztlNdVng=</DigestValue>
      </Reference>
      <Reference URI="/ppt/slideLayouts/slideLayout1.xml?ContentType=application/vnd.openxmlformats-officedocument.presentationml.slideLayout+xml">
        <DigestMethod Algorithm="http://www.w3.org/2000/09/xmldsig#sha1"/>
        <DigestValue>NHu5WAYrs2snf4sq49BEPajhUWI=</DigestValue>
      </Reference>
      <Reference URI="/ppt/slideLayouts/slideLayout10.xml?ContentType=application/vnd.openxmlformats-officedocument.presentationml.slideLayout+xml">
        <DigestMethod Algorithm="http://www.w3.org/2000/09/xmldsig#sha1"/>
        <DigestValue>0kopEINOnPHJ63wo49dc554Ey2o=</DigestValue>
      </Reference>
      <Reference URI="/ppt/slideLayouts/slideLayout11.xml?ContentType=application/vnd.openxmlformats-officedocument.presentationml.slideLayout+xml">
        <DigestMethod Algorithm="http://www.w3.org/2000/09/xmldsig#sha1"/>
        <DigestValue>oj9QGYBe6sbvBaMrtRY/Qz0Sb0E=</DigestValue>
      </Reference>
      <Reference URI="/ppt/slideLayouts/slideLayout2.xml?ContentType=application/vnd.openxmlformats-officedocument.presentationml.slideLayout+xml">
        <DigestMethod Algorithm="http://www.w3.org/2000/09/xmldsig#sha1"/>
        <DigestValue>CwHfd6yBVLvAD0JPtz2Hll+Q60g=</DigestValue>
      </Reference>
      <Reference URI="/ppt/slideLayouts/slideLayout3.xml?ContentType=application/vnd.openxmlformats-officedocument.presentationml.slideLayout+xml">
        <DigestMethod Algorithm="http://www.w3.org/2000/09/xmldsig#sha1"/>
        <DigestValue>Tn1EEY4LP87Jzn2XTA4g1wT5UgE=</DigestValue>
      </Reference>
      <Reference URI="/ppt/slideLayouts/slideLayout4.xml?ContentType=application/vnd.openxmlformats-officedocument.presentationml.slideLayout+xml">
        <DigestMethod Algorithm="http://www.w3.org/2000/09/xmldsig#sha1"/>
        <DigestValue>65d9HGYJdRufwzOPsnym5lpok/A=</DigestValue>
      </Reference>
      <Reference URI="/ppt/slideLayouts/slideLayout5.xml?ContentType=application/vnd.openxmlformats-officedocument.presentationml.slideLayout+xml">
        <DigestMethod Algorithm="http://www.w3.org/2000/09/xmldsig#sha1"/>
        <DigestValue>mqV19UKrMy9L9gdEOgorM1KxZng=</DigestValue>
      </Reference>
      <Reference URI="/ppt/slideLayouts/slideLayout6.xml?ContentType=application/vnd.openxmlformats-officedocument.presentationml.slideLayout+xml">
        <DigestMethod Algorithm="http://www.w3.org/2000/09/xmldsig#sha1"/>
        <DigestValue>3WIgfvIrVxSXj23xIjKc8zK4Uag=</DigestValue>
      </Reference>
      <Reference URI="/ppt/slideLayouts/slideLayout7.xml?ContentType=application/vnd.openxmlformats-officedocument.presentationml.slideLayout+xml">
        <DigestMethod Algorithm="http://www.w3.org/2000/09/xmldsig#sha1"/>
        <DigestValue>OI9JPDuA+LV+3lOW/vg4WoSBkMA=</DigestValue>
      </Reference>
      <Reference URI="/ppt/slideLayouts/slideLayout8.xml?ContentType=application/vnd.openxmlformats-officedocument.presentationml.slideLayout+xml">
        <DigestMethod Algorithm="http://www.w3.org/2000/09/xmldsig#sha1"/>
        <DigestValue>Du0UfggtvDswlc+A2DcE7ZvxGSk=</DigestValue>
      </Reference>
      <Reference URI="/ppt/slideLayouts/slideLayout9.xml?ContentType=application/vnd.openxmlformats-officedocument.presentationml.slideLayout+xml">
        <DigestMethod Algorithm="http://www.w3.org/2000/09/xmldsig#sha1"/>
        <DigestValue>u1TFFHONS2pYgg1CU94R84NLjAY=</DigestValue>
      </Reference>
      <Reference URI="/ppt/slideMasters/_rels/slideMaster1.xml.rels?ContentType=application/vnd.openxmlformats-package.relationships+xml">
        <Transforms>
          <Transform Algorithm="http://schemas.openxmlformats.org/package/2006/RelationshipTransform">
            <mdssi:RelationshipReference SourceId="rId8"/>
            <mdssi:RelationshipReference SourceId="rId3"/>
            <mdssi:RelationshipReference SourceId="rId7"/>
            <mdssi:RelationshipReference SourceId="rId12"/>
            <mdssi:RelationshipReference SourceId="rId2"/>
            <mdssi:RelationshipReference SourceId="rId1"/>
            <mdssi:RelationshipReference SourceId="rId6"/>
            <mdssi:RelationshipReference SourceId="rId11"/>
            <mdssi:RelationshipReference SourceId="rId5"/>
            <mdssi:RelationshipReference SourceId="rId10"/>
            <mdssi:RelationshipReference SourceId="rId4"/>
            <mdssi:RelationshipReference SourceId="rId9"/>
          </Transform>
          <Transform Algorithm="http://www.w3.org/TR/2001/REC-xml-c14n-20010315"/>
        </Transforms>
        <DigestMethod Algorithm="http://www.w3.org/2000/09/xmldsig#sha1"/>
        <DigestValue>FKAuz83PS8d31d6TrfNpQ0KriEI=</DigestValue>
      </Reference>
      <Reference URI="/ppt/slideMasters/slideMaster1.xml?ContentType=application/vnd.openxmlformats-officedocument.presentationml.slideMaster+xml">
        <DigestMethod Algorithm="http://www.w3.org/2000/09/xmldsig#sha1"/>
        <DigestValue>0KdpxMoZcLCyzO5axLTBXZfNwXg=</DigestValue>
      </Reference>
      <Reference URI="/ppt/slides/_rels/slide1.xml.rels?ContentType=application/vnd.openxmlformats-package.relationships+xml">
        <Transforms>
          <Transform Algorithm="http://schemas.openxmlformats.org/package/2006/RelationshipTransform">
            <mdssi:RelationshipReference SourceId="rId3"/>
            <mdssi:RelationshipReference SourceId="rId1"/>
          </Transform>
          <Transform Algorithm="http://www.w3.org/TR/2001/REC-xml-c14n-20010315"/>
        </Transforms>
        <DigestMethod Algorithm="http://www.w3.org/2000/09/xmldsig#sha1"/>
        <DigestValue>9zf4ULKxSfWnT1XOaDMl2IDQ+ZE=</DigestValue>
      </Reference>
      <Reference URI="/ppt/slides/_rels/slide2.xml.rels?ContentType=application/vnd.openxmlformats-package.relationships+xml">
        <Transforms>
          <Transform Algorithm="http://schemas.openxmlformats.org/package/2006/RelationshipTransform">
            <mdssi:RelationshipReference SourceId="rId1"/>
          </Transform>
          <Transform Algorithm="http://www.w3.org/TR/2001/REC-xml-c14n-20010315"/>
        </Transforms>
        <DigestMethod Algorithm="http://www.w3.org/2000/09/xmldsig#sha1"/>
        <DigestValue>ClewwsyHsbKKGGByzGhflB1yGDM=</DigestValue>
      </Reference>
      <Reference URI="/ppt/slides/_rels/slide3.xml.rels?ContentType=application/vnd.openxmlformats-package.relationships+xml">
        <Transforms>
          <Transform Algorithm="http://schemas.openxmlformats.org/package/2006/RelationshipTransform">
            <mdssi:RelationshipReference SourceId="rId1"/>
          </Transform>
          <Transform Algorithm="http://www.w3.org/TR/2001/REC-xml-c14n-20010315"/>
        </Transforms>
        <DigestMethod Algorithm="http://www.w3.org/2000/09/xmldsig#sha1"/>
        <DigestValue>ClewwsyHsbKKGGByzGhflB1yGDM=</DigestValue>
      </Reference>
      <Reference URI="/ppt/slides/_rels/slide4.xml.rels?ContentType=application/vnd.openxmlformats-package.relationships+xml">
        <Transforms>
          <Transform Algorithm="http://schemas.openxmlformats.org/package/2006/RelationshipTransform">
            <mdssi:RelationshipReference SourceId="rId1"/>
          </Transform>
          <Transform Algorithm="http://www.w3.org/TR/2001/REC-xml-c14n-20010315"/>
        </Transforms>
        <DigestMethod Algorithm="http://www.w3.org/2000/09/xmldsig#sha1"/>
        <DigestValue>ClewwsyHsbKKGGByzGhflB1yGDM=</DigestValue>
      </Reference>
      <Reference URI="/ppt/slides/_rels/slide5.xml.rels?ContentType=application/vnd.openxmlformats-package.relationships+xml">
        <Transforms>
          <Transform Algorithm="http://schemas.openxmlformats.org/package/2006/RelationshipTransform">
            <mdssi:RelationshipReference SourceId="rId1"/>
            <mdssi:RelationshipReference SourceId="rId4"/>
          </Transform>
          <Transform Algorithm="http://www.w3.org/TR/2001/REC-xml-c14n-20010315"/>
        </Transforms>
        <DigestMethod Algorithm="http://www.w3.org/2000/09/xmldsig#sha1"/>
        <DigestValue>SEaB23LJJEBjAvaE4TXNl7QjvOQ=</DigestValue>
      </Reference>
      <Reference URI="/ppt/slides/slide1.xml?ContentType=application/vnd.openxmlformats-officedocument.presentationml.slide+xml">
        <DigestMethod Algorithm="http://www.w3.org/2000/09/xmldsig#sha1"/>
        <DigestValue>S6KFBgwQBsFqbeX/Ioh6Jze30TI=</DigestValue>
      </Reference>
      <Reference URI="/ppt/slides/slide2.xml?ContentType=application/vnd.openxmlformats-officedocument.presentationml.slide+xml">
        <DigestMethod Algorithm="http://www.w3.org/2000/09/xmldsig#sha1"/>
        <DigestValue>q3spPbnWAc+X2DzoOjoz/YgaHec=</DigestValue>
      </Reference>
      <Reference URI="/ppt/slides/slide3.xml?ContentType=application/vnd.openxmlformats-officedocument.presentationml.slide+xml">
        <DigestMethod Algorithm="http://www.w3.org/2000/09/xmldsig#sha1"/>
        <DigestValue>zjkgyAayiRT59dw1FzY0vHeJczc=</DigestValue>
      </Reference>
      <Reference URI="/ppt/slides/slide4.xml?ContentType=application/vnd.openxmlformats-officedocument.presentationml.slide+xml">
        <DigestMethod Algorithm="http://www.w3.org/2000/09/xmldsig#sha1"/>
        <DigestValue>weBtGT34rp1nHTbj3kxDaHyGoRU=</DigestValue>
      </Reference>
      <Reference URI="/ppt/slides/slide5.xml?ContentType=application/vnd.openxmlformats-officedocument.presentationml.slide+xml">
        <DigestMethod Algorithm="http://www.w3.org/2000/09/xmldsig#sha1"/>
        <DigestValue>RHt6UrxvXAixuY4pDijEE4YC1EQ=</DigestValue>
      </Reference>
      <Reference URI="/ppt/tableStyles.xml?ContentType=application/vnd.openxmlformats-officedocument.presentationml.tableStyles+xml">
        <DigestMethod Algorithm="http://www.w3.org/2000/09/xmldsig#sha1"/>
        <DigestValue>Sb/RPtAhmbAEvwoBmllvEndY2SY=</DigestValue>
      </Reference>
      <Reference URI="/ppt/theme/_rels/theme1.xml.rels?ContentType=application/vnd.openxmlformats-package.relationships+xml">
        <Transforms>
          <Transform Algorithm="http://schemas.openxmlformats.org/package/2006/RelationshipTransform">
            <mdssi:RelationshipReference SourceId="rId2"/>
            <mdssi:RelationshipReference SourceId="rId1"/>
          </Transform>
          <Transform Algorithm="http://www.w3.org/TR/2001/REC-xml-c14n-20010315"/>
        </Transforms>
        <DigestMethod Algorithm="http://www.w3.org/2000/09/xmldsig#sha1"/>
        <DigestValue>/9adjvfyh2ALUqKznvdlvGeCM70=</DigestValue>
      </Reference>
      <Reference URI="/ppt/theme/theme1.xml?ContentType=application/vnd.openxmlformats-officedocument.theme+xml">
        <DigestMethod Algorithm="http://www.w3.org/2000/09/xmldsig#sha1"/>
        <DigestValue>fCWeIU6vpwFGoT7PRcANdKFASEc=</DigestValue>
      </Reference>
      <Reference URI="/ppt/theme/theme2.xml?ContentType=application/vnd.openxmlformats-officedocument.theme+xml">
        <DigestMethod Algorithm="http://www.w3.org/2000/09/xmldsig#sha1"/>
        <DigestValue>nzYjJtjcBQq27vfxczUJS9BtpH4=</DigestValue>
      </Reference>
    </Manifest>
    <SignatureProperties>
      <SignatureProperty Id="idSignatureTime" Target="#idPackageSignature">
        <mdssi:SignatureTime>
          <mdssi:Format>YYYY-MM-DDThh:mm:ssTZD</mdssi:Format>
          <mdssi:Value>2013-08-29T15:59:59Z</mdssi:Value>
        </mdssi:SignatureTime>
      </SignatureProperty>
    </SignatureProperties>
  </Object>
  <Object Id="idOfficeObject">
    <SignatureProperties>
      <SignatureProperty Id="idOfficeV1Details" Target="#idPackageSignature">
        <SignatureInfoV1 xmlns="http://schemas.microsoft.com/office/2006/digsig">
          <SetupID/>
          <SignatureText/>
          <SignatureImage/>
          <SignatureComments>Protect</SignatureComments>
          <WindowsVersion>6.1</WindowsVersion>
          <OfficeVersion>12.0</OfficeVersion>
          <ApplicationVersion>12.0</ApplicationVersion>
          <Monitors>1</Monitors>
          <HorizontalResolution>1024</HorizontalResolution>
          <VerticalResolution>768</VerticalResolution>
          <ColorDepth>32</ColorDepth>
          <SignatureProviderId>{00000000-0000-0000-0000-000000000000}</SignatureProviderId>
          <SignatureProviderUrl/>
          <SignatureProviderDetails>9</SignatureProviderDetails>
          <ManifestHashAlgorithm>http://www.w3.org/2000/09/xmldsig#sha1</ManifestHashAlgorithm>
          <SignatureType>1</SignatureType>
        </SignatureInfoV1>
      </SignatureProperty>
    </SignatureProperties>
  </Object>
</Signatur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156</TotalTime>
  <Words>270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Civic</vt:lpstr>
      <vt:lpstr>ESOL (English to Students of Other Languages)/ESL (English as a Second Language) Program Overview</vt:lpstr>
      <vt:lpstr>ESOL/ESL Program</vt:lpstr>
      <vt:lpstr>English Language Learners (ELLs)</vt:lpstr>
      <vt:lpstr>English Language Proficiency Assessment   </vt:lpstr>
      <vt:lpstr>Questions/Comments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ESOL (English to Students of Other Languages)/ESL (English as a Second Language) Overview</dc:title>
  <dc:creator>Natalia</dc:creator>
  <cp:lastModifiedBy>Natalia</cp:lastModifiedBy>
  <cp:revision>19</cp:revision>
  <dcterms:created xsi:type="dcterms:W3CDTF">2013-08-27T18:37:16Z</dcterms:created>
  <dcterms:modified xsi:type="dcterms:W3CDTF">2013-08-28T19:01:08Z</dcterms:modified>
</cp:coreProperties>
</file>