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A1837E-FCCF-481A-AEEF-E3D57839B4A9}" type="datetimeFigureOut">
              <a:rPr lang="en-US" smtClean="0"/>
              <a:t>10/14/2009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14E2D0-4FFF-482C-AB42-E64920A2D7AA}"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2233871-4DB3-4062-BC55-3269F0D13EF9}" type="datetimeFigureOut">
              <a:rPr lang="en-US" smtClean="0"/>
              <a:pPr/>
              <a:t>10/13/2009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2CEE981-7889-43D7-87BE-7A80AA0FC727}"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233871-4DB3-4062-BC55-3269F0D13EF9}" type="datetimeFigureOut">
              <a:rPr lang="en-US" smtClean="0"/>
              <a:pPr/>
              <a:t>10/13/2009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EE981-7889-43D7-87BE-7A80AA0FC7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233871-4DB3-4062-BC55-3269F0D13EF9}" type="datetimeFigureOut">
              <a:rPr lang="en-US" smtClean="0"/>
              <a:pPr/>
              <a:t>10/13/2009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EE981-7889-43D7-87BE-7A80AA0FC7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2233871-4DB3-4062-BC55-3269F0D13EF9}" type="datetimeFigureOut">
              <a:rPr lang="en-US" smtClean="0"/>
              <a:pPr/>
              <a:t>10/13/2009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EE981-7889-43D7-87BE-7A80AA0FC727}"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2233871-4DB3-4062-BC55-3269F0D13EF9}" type="datetimeFigureOut">
              <a:rPr lang="en-US" smtClean="0"/>
              <a:pPr/>
              <a:t>10/13/2009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2CEE981-7889-43D7-87BE-7A80AA0FC7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2233871-4DB3-4062-BC55-3269F0D13EF9}" type="datetimeFigureOut">
              <a:rPr lang="en-US" smtClean="0"/>
              <a:pPr/>
              <a:t>10/13/2009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EE981-7889-43D7-87BE-7A80AA0FC727}"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2233871-4DB3-4062-BC55-3269F0D13EF9}" type="datetimeFigureOut">
              <a:rPr lang="en-US" smtClean="0"/>
              <a:pPr/>
              <a:t>10/13/2009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EE981-7889-43D7-87BE-7A80AA0FC727}"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233871-4DB3-4062-BC55-3269F0D13EF9}" type="datetimeFigureOut">
              <a:rPr lang="en-US" smtClean="0"/>
              <a:pPr/>
              <a:t>10/13/2009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EE981-7889-43D7-87BE-7A80AA0FC7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233871-4DB3-4062-BC55-3269F0D13EF9}" type="datetimeFigureOut">
              <a:rPr lang="en-US" smtClean="0"/>
              <a:pPr/>
              <a:t>10/13/2009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EE981-7889-43D7-87BE-7A80AA0FC7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2233871-4DB3-4062-BC55-3269F0D13EF9}" type="datetimeFigureOut">
              <a:rPr lang="en-US" smtClean="0"/>
              <a:pPr/>
              <a:t>10/13/2009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EE981-7889-43D7-87BE-7A80AA0FC727}"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2233871-4DB3-4062-BC55-3269F0D13EF9}" type="datetimeFigureOut">
              <a:rPr lang="en-US" smtClean="0"/>
              <a:pPr/>
              <a:t>10/13/2009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92CEE981-7889-43D7-87BE-7A80AA0FC727}"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2233871-4DB3-4062-BC55-3269F0D13EF9}" type="datetimeFigureOut">
              <a:rPr lang="en-US" smtClean="0"/>
              <a:pPr/>
              <a:t>10/13/2009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2CEE981-7889-43D7-87BE-7A80AA0FC7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3200" i="1" dirty="0" smtClean="0">
                <a:solidFill>
                  <a:srgbClr val="0070C0"/>
                </a:solidFill>
                <a:latin typeface="Californian FB" pitchFamily="18" charset="0"/>
              </a:rPr>
              <a:t>Puritanism to Postmodernism: American Authors get the job done!</a:t>
            </a:r>
            <a:endParaRPr lang="en-US" sz="3200" i="1" dirty="0">
              <a:solidFill>
                <a:srgbClr val="0070C0"/>
              </a:solidFill>
              <a:latin typeface="Californian FB" pitchFamily="18" charset="0"/>
            </a:endParaRPr>
          </a:p>
        </p:txBody>
      </p:sp>
      <p:sp>
        <p:nvSpPr>
          <p:cNvPr id="2" name="Title 1"/>
          <p:cNvSpPr>
            <a:spLocks noGrp="1"/>
          </p:cNvSpPr>
          <p:nvPr>
            <p:ph type="ctrTitle"/>
          </p:nvPr>
        </p:nvSpPr>
        <p:spPr/>
        <p:txBody>
          <a:bodyPr/>
          <a:lstStyle/>
          <a:p>
            <a:r>
              <a:rPr lang="en-US" dirty="0" smtClean="0">
                <a:latin typeface="Californian FB" pitchFamily="18" charset="0"/>
              </a:rPr>
              <a:t>American Literary Movements</a:t>
            </a:r>
            <a:endParaRPr lang="en-US" dirty="0">
              <a:latin typeface="Californian FB"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1143000"/>
          </a:xfrm>
        </p:spPr>
        <p:txBody>
          <a:bodyPr>
            <a:normAutofit fontScale="90000"/>
          </a:bodyPr>
          <a:lstStyle/>
          <a:p>
            <a:pPr algn="ctr"/>
            <a:r>
              <a:rPr lang="en-US" sz="6000" b="1" dirty="0" smtClean="0">
                <a:latin typeface="Californian FB" pitchFamily="18" charset="0"/>
              </a:rPr>
              <a:t/>
            </a:r>
            <a:br>
              <a:rPr lang="en-US" sz="6000" b="1" dirty="0" smtClean="0">
                <a:latin typeface="Californian FB" pitchFamily="18" charset="0"/>
              </a:rPr>
            </a:br>
            <a:r>
              <a:rPr lang="en-US" sz="6000" b="1" dirty="0" smtClean="0">
                <a:latin typeface="Californian FB" pitchFamily="18" charset="0"/>
              </a:rPr>
              <a:t/>
            </a:r>
            <a:br>
              <a:rPr lang="en-US" sz="6000" b="1" dirty="0" smtClean="0">
                <a:latin typeface="Californian FB" pitchFamily="18" charset="0"/>
              </a:rPr>
            </a:br>
            <a:r>
              <a:rPr lang="en-US" sz="6000" b="1" dirty="0" smtClean="0">
                <a:solidFill>
                  <a:schemeClr val="accent2">
                    <a:lumMod val="50000"/>
                  </a:schemeClr>
                </a:solidFill>
                <a:latin typeface="Californian FB" pitchFamily="18" charset="0"/>
              </a:rPr>
              <a:t>Realism</a:t>
            </a:r>
            <a:r>
              <a:rPr lang="en-US" dirty="0" smtClean="0"/>
              <a:t/>
            </a:r>
            <a:br>
              <a:rPr lang="en-US" dirty="0" smtClean="0"/>
            </a:br>
            <a:endParaRPr lang="en-US" dirty="0"/>
          </a:p>
        </p:txBody>
      </p:sp>
      <p:sp>
        <p:nvSpPr>
          <p:cNvPr id="3" name="Content Placeholder 2"/>
          <p:cNvSpPr>
            <a:spLocks noGrp="1"/>
          </p:cNvSpPr>
          <p:nvPr>
            <p:ph sz="quarter" idx="1"/>
          </p:nvPr>
        </p:nvSpPr>
        <p:spPr>
          <a:xfrm>
            <a:off x="685800" y="1371600"/>
            <a:ext cx="7772400" cy="4572000"/>
          </a:xfrm>
        </p:spPr>
        <p:txBody>
          <a:bodyPr/>
          <a:lstStyle/>
          <a:p>
            <a:r>
              <a:rPr lang="en-US" b="1" dirty="0" smtClean="0">
                <a:solidFill>
                  <a:schemeClr val="accent6">
                    <a:lumMod val="50000"/>
                  </a:schemeClr>
                </a:solidFill>
              </a:rPr>
              <a:t>Late 19</a:t>
            </a:r>
            <a:r>
              <a:rPr lang="en-US" b="1" baseline="30000" dirty="0" smtClean="0">
                <a:solidFill>
                  <a:schemeClr val="accent6">
                    <a:lumMod val="50000"/>
                  </a:schemeClr>
                </a:solidFill>
              </a:rPr>
              <a:t>th</a:t>
            </a:r>
            <a:r>
              <a:rPr lang="en-US" b="1" dirty="0" smtClean="0">
                <a:solidFill>
                  <a:schemeClr val="accent6">
                    <a:lumMod val="50000"/>
                  </a:schemeClr>
                </a:solidFill>
              </a:rPr>
              <a:t> Century to Early 20</a:t>
            </a:r>
            <a:r>
              <a:rPr lang="en-US" b="1" baseline="30000" dirty="0" smtClean="0">
                <a:solidFill>
                  <a:schemeClr val="accent6">
                    <a:lumMod val="50000"/>
                  </a:schemeClr>
                </a:solidFill>
              </a:rPr>
              <a:t>th</a:t>
            </a:r>
            <a:r>
              <a:rPr lang="en-US" b="1" dirty="0" smtClean="0">
                <a:solidFill>
                  <a:schemeClr val="accent6">
                    <a:lumMod val="50000"/>
                  </a:schemeClr>
                </a:solidFill>
              </a:rPr>
              <a:t> Century</a:t>
            </a:r>
            <a:r>
              <a:rPr lang="en-US" dirty="0" smtClean="0">
                <a:solidFill>
                  <a:schemeClr val="accent6">
                    <a:lumMod val="50000"/>
                  </a:schemeClr>
                </a:solidFill>
              </a:rPr>
              <a:t>: Realism, unlike Romanticism, places less emphasis on the imagination and more on observed fact. These writers viewed the world and human behavior scientifically, mirroring realities without softening or idealizing them. This movement is often considered a rebellion against Romanticism.</a:t>
            </a:r>
          </a:p>
          <a:p>
            <a:pPr lvl="0"/>
            <a:r>
              <a:rPr lang="en-US" u="sng" dirty="0" smtClean="0">
                <a:solidFill>
                  <a:schemeClr val="accent6">
                    <a:lumMod val="50000"/>
                  </a:schemeClr>
                </a:solidFill>
              </a:rPr>
              <a:t>The Adventures of Huckleberry Finn</a:t>
            </a:r>
            <a:r>
              <a:rPr lang="en-US" dirty="0" smtClean="0">
                <a:solidFill>
                  <a:schemeClr val="accent6">
                    <a:lumMod val="50000"/>
                  </a:schemeClr>
                </a:solidFill>
              </a:rPr>
              <a:t> – Mark Twain</a:t>
            </a:r>
          </a:p>
          <a:p>
            <a:pPr lvl="0"/>
            <a:r>
              <a:rPr lang="en-US" u="sng" dirty="0" smtClean="0">
                <a:solidFill>
                  <a:schemeClr val="accent6">
                    <a:lumMod val="50000"/>
                  </a:schemeClr>
                </a:solidFill>
              </a:rPr>
              <a:t>My Antonia</a:t>
            </a:r>
            <a:r>
              <a:rPr lang="en-US" dirty="0" smtClean="0">
                <a:solidFill>
                  <a:schemeClr val="accent6">
                    <a:lumMod val="50000"/>
                  </a:schemeClr>
                </a:solidFill>
              </a:rPr>
              <a:t> – Willa Cather</a:t>
            </a:r>
          </a:p>
          <a:p>
            <a:pPr>
              <a:buNone/>
            </a:pPr>
            <a:endParaRPr lang="en-US" dirty="0"/>
          </a:p>
        </p:txBody>
      </p:sp>
      <p:pic>
        <p:nvPicPr>
          <p:cNvPr id="9220" name="Picture 4" descr="C:\Documents and Settings\ecarlson\Local Settings\Temporary Internet Files\Content.IE5\BV57TOB4\MCj03320320000[1].wmf"/>
          <p:cNvPicPr>
            <a:picLocks noChangeAspect="1" noChangeArrowheads="1"/>
          </p:cNvPicPr>
          <p:nvPr/>
        </p:nvPicPr>
        <p:blipFill>
          <a:blip r:embed="rId2" cstate="print"/>
          <a:srcRect/>
          <a:stretch>
            <a:fillRect/>
          </a:stretch>
        </p:blipFill>
        <p:spPr bwMode="auto">
          <a:xfrm>
            <a:off x="5791200" y="4343400"/>
            <a:ext cx="3124200" cy="216091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C:\Documents and Settings\ecarlson\Local Settings\Temporary Internet Files\Content.IE5\ZKWY8TI3\MPj04244140000[1].jpg"/>
          <p:cNvPicPr>
            <a:picLocks noChangeAspect="1" noChangeArrowheads="1"/>
          </p:cNvPicPr>
          <p:nvPr/>
        </p:nvPicPr>
        <p:blipFill>
          <a:blip r:embed="rId2" cstate="print">
            <a:lum bright="30000" contrast="-12000"/>
          </a:blip>
          <a:srcRect/>
          <a:stretch>
            <a:fillRect/>
          </a:stretch>
        </p:blipFill>
        <p:spPr bwMode="auto">
          <a:xfrm>
            <a:off x="0" y="75009"/>
            <a:ext cx="9144000" cy="6707981"/>
          </a:xfrm>
          <a:prstGeom prst="rect">
            <a:avLst/>
          </a:prstGeom>
          <a:noFill/>
        </p:spPr>
      </p:pic>
      <p:sp>
        <p:nvSpPr>
          <p:cNvPr id="2" name="Title 1"/>
          <p:cNvSpPr>
            <a:spLocks noGrp="1"/>
          </p:cNvSpPr>
          <p:nvPr>
            <p:ph type="title"/>
          </p:nvPr>
        </p:nvSpPr>
        <p:spPr/>
        <p:txBody>
          <a:bodyPr>
            <a:normAutofit fontScale="90000"/>
          </a:bodyPr>
          <a:lstStyle/>
          <a:p>
            <a:pPr algn="ctr"/>
            <a:r>
              <a:rPr lang="en-US" b="1" dirty="0" smtClean="0">
                <a:latin typeface="Californian FB" pitchFamily="18" charset="0"/>
              </a:rPr>
              <a:t>Naturalism</a:t>
            </a:r>
            <a:r>
              <a:rPr lang="en-US" dirty="0" smtClean="0"/>
              <a:t/>
            </a:r>
            <a:br>
              <a:rPr lang="en-US" dirty="0" smtClean="0"/>
            </a:br>
            <a:endParaRPr lang="en-US" dirty="0"/>
          </a:p>
        </p:txBody>
      </p:sp>
      <p:sp>
        <p:nvSpPr>
          <p:cNvPr id="3" name="Content Placeholder 2"/>
          <p:cNvSpPr>
            <a:spLocks noGrp="1"/>
          </p:cNvSpPr>
          <p:nvPr>
            <p:ph sz="quarter" idx="1"/>
          </p:nvPr>
        </p:nvSpPr>
        <p:spPr>
          <a:xfrm>
            <a:off x="914400" y="1524000"/>
            <a:ext cx="7772400" cy="4572000"/>
          </a:xfrm>
        </p:spPr>
        <p:txBody>
          <a:bodyPr>
            <a:normAutofit lnSpcReduction="10000"/>
          </a:bodyPr>
          <a:lstStyle/>
          <a:p>
            <a:r>
              <a:rPr lang="en-US" b="1" dirty="0" smtClean="0"/>
              <a:t>Late 19</a:t>
            </a:r>
            <a:r>
              <a:rPr lang="en-US" b="1" baseline="30000" dirty="0" smtClean="0"/>
              <a:t>th</a:t>
            </a:r>
            <a:r>
              <a:rPr lang="en-US" b="1" dirty="0" smtClean="0"/>
              <a:t> Century to Early 20</a:t>
            </a:r>
            <a:r>
              <a:rPr lang="en-US" b="1" baseline="30000" dirty="0" smtClean="0"/>
              <a:t>th</a:t>
            </a:r>
            <a:r>
              <a:rPr lang="en-US" b="1" dirty="0" smtClean="0"/>
              <a:t> Century</a:t>
            </a:r>
            <a:r>
              <a:rPr lang="en-US" dirty="0" smtClean="0"/>
              <a:t>: Naturalism was a significant offshoot of Realism. Many American authors were influenced by this movement. Naturalism demands that writers penetrate the surface of life and human character. It focuses on inherited traits and environmental conditions (nature and nurture). Naturalism usually explores the negative aspects of society. These authors did not judge their characters’ morality, but rather viewed them through a social Darwinist lens. Naturalists believed that chance exists but free will is rarely possible. </a:t>
            </a:r>
          </a:p>
          <a:p>
            <a:pPr lvl="0"/>
            <a:r>
              <a:rPr lang="en-US" u="sng" dirty="0" smtClean="0"/>
              <a:t>The Red Badge of Courage</a:t>
            </a:r>
            <a:r>
              <a:rPr lang="en-US" dirty="0" smtClean="0"/>
              <a:t> – Stephen Crane</a:t>
            </a:r>
          </a:p>
          <a:p>
            <a:pPr lvl="0"/>
            <a:r>
              <a:rPr lang="en-US" u="sng" dirty="0" smtClean="0"/>
              <a:t>Of Mice and Men</a:t>
            </a:r>
            <a:r>
              <a:rPr lang="en-US" dirty="0" smtClean="0"/>
              <a:t>  and </a:t>
            </a:r>
            <a:r>
              <a:rPr lang="en-US" u="sng" dirty="0" smtClean="0"/>
              <a:t>The Grapes of Wrath</a:t>
            </a:r>
            <a:r>
              <a:rPr lang="en-US" dirty="0" smtClean="0"/>
              <a:t> – John Steinbeck</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lumMod val="50000"/>
                  </a:schemeClr>
                </a:solidFill>
                <a:latin typeface="Californian FB" pitchFamily="18" charset="0"/>
              </a:rPr>
              <a:t>Modernism</a:t>
            </a:r>
            <a:endParaRPr lang="en-US" dirty="0">
              <a:solidFill>
                <a:schemeClr val="accent2">
                  <a:lumMod val="50000"/>
                </a:schemeClr>
              </a:solidFill>
              <a:latin typeface="Californian FB" pitchFamily="18" charset="0"/>
            </a:endParaRPr>
          </a:p>
        </p:txBody>
      </p:sp>
      <p:pic>
        <p:nvPicPr>
          <p:cNvPr id="11266" name="Picture 2" descr="C:\Documents and Settings\ecarlson\Local Settings\Temporary Internet Files\Content.IE5\BV57TOB4\MPj04393750000[1].jpg"/>
          <p:cNvPicPr>
            <a:picLocks noChangeAspect="1" noChangeArrowheads="1"/>
          </p:cNvPicPr>
          <p:nvPr/>
        </p:nvPicPr>
        <p:blipFill>
          <a:blip r:embed="rId2" cstate="print">
            <a:lum contrast="-39000"/>
          </a:blip>
          <a:srcRect/>
          <a:stretch>
            <a:fillRect/>
          </a:stretch>
        </p:blipFill>
        <p:spPr bwMode="auto">
          <a:xfrm>
            <a:off x="4114800" y="3479437"/>
            <a:ext cx="4800600" cy="3177540"/>
          </a:xfrm>
          <a:prstGeom prst="rect">
            <a:avLst/>
          </a:prstGeom>
          <a:noFill/>
        </p:spPr>
      </p:pic>
      <p:sp>
        <p:nvSpPr>
          <p:cNvPr id="3" name="Content Placeholder 2"/>
          <p:cNvSpPr>
            <a:spLocks noGrp="1"/>
          </p:cNvSpPr>
          <p:nvPr>
            <p:ph sz="quarter" idx="1"/>
          </p:nvPr>
        </p:nvSpPr>
        <p:spPr>
          <a:xfrm>
            <a:off x="762000" y="1295400"/>
            <a:ext cx="7924800" cy="5029200"/>
          </a:xfrm>
        </p:spPr>
        <p:txBody>
          <a:bodyPr>
            <a:normAutofit fontScale="92500"/>
          </a:bodyPr>
          <a:lstStyle/>
          <a:p>
            <a:r>
              <a:rPr lang="en-US" b="1" dirty="0" smtClean="0"/>
              <a:t>First half of the 20</a:t>
            </a:r>
            <a:r>
              <a:rPr lang="en-US" b="1" baseline="30000" dirty="0" smtClean="0"/>
              <a:t>th</a:t>
            </a:r>
            <a:r>
              <a:rPr lang="en-US" b="1" dirty="0" smtClean="0"/>
              <a:t> Century</a:t>
            </a:r>
            <a:r>
              <a:rPr lang="en-US" dirty="0" smtClean="0"/>
              <a:t>: Modernism is a self-conscious break from traditional literary forms and subject matter and a search for a distinctly contemporary mode of expression. It was heavily influenced by the horrors and disillusionment of World War One. These writers are also referred to as “The Lost Generation”. Their writing reflects isolation, alienation, and fragmentation. It places emphasis on individual perception, sensibility, and human consciousness.</a:t>
            </a:r>
          </a:p>
          <a:p>
            <a:pPr lvl="0"/>
            <a:r>
              <a:rPr lang="en-US" dirty="0" smtClean="0"/>
              <a:t>“The Love Song of J. Alfred Prufrock” – T. S. Eliot</a:t>
            </a:r>
          </a:p>
          <a:p>
            <a:pPr lvl="0"/>
            <a:r>
              <a:rPr lang="en-US" u="sng" dirty="0" smtClean="0"/>
              <a:t>The Great Gatsby</a:t>
            </a:r>
            <a:r>
              <a:rPr lang="en-US" dirty="0" smtClean="0"/>
              <a:t> – F. Scott Fitzgerald</a:t>
            </a:r>
          </a:p>
          <a:p>
            <a:pPr lvl="0"/>
            <a:r>
              <a:rPr lang="en-US" dirty="0" smtClean="0"/>
              <a:t>“The Short Happy Life of Francis Macomber” – Ernest Hemingway</a:t>
            </a:r>
          </a:p>
          <a:p>
            <a:pPr lvl="0"/>
            <a:r>
              <a:rPr lang="en-US" i="1" dirty="0" smtClean="0"/>
              <a:t>The Crucible</a:t>
            </a:r>
            <a:r>
              <a:rPr lang="en-US" dirty="0" smtClean="0"/>
              <a:t>  – Arthur Miller</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accent2">
                    <a:lumMod val="50000"/>
                  </a:schemeClr>
                </a:solidFill>
                <a:latin typeface="Californian FB" pitchFamily="18" charset="0"/>
              </a:rPr>
              <a:t>Imagism</a:t>
            </a:r>
            <a:r>
              <a:rPr lang="en-US" dirty="0" smtClean="0"/>
              <a:t/>
            </a:r>
            <a:br>
              <a:rPr lang="en-US" dirty="0" smtClean="0"/>
            </a:br>
            <a:endParaRPr lang="en-US" dirty="0"/>
          </a:p>
        </p:txBody>
      </p:sp>
      <p:pic>
        <p:nvPicPr>
          <p:cNvPr id="12290" name="Picture 2" descr="C:\Documents and Settings\ecarlson\Local Settings\Temporary Internet Files\Content.IE5\O1YVW5IV\MPj04304450000[1].jpg"/>
          <p:cNvPicPr>
            <a:picLocks noChangeAspect="1" noChangeArrowheads="1"/>
          </p:cNvPicPr>
          <p:nvPr/>
        </p:nvPicPr>
        <p:blipFill>
          <a:blip r:embed="rId2" cstate="print"/>
          <a:srcRect/>
          <a:stretch>
            <a:fillRect/>
          </a:stretch>
        </p:blipFill>
        <p:spPr bwMode="auto">
          <a:xfrm>
            <a:off x="5105400" y="3962400"/>
            <a:ext cx="3886200" cy="1888451"/>
          </a:xfrm>
          <a:prstGeom prst="rect">
            <a:avLst/>
          </a:prstGeom>
          <a:noFill/>
        </p:spPr>
      </p:pic>
      <p:sp>
        <p:nvSpPr>
          <p:cNvPr id="3" name="Content Placeholder 2"/>
          <p:cNvSpPr>
            <a:spLocks noGrp="1"/>
          </p:cNvSpPr>
          <p:nvPr>
            <p:ph sz="quarter" idx="1"/>
          </p:nvPr>
        </p:nvSpPr>
        <p:spPr/>
        <p:txBody>
          <a:bodyPr/>
          <a:lstStyle/>
          <a:p>
            <a:r>
              <a:rPr lang="en-US" b="1" dirty="0" smtClean="0"/>
              <a:t>Early 20</a:t>
            </a:r>
            <a:r>
              <a:rPr lang="en-US" b="1" baseline="30000" dirty="0" smtClean="0"/>
              <a:t>th</a:t>
            </a:r>
            <a:r>
              <a:rPr lang="en-US" b="1" dirty="0" smtClean="0"/>
              <a:t> Century</a:t>
            </a:r>
            <a:r>
              <a:rPr lang="en-US" dirty="0" smtClean="0"/>
              <a:t>: Imagism is a subsection of Modernism that attempted to free poetry from stale conventions and florid language. It emphasized direct concentration on the precise image, the use of precise words and the language of common speech, new rhythms and the use of free verse, as well as complete freedom in the choice of subject.</a:t>
            </a:r>
          </a:p>
          <a:p>
            <a:pPr lvl="0"/>
            <a:r>
              <a:rPr lang="en-US" dirty="0" smtClean="0"/>
              <a:t>“This is Just to Say” and “The Red Wheelbarrow” – William Carlos Williams</a:t>
            </a:r>
          </a:p>
          <a:p>
            <a:pPr lvl="0"/>
            <a:r>
              <a:rPr lang="en-US" dirty="0" smtClean="0"/>
              <a:t>“The Garden” – Ezra Pound</a:t>
            </a:r>
          </a:p>
          <a:p>
            <a:pPr lvl="0"/>
            <a:r>
              <a:rPr lang="en-US" dirty="0" smtClean="0"/>
              <a:t>“Heat” – H. D. (Hilda Doolittle)</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Documents and Settings\ecarlson\Local Settings\Temporary Internet Files\Content.IE5\ZKWY8TI3\MPj04388320000[1].jpg"/>
          <p:cNvPicPr>
            <a:picLocks noChangeAspect="1" noChangeArrowheads="1"/>
          </p:cNvPicPr>
          <p:nvPr/>
        </p:nvPicPr>
        <p:blipFill>
          <a:blip r:embed="rId2" cstate="print"/>
          <a:srcRect/>
          <a:stretch>
            <a:fillRect/>
          </a:stretch>
        </p:blipFill>
        <p:spPr bwMode="auto">
          <a:xfrm>
            <a:off x="1524000" y="5029200"/>
            <a:ext cx="6400800" cy="1642872"/>
          </a:xfrm>
          <a:prstGeom prst="rect">
            <a:avLst/>
          </a:prstGeom>
          <a:noFill/>
          <a:effectLst>
            <a:softEdge rad="317500"/>
          </a:effectLst>
        </p:spPr>
      </p:pic>
      <p:sp>
        <p:nvSpPr>
          <p:cNvPr id="2" name="Title 1"/>
          <p:cNvSpPr>
            <a:spLocks noGrp="1"/>
          </p:cNvSpPr>
          <p:nvPr>
            <p:ph type="title"/>
          </p:nvPr>
        </p:nvSpPr>
        <p:spPr/>
        <p:txBody>
          <a:bodyPr>
            <a:normAutofit fontScale="90000"/>
          </a:bodyPr>
          <a:lstStyle/>
          <a:p>
            <a:pPr algn="ctr"/>
            <a:r>
              <a:rPr lang="en-US" b="1" dirty="0" smtClean="0">
                <a:solidFill>
                  <a:schemeClr val="accent6">
                    <a:lumMod val="50000"/>
                  </a:schemeClr>
                </a:solidFill>
                <a:latin typeface="Californian FB" pitchFamily="18" charset="0"/>
              </a:rPr>
              <a:t>Harlem Renaissance</a:t>
            </a:r>
            <a:r>
              <a:rPr lang="en-US" dirty="0" smtClean="0">
                <a:solidFill>
                  <a:schemeClr val="accent6">
                    <a:lumMod val="50000"/>
                  </a:schemeClr>
                </a:solidFill>
              </a:rPr>
              <a:t/>
            </a:r>
            <a:br>
              <a:rPr lang="en-US" dirty="0" smtClean="0">
                <a:solidFill>
                  <a:schemeClr val="accent6">
                    <a:lumMod val="50000"/>
                  </a:schemeClr>
                </a:solidFill>
              </a:rPr>
            </a:br>
            <a:endParaRPr lang="en-US" dirty="0">
              <a:solidFill>
                <a:schemeClr val="accent6">
                  <a:lumMod val="50000"/>
                </a:schemeClr>
              </a:solidFill>
            </a:endParaRPr>
          </a:p>
        </p:txBody>
      </p:sp>
      <p:sp>
        <p:nvSpPr>
          <p:cNvPr id="3" name="Content Placeholder 2"/>
          <p:cNvSpPr>
            <a:spLocks noGrp="1"/>
          </p:cNvSpPr>
          <p:nvPr>
            <p:ph sz="quarter" idx="1"/>
          </p:nvPr>
        </p:nvSpPr>
        <p:spPr>
          <a:xfrm>
            <a:off x="914400" y="914400"/>
            <a:ext cx="7772400" cy="4572000"/>
          </a:xfrm>
        </p:spPr>
        <p:txBody>
          <a:bodyPr/>
          <a:lstStyle/>
          <a:p>
            <a:r>
              <a:rPr lang="en-US" dirty="0" smtClean="0">
                <a:solidFill>
                  <a:schemeClr val="accent2">
                    <a:lumMod val="50000"/>
                  </a:schemeClr>
                </a:solidFill>
                <a:latin typeface="Californian FB" pitchFamily="18" charset="0"/>
              </a:rPr>
              <a:t>Primarily the 1920’s: The Harlem Renaissance, also called the New Negro Movement, is a period of outstanding creativity among African American writers. Many of these works were sophisticated explorations of black life and culture that revealed and stimulated a new confidence and racial pride.</a:t>
            </a:r>
          </a:p>
          <a:p>
            <a:pPr lvl="0"/>
            <a:r>
              <a:rPr lang="en-US" u="sng" dirty="0" smtClean="0">
                <a:solidFill>
                  <a:schemeClr val="accent2">
                    <a:lumMod val="50000"/>
                  </a:schemeClr>
                </a:solidFill>
                <a:latin typeface="Californian FB" pitchFamily="18" charset="0"/>
              </a:rPr>
              <a:t>The Invisible Man</a:t>
            </a:r>
            <a:r>
              <a:rPr lang="en-US" dirty="0" smtClean="0">
                <a:solidFill>
                  <a:schemeClr val="accent2">
                    <a:lumMod val="50000"/>
                  </a:schemeClr>
                </a:solidFill>
                <a:latin typeface="Californian FB" pitchFamily="18" charset="0"/>
              </a:rPr>
              <a:t> – Ralph Ellison</a:t>
            </a:r>
          </a:p>
          <a:p>
            <a:pPr lvl="0"/>
            <a:r>
              <a:rPr lang="en-US" dirty="0" smtClean="0">
                <a:solidFill>
                  <a:schemeClr val="accent2">
                    <a:lumMod val="50000"/>
                  </a:schemeClr>
                </a:solidFill>
                <a:latin typeface="Californian FB" pitchFamily="18" charset="0"/>
              </a:rPr>
              <a:t>“Lift Every voice and Sing” – James Weldon Johnson</a:t>
            </a:r>
          </a:p>
          <a:p>
            <a:pPr lvl="0"/>
            <a:r>
              <a:rPr lang="en-US" u="sng" dirty="0" smtClean="0">
                <a:solidFill>
                  <a:schemeClr val="accent2">
                    <a:lumMod val="50000"/>
                  </a:schemeClr>
                </a:solidFill>
                <a:latin typeface="Californian FB" pitchFamily="18" charset="0"/>
              </a:rPr>
              <a:t>Their Eyes Were Watching God</a:t>
            </a:r>
            <a:r>
              <a:rPr lang="en-US" dirty="0" smtClean="0">
                <a:solidFill>
                  <a:schemeClr val="accent2">
                    <a:lumMod val="50000"/>
                  </a:schemeClr>
                </a:solidFill>
                <a:latin typeface="Californian FB" pitchFamily="18" charset="0"/>
              </a:rPr>
              <a:t> – </a:t>
            </a:r>
            <a:r>
              <a:rPr lang="en-US" dirty="0" err="1" smtClean="0">
                <a:solidFill>
                  <a:schemeClr val="accent2">
                    <a:lumMod val="50000"/>
                  </a:schemeClr>
                </a:solidFill>
                <a:latin typeface="Californian FB" pitchFamily="18" charset="0"/>
              </a:rPr>
              <a:t>Zora</a:t>
            </a:r>
            <a:r>
              <a:rPr lang="en-US" dirty="0" smtClean="0">
                <a:solidFill>
                  <a:schemeClr val="accent2">
                    <a:lumMod val="50000"/>
                  </a:schemeClr>
                </a:solidFill>
                <a:latin typeface="Californian FB" pitchFamily="18" charset="0"/>
              </a:rPr>
              <a:t> Neale </a:t>
            </a:r>
            <a:r>
              <a:rPr lang="en-US" dirty="0" err="1" smtClean="0">
                <a:solidFill>
                  <a:schemeClr val="accent2">
                    <a:lumMod val="50000"/>
                  </a:schemeClr>
                </a:solidFill>
                <a:latin typeface="Californian FB" pitchFamily="18" charset="0"/>
              </a:rPr>
              <a:t>Jurston</a:t>
            </a:r>
            <a:endParaRPr lang="en-US" dirty="0" smtClean="0">
              <a:solidFill>
                <a:schemeClr val="accent2">
                  <a:lumMod val="50000"/>
                </a:schemeClr>
              </a:solidFill>
              <a:latin typeface="Californian FB" pitchFamily="18" charset="0"/>
            </a:endParaRPr>
          </a:p>
          <a:p>
            <a:pPr lvl="0"/>
            <a:r>
              <a:rPr lang="en-US" dirty="0" smtClean="0">
                <a:solidFill>
                  <a:schemeClr val="accent2">
                    <a:lumMod val="50000"/>
                  </a:schemeClr>
                </a:solidFill>
                <a:latin typeface="Californian FB" pitchFamily="18" charset="0"/>
              </a:rPr>
              <a:t>“Harlem: A Dream Deferred” – Langston Hughes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50000"/>
                  </a:schemeClr>
                </a:solidFill>
                <a:latin typeface="Californian FB" pitchFamily="18" charset="0"/>
              </a:rPr>
              <a:t>Southern Renaissance</a:t>
            </a:r>
            <a:r>
              <a:rPr lang="en-US" dirty="0" smtClean="0"/>
              <a:t/>
            </a:r>
            <a:br>
              <a:rPr lang="en-US" dirty="0" smtClean="0"/>
            </a:br>
            <a:endParaRPr lang="en-US" dirty="0"/>
          </a:p>
        </p:txBody>
      </p:sp>
      <p:pic>
        <p:nvPicPr>
          <p:cNvPr id="14338" name="Picture 2" descr="C:\Documents and Settings\ecarlson\Local Settings\Temporary Internet Files\Content.IE5\8PMRSP2B\MPPH03034I0000[1].jpg"/>
          <p:cNvPicPr>
            <a:picLocks noChangeAspect="1" noChangeArrowheads="1"/>
          </p:cNvPicPr>
          <p:nvPr/>
        </p:nvPicPr>
        <p:blipFill>
          <a:blip r:embed="rId2" cstate="print"/>
          <a:srcRect/>
          <a:stretch>
            <a:fillRect/>
          </a:stretch>
        </p:blipFill>
        <p:spPr bwMode="auto">
          <a:xfrm>
            <a:off x="6400800" y="228600"/>
            <a:ext cx="2362200" cy="2896999"/>
          </a:xfrm>
          <a:prstGeom prst="rect">
            <a:avLst/>
          </a:prstGeom>
          <a:noFill/>
        </p:spPr>
      </p:pic>
      <p:sp>
        <p:nvSpPr>
          <p:cNvPr id="3" name="Content Placeholder 2"/>
          <p:cNvSpPr>
            <a:spLocks noGrp="1"/>
          </p:cNvSpPr>
          <p:nvPr>
            <p:ph sz="quarter" idx="1"/>
          </p:nvPr>
        </p:nvSpPr>
        <p:spPr>
          <a:xfrm>
            <a:off x="0" y="2133600"/>
            <a:ext cx="7772400" cy="4495800"/>
          </a:xfrm>
        </p:spPr>
        <p:txBody>
          <a:bodyPr/>
          <a:lstStyle/>
          <a:p>
            <a:r>
              <a:rPr lang="en-US" b="1" dirty="0" smtClean="0"/>
              <a:t>1930’s and 40’s</a:t>
            </a:r>
            <a:r>
              <a:rPr lang="en-US" dirty="0" smtClean="0"/>
              <a:t>: The Southern Renaissance is heavily influenced by traditional Southern humor (stories, sketches, tall tales, and folklore) as well as by the Local Color movement. This time period marked a sudden explosion of excellent Southern writers who emphasized regional speech patterns and dialects, local customs and folkways, as well as character types.</a:t>
            </a:r>
          </a:p>
          <a:p>
            <a:pPr lvl="0"/>
            <a:r>
              <a:rPr lang="en-US" dirty="0" smtClean="0"/>
              <a:t>“A Worn Path” – Eudora Welty</a:t>
            </a:r>
          </a:p>
          <a:p>
            <a:pPr lvl="0"/>
            <a:r>
              <a:rPr lang="en-US" u="sng" dirty="0" smtClean="0"/>
              <a:t>The Sound and the Fury</a:t>
            </a:r>
            <a:r>
              <a:rPr lang="en-US" dirty="0" smtClean="0"/>
              <a:t> – William Faulkner</a:t>
            </a:r>
          </a:p>
          <a:p>
            <a:pPr lvl="0"/>
            <a:r>
              <a:rPr lang="en-US" u="sng" dirty="0" smtClean="0"/>
              <a:t>All the King’s Men </a:t>
            </a:r>
            <a:r>
              <a:rPr lang="en-US" dirty="0" smtClean="0"/>
              <a:t>– Robert Penn Warren</a:t>
            </a:r>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accent1">
                    <a:lumMod val="50000"/>
                  </a:schemeClr>
                </a:solidFill>
                <a:latin typeface="Californian FB" pitchFamily="18" charset="0"/>
              </a:rPr>
              <a:t>Beat Movement</a:t>
            </a:r>
            <a:r>
              <a:rPr lang="en-US" dirty="0" smtClean="0">
                <a:solidFill>
                  <a:schemeClr val="accent1">
                    <a:lumMod val="50000"/>
                  </a:schemeClr>
                </a:solidFill>
              </a:rPr>
              <a:t/>
            </a:r>
            <a:br>
              <a:rPr lang="en-US" dirty="0" smtClean="0">
                <a:solidFill>
                  <a:schemeClr val="accent1">
                    <a:lumMod val="50000"/>
                  </a:schemeClr>
                </a:solidFill>
              </a:rPr>
            </a:br>
            <a:endParaRPr lang="en-US" dirty="0">
              <a:solidFill>
                <a:schemeClr val="accent1">
                  <a:lumMod val="50000"/>
                </a:schemeClr>
              </a:solidFill>
            </a:endParaRPr>
          </a:p>
        </p:txBody>
      </p:sp>
      <p:pic>
        <p:nvPicPr>
          <p:cNvPr id="15363" name="Picture 3" descr="C:\Documents and Settings\ecarlson\Local Settings\Temporary Internet Files\Content.IE5\BV57TOB4\MCj02822900000[1].wmf"/>
          <p:cNvPicPr>
            <a:picLocks noChangeAspect="1" noChangeArrowheads="1"/>
          </p:cNvPicPr>
          <p:nvPr/>
        </p:nvPicPr>
        <p:blipFill>
          <a:blip r:embed="rId2" cstate="print"/>
          <a:srcRect/>
          <a:stretch>
            <a:fillRect/>
          </a:stretch>
        </p:blipFill>
        <p:spPr bwMode="auto">
          <a:xfrm>
            <a:off x="6446825" y="3505200"/>
            <a:ext cx="2697175" cy="3026054"/>
          </a:xfrm>
          <a:prstGeom prst="rect">
            <a:avLst/>
          </a:prstGeom>
          <a:noFill/>
        </p:spPr>
      </p:pic>
      <p:pic>
        <p:nvPicPr>
          <p:cNvPr id="15362" name="Picture 2" descr="C:\Documents and Settings\ecarlson\Local Settings\Temporary Internet Files\Content.IE5\ZKWY8TI3\MCj02294570000[1].wmf"/>
          <p:cNvPicPr>
            <a:picLocks noChangeAspect="1" noChangeArrowheads="1"/>
          </p:cNvPicPr>
          <p:nvPr/>
        </p:nvPicPr>
        <p:blipFill>
          <a:blip r:embed="rId3" cstate="print"/>
          <a:srcRect/>
          <a:stretch>
            <a:fillRect/>
          </a:stretch>
        </p:blipFill>
        <p:spPr bwMode="auto">
          <a:xfrm>
            <a:off x="3581400" y="3124200"/>
            <a:ext cx="3124200" cy="3472408"/>
          </a:xfrm>
          <a:prstGeom prst="rect">
            <a:avLst/>
          </a:prstGeom>
          <a:noFill/>
        </p:spPr>
      </p:pic>
      <p:sp>
        <p:nvSpPr>
          <p:cNvPr id="3" name="Content Placeholder 2"/>
          <p:cNvSpPr>
            <a:spLocks noGrp="1"/>
          </p:cNvSpPr>
          <p:nvPr>
            <p:ph sz="quarter" idx="1"/>
          </p:nvPr>
        </p:nvSpPr>
        <p:spPr/>
        <p:txBody>
          <a:bodyPr/>
          <a:lstStyle/>
          <a:p>
            <a:r>
              <a:rPr lang="en-US" dirty="0" smtClean="0"/>
              <a:t>The 1950’s: Centered in the bohemian or beatnik urban artists’ communities, the Beat movement defines itself in its alienation from the conventional and its adaptation of the seedy and “hip”, embracing jazz music, drugs, sex, and Buddhism.</a:t>
            </a:r>
          </a:p>
          <a:p>
            <a:pPr lvl="0"/>
            <a:r>
              <a:rPr lang="en-US" u="sng" dirty="0" smtClean="0"/>
              <a:t>Howl</a:t>
            </a:r>
            <a:r>
              <a:rPr lang="en-US" dirty="0" smtClean="0"/>
              <a:t> – Allen Ginsberg</a:t>
            </a:r>
          </a:p>
          <a:p>
            <a:pPr lvl="0"/>
            <a:r>
              <a:rPr lang="en-US" u="sng" dirty="0" smtClean="0"/>
              <a:t>On the Road</a:t>
            </a:r>
            <a:r>
              <a:rPr lang="en-US" dirty="0" smtClean="0"/>
              <a:t> – Jack Kerouac</a:t>
            </a:r>
          </a:p>
          <a:p>
            <a:pPr>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accent1">
                    <a:lumMod val="50000"/>
                  </a:schemeClr>
                </a:solidFill>
                <a:latin typeface="Californian FB" pitchFamily="18" charset="0"/>
              </a:rPr>
              <a:t>Pluralism</a:t>
            </a:r>
            <a:r>
              <a:rPr lang="en-US" dirty="0" smtClean="0">
                <a:solidFill>
                  <a:schemeClr val="accent1">
                    <a:lumMod val="50000"/>
                  </a:schemeClr>
                </a:solidFill>
              </a:rPr>
              <a:t/>
            </a:r>
            <a:br>
              <a:rPr lang="en-US" dirty="0" smtClean="0">
                <a:solidFill>
                  <a:schemeClr val="accent1">
                    <a:lumMod val="50000"/>
                  </a:schemeClr>
                </a:solidFill>
              </a:rPr>
            </a:br>
            <a:endParaRPr lang="en-US" dirty="0">
              <a:solidFill>
                <a:schemeClr val="accent1">
                  <a:lumMod val="50000"/>
                </a:schemeClr>
              </a:solidFill>
            </a:endParaRPr>
          </a:p>
        </p:txBody>
      </p:sp>
      <p:pic>
        <p:nvPicPr>
          <p:cNvPr id="16390" name="Picture 6" descr="C:\Documents and Settings\ecarlson\Local Settings\Temporary Internet Files\Content.IE5\BV57TOB4\MPj04306420000[1].jpg"/>
          <p:cNvPicPr>
            <a:picLocks noChangeAspect="1" noChangeArrowheads="1"/>
          </p:cNvPicPr>
          <p:nvPr/>
        </p:nvPicPr>
        <p:blipFill>
          <a:blip r:embed="rId2" cstate="print"/>
          <a:srcRect/>
          <a:stretch>
            <a:fillRect/>
          </a:stretch>
        </p:blipFill>
        <p:spPr bwMode="auto">
          <a:xfrm>
            <a:off x="4419600" y="3657600"/>
            <a:ext cx="4457520" cy="2967037"/>
          </a:xfrm>
          <a:prstGeom prst="rect">
            <a:avLst/>
          </a:prstGeom>
          <a:noFill/>
        </p:spPr>
      </p:pic>
      <p:sp>
        <p:nvSpPr>
          <p:cNvPr id="3" name="Content Placeholder 2"/>
          <p:cNvSpPr>
            <a:spLocks noGrp="1"/>
          </p:cNvSpPr>
          <p:nvPr>
            <p:ph sz="quarter" idx="1"/>
          </p:nvPr>
        </p:nvSpPr>
        <p:spPr>
          <a:xfrm>
            <a:off x="228600" y="914400"/>
            <a:ext cx="7772400" cy="4572000"/>
          </a:xfrm>
        </p:spPr>
        <p:txBody>
          <a:bodyPr>
            <a:normAutofit fontScale="92500" lnSpcReduction="10000"/>
          </a:bodyPr>
          <a:lstStyle/>
          <a:p>
            <a:r>
              <a:rPr lang="en-US" b="1" dirty="0" smtClean="0"/>
              <a:t>20</a:t>
            </a:r>
            <a:r>
              <a:rPr lang="en-US" b="1" baseline="30000" dirty="0" smtClean="0"/>
              <a:t>th</a:t>
            </a:r>
            <a:r>
              <a:rPr lang="en-US" b="1" dirty="0" smtClean="0"/>
              <a:t> century</a:t>
            </a:r>
            <a:r>
              <a:rPr lang="en-US" dirty="0" smtClean="0"/>
              <a:t>: Pluralism is a movement defined by diversity. During the 20</a:t>
            </a:r>
            <a:r>
              <a:rPr lang="en-US" baseline="30000" dirty="0" smtClean="0"/>
              <a:t>th</a:t>
            </a:r>
            <a:r>
              <a:rPr lang="en-US" dirty="0" smtClean="0"/>
              <a:t> century American literature was no longer predominantly male, white, and Christian. Men and women of many cultures, races, religions, and ethnic groups began to be published. Many of these authors chose to use the first person point of view rather than the, previously popular, their person. Various voices shared their stories while addressing universal themes.</a:t>
            </a:r>
          </a:p>
          <a:p>
            <a:pPr lvl="0"/>
            <a:r>
              <a:rPr lang="en-US" u="sng" dirty="0" smtClean="0"/>
              <a:t>The Bell Jar</a:t>
            </a:r>
            <a:r>
              <a:rPr lang="en-US" dirty="0" smtClean="0"/>
              <a:t> – Silvia Plath</a:t>
            </a:r>
          </a:p>
          <a:p>
            <a:pPr lvl="0"/>
            <a:r>
              <a:rPr lang="en-US" u="sng" dirty="0" smtClean="0"/>
              <a:t>The color Purple</a:t>
            </a:r>
            <a:r>
              <a:rPr lang="en-US" dirty="0" smtClean="0"/>
              <a:t> – Alice Walker</a:t>
            </a:r>
          </a:p>
          <a:p>
            <a:pPr lvl="0"/>
            <a:r>
              <a:rPr lang="en-US" u="sng" dirty="0" smtClean="0"/>
              <a:t>The Lone Ranger and Tonto Fistfigh</a:t>
            </a:r>
            <a:r>
              <a:rPr lang="en-US" u="sng" dirty="0" smtClean="0">
                <a:solidFill>
                  <a:schemeClr val="bg1"/>
                </a:solidFill>
              </a:rPr>
              <a:t>t in Heaven</a:t>
            </a:r>
            <a:r>
              <a:rPr lang="en-US" dirty="0" smtClean="0">
                <a:solidFill>
                  <a:schemeClr val="bg1"/>
                </a:solidFill>
              </a:rPr>
              <a:t> – Sherman </a:t>
            </a:r>
            <a:r>
              <a:rPr lang="en-US" dirty="0" err="1" smtClean="0">
                <a:solidFill>
                  <a:schemeClr val="bg1"/>
                </a:solidFill>
              </a:rPr>
              <a:t>Alexie</a:t>
            </a:r>
            <a:endParaRPr lang="en-US" dirty="0" smtClean="0">
              <a:solidFill>
                <a:schemeClr val="bg1"/>
              </a:solidFill>
            </a:endParaRPr>
          </a:p>
          <a:p>
            <a:pPr>
              <a:buNone/>
            </a:pP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50000"/>
                  </a:schemeClr>
                </a:solidFill>
                <a:latin typeface="Californian FB" pitchFamily="18" charset="0"/>
              </a:rPr>
              <a:t>Magical Realism</a:t>
            </a:r>
            <a:endParaRPr lang="en-US" dirty="0">
              <a:solidFill>
                <a:schemeClr val="accent1">
                  <a:lumMod val="50000"/>
                </a:schemeClr>
              </a:solidFill>
              <a:latin typeface="Californian FB" pitchFamily="18" charset="0"/>
            </a:endParaRPr>
          </a:p>
        </p:txBody>
      </p:sp>
      <p:sp>
        <p:nvSpPr>
          <p:cNvPr id="3" name="Content Placeholder 2"/>
          <p:cNvSpPr>
            <a:spLocks noGrp="1"/>
          </p:cNvSpPr>
          <p:nvPr>
            <p:ph sz="quarter" idx="1"/>
          </p:nvPr>
        </p:nvSpPr>
        <p:spPr/>
        <p:txBody>
          <a:bodyPr/>
          <a:lstStyle/>
          <a:p>
            <a:r>
              <a:rPr lang="en-US" b="1" dirty="0" smtClean="0"/>
              <a:t>The Second half of the 20</a:t>
            </a:r>
            <a:r>
              <a:rPr lang="en-US" b="1" baseline="30000" dirty="0" smtClean="0"/>
              <a:t>th</a:t>
            </a:r>
            <a:r>
              <a:rPr lang="en-US" b="1" dirty="0" smtClean="0"/>
              <a:t> Century</a:t>
            </a:r>
            <a:r>
              <a:rPr lang="en-US" dirty="0" smtClean="0"/>
              <a:t>: Magical Realism was created in Latin America but it has influenced many writers of the United States as well. This movement juxtaposes the ordinary and the magical, incorporating fantastic elements into otherwise realistic fiction.</a:t>
            </a:r>
          </a:p>
          <a:p>
            <a:pPr lvl="0"/>
            <a:r>
              <a:rPr lang="en-US" u="sng" dirty="0" smtClean="0"/>
              <a:t>Like Water for Chocolate</a:t>
            </a:r>
            <a:r>
              <a:rPr lang="en-US" dirty="0" smtClean="0"/>
              <a:t> – Laura </a:t>
            </a:r>
            <a:r>
              <a:rPr lang="en-US" dirty="0" err="1" smtClean="0"/>
              <a:t>Esquival</a:t>
            </a:r>
            <a:endParaRPr lang="en-US" dirty="0" smtClean="0"/>
          </a:p>
          <a:p>
            <a:pPr lvl="0"/>
            <a:r>
              <a:rPr lang="en-US" u="sng" dirty="0" smtClean="0"/>
              <a:t>Beloved and Song of </a:t>
            </a:r>
            <a:r>
              <a:rPr lang="en-US" u="sng" dirty="0" err="1" smtClean="0"/>
              <a:t>Soloman</a:t>
            </a:r>
            <a:r>
              <a:rPr lang="en-US" dirty="0" smtClean="0"/>
              <a:t> – Toni Morrison</a:t>
            </a:r>
          </a:p>
          <a:p>
            <a:pPr lvl="0"/>
            <a:r>
              <a:rPr lang="en-US" u="sng" dirty="0" smtClean="0"/>
              <a:t>Going After </a:t>
            </a:r>
            <a:r>
              <a:rPr lang="en-US" u="sng" dirty="0" err="1" smtClean="0"/>
              <a:t>Cacciato</a:t>
            </a:r>
            <a:r>
              <a:rPr lang="en-US" dirty="0" smtClean="0"/>
              <a:t> – Tim O’Brien</a:t>
            </a:r>
          </a:p>
          <a:p>
            <a:pPr lvl="0"/>
            <a:r>
              <a:rPr lang="en-US" u="sng" dirty="0" smtClean="0"/>
              <a:t>The Lovely Bones</a:t>
            </a:r>
            <a:r>
              <a:rPr lang="en-US" dirty="0" smtClean="0"/>
              <a:t> – Alice </a:t>
            </a:r>
            <a:r>
              <a:rPr lang="en-US" dirty="0" err="1" smtClean="0"/>
              <a:t>Sebold</a:t>
            </a:r>
            <a:endParaRPr lang="en-US" dirty="0" smtClean="0"/>
          </a:p>
          <a:p>
            <a:pPr>
              <a:buNone/>
            </a:pPr>
            <a:endParaRPr lang="en-US" dirty="0"/>
          </a:p>
        </p:txBody>
      </p:sp>
      <p:pic>
        <p:nvPicPr>
          <p:cNvPr id="17410" name="Picture 2" descr="C:\Documents and Settings\ecarlson\Local Settings\Temporary Internet Files\Content.IE5\ZKWY8TI3\MCPE00136_0000[1].wmf"/>
          <p:cNvPicPr>
            <a:picLocks noChangeAspect="1" noChangeArrowheads="1"/>
          </p:cNvPicPr>
          <p:nvPr/>
        </p:nvPicPr>
        <p:blipFill>
          <a:blip r:embed="rId2" cstate="print"/>
          <a:srcRect/>
          <a:stretch>
            <a:fillRect/>
          </a:stretch>
        </p:blipFill>
        <p:spPr bwMode="auto">
          <a:xfrm>
            <a:off x="5985726" y="3352800"/>
            <a:ext cx="2810469" cy="316418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772400" cy="1143000"/>
          </a:xfrm>
        </p:spPr>
        <p:txBody>
          <a:bodyPr/>
          <a:lstStyle/>
          <a:p>
            <a:r>
              <a:rPr lang="en-US" dirty="0" smtClean="0">
                <a:solidFill>
                  <a:schemeClr val="accent1">
                    <a:lumMod val="50000"/>
                  </a:schemeClr>
                </a:solidFill>
                <a:latin typeface="Californian FB" pitchFamily="18" charset="0"/>
              </a:rPr>
              <a:t>Post Modernism</a:t>
            </a:r>
            <a:endParaRPr lang="en-US" dirty="0">
              <a:solidFill>
                <a:schemeClr val="accent1">
                  <a:lumMod val="50000"/>
                </a:schemeClr>
              </a:solidFill>
              <a:latin typeface="Californian FB" pitchFamily="18" charset="0"/>
            </a:endParaRPr>
          </a:p>
        </p:txBody>
      </p:sp>
      <p:pic>
        <p:nvPicPr>
          <p:cNvPr id="18434" name="Picture 2" descr="http://laughingsquid.com/wp-content/uploads/simpsons_couch.gif"/>
          <p:cNvPicPr>
            <a:picLocks noChangeAspect="1" noChangeArrowheads="1"/>
          </p:cNvPicPr>
          <p:nvPr/>
        </p:nvPicPr>
        <p:blipFill>
          <a:blip r:embed="rId2" cstate="print"/>
          <a:srcRect/>
          <a:stretch>
            <a:fillRect/>
          </a:stretch>
        </p:blipFill>
        <p:spPr bwMode="auto">
          <a:xfrm>
            <a:off x="0" y="3733800"/>
            <a:ext cx="3764095" cy="3124200"/>
          </a:xfrm>
          <a:prstGeom prst="rect">
            <a:avLst/>
          </a:prstGeom>
          <a:ln>
            <a:noFill/>
          </a:ln>
          <a:effectLst>
            <a:softEdge rad="112500"/>
          </a:effectLst>
        </p:spPr>
      </p:pic>
      <p:sp>
        <p:nvSpPr>
          <p:cNvPr id="3" name="Content Placeholder 2"/>
          <p:cNvSpPr>
            <a:spLocks noGrp="1"/>
          </p:cNvSpPr>
          <p:nvPr>
            <p:ph sz="quarter" idx="1"/>
          </p:nvPr>
        </p:nvSpPr>
        <p:spPr>
          <a:xfrm>
            <a:off x="1600200" y="914400"/>
            <a:ext cx="7315200" cy="4495800"/>
          </a:xfrm>
        </p:spPr>
        <p:txBody>
          <a:bodyPr>
            <a:normAutofit fontScale="85000" lnSpcReduction="20000"/>
          </a:bodyPr>
          <a:lstStyle/>
          <a:p>
            <a:r>
              <a:rPr lang="en-US" b="1" dirty="0" smtClean="0"/>
              <a:t>The Second half of the 20</a:t>
            </a:r>
            <a:r>
              <a:rPr lang="en-US" b="1" baseline="30000" dirty="0" smtClean="0"/>
              <a:t>th</a:t>
            </a:r>
            <a:r>
              <a:rPr lang="en-US" b="1" dirty="0" smtClean="0"/>
              <a:t> Century</a:t>
            </a:r>
            <a:r>
              <a:rPr lang="en-US" dirty="0" smtClean="0"/>
              <a:t>: Postmodernists believe that there is no single truth, but rather a variety of perspectives none of which is better or worse than another. This movement neither embraces nor resists the conventional. It accepts everything equally. Postmodern works are often eclectic, and anachronistic. Postmodernists make no distinction between “high art” and popular culture, can blur the boundary between fiction and nonfiction, and often sample other artists’ work freely…(very freely).</a:t>
            </a:r>
          </a:p>
          <a:p>
            <a:r>
              <a:rPr lang="en-US" i="1" dirty="0" smtClean="0"/>
              <a:t>The Simpsons</a:t>
            </a:r>
            <a:r>
              <a:rPr lang="en-US" dirty="0" smtClean="0"/>
              <a:t> – Matt Groening</a:t>
            </a:r>
          </a:p>
          <a:p>
            <a:pPr lvl="0"/>
            <a:r>
              <a:rPr lang="en-US" u="sng" dirty="0" smtClean="0"/>
              <a:t>Fear and Loathing In Las Vegas</a:t>
            </a:r>
            <a:r>
              <a:rPr lang="en-US" dirty="0" smtClean="0"/>
              <a:t> – Hunter S. Thompson</a:t>
            </a:r>
          </a:p>
          <a:p>
            <a:pPr lvl="0"/>
            <a:r>
              <a:rPr lang="en-US" u="sng" dirty="0" smtClean="0"/>
              <a:t>Snow Falling on Cedar</a:t>
            </a:r>
            <a:r>
              <a:rPr lang="en-US" dirty="0" smtClean="0"/>
              <a:t> – David Guterson</a:t>
            </a:r>
          </a:p>
          <a:p>
            <a:pPr lvl="0"/>
            <a:r>
              <a:rPr lang="en-US" u="sng" dirty="0" smtClean="0"/>
              <a:t>Breakfast of Champions</a:t>
            </a:r>
            <a:r>
              <a:rPr lang="en-US" dirty="0" smtClean="0"/>
              <a:t> – Kurt Vounnegut </a:t>
            </a:r>
          </a:p>
          <a:p>
            <a:pPr lvl="0"/>
            <a:r>
              <a:rPr lang="en-US" i="1" dirty="0" smtClean="0"/>
              <a:t>Who’s Afraid of Virginia Woolf</a:t>
            </a:r>
            <a:r>
              <a:rPr lang="en-US" dirty="0" smtClean="0"/>
              <a:t> – Edward Albee</a:t>
            </a:r>
          </a:p>
          <a:p>
            <a:pPr lvl="0"/>
            <a:r>
              <a:rPr lang="en-US" u="sng" dirty="0" smtClean="0"/>
              <a:t>The Secret Life of Bees</a:t>
            </a:r>
            <a:r>
              <a:rPr lang="en-US" dirty="0" smtClean="0"/>
              <a:t> – Sue Munk Kidd </a:t>
            </a:r>
          </a:p>
          <a:p>
            <a:pPr>
              <a:buNone/>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772400" cy="1143000"/>
          </a:xfrm>
        </p:spPr>
        <p:txBody>
          <a:bodyPr/>
          <a:lstStyle/>
          <a:p>
            <a:r>
              <a:rPr lang="en-US" dirty="0" smtClean="0">
                <a:latin typeface="Californian FB" pitchFamily="18" charset="0"/>
              </a:rPr>
              <a:t>Puritanism </a:t>
            </a:r>
            <a:endParaRPr lang="en-US" dirty="0">
              <a:latin typeface="Californian FB" pitchFamily="18" charset="0"/>
            </a:endParaRPr>
          </a:p>
        </p:txBody>
      </p:sp>
      <p:pic>
        <p:nvPicPr>
          <p:cNvPr id="1026" name="Picture 2" descr="C:\Documents and Settings\ecarlson\Local Settings\Temporary Internet Files\Content.IE5\ZKWY8TI3\MCj02315480000[1].wmf"/>
          <p:cNvPicPr>
            <a:picLocks noChangeAspect="1" noChangeArrowheads="1"/>
          </p:cNvPicPr>
          <p:nvPr/>
        </p:nvPicPr>
        <p:blipFill>
          <a:blip r:embed="rId2" cstate="print"/>
          <a:srcRect/>
          <a:stretch>
            <a:fillRect/>
          </a:stretch>
        </p:blipFill>
        <p:spPr bwMode="auto">
          <a:xfrm>
            <a:off x="5029200" y="3505200"/>
            <a:ext cx="3943915" cy="3077532"/>
          </a:xfrm>
          <a:prstGeom prst="rect">
            <a:avLst/>
          </a:prstGeom>
          <a:noFill/>
        </p:spPr>
      </p:pic>
      <p:sp>
        <p:nvSpPr>
          <p:cNvPr id="3" name="Content Placeholder 2"/>
          <p:cNvSpPr>
            <a:spLocks noGrp="1"/>
          </p:cNvSpPr>
          <p:nvPr>
            <p:ph sz="quarter" idx="1"/>
          </p:nvPr>
        </p:nvSpPr>
        <p:spPr>
          <a:xfrm>
            <a:off x="228600" y="1219200"/>
            <a:ext cx="7772400" cy="4572000"/>
          </a:xfrm>
        </p:spPr>
        <p:txBody>
          <a:bodyPr>
            <a:noAutofit/>
          </a:bodyPr>
          <a:lstStyle/>
          <a:p>
            <a:pPr>
              <a:buNone/>
            </a:pPr>
            <a:r>
              <a:rPr lang="en-US" sz="2400" b="1" dirty="0" smtClean="0">
                <a:solidFill>
                  <a:schemeClr val="accent2">
                    <a:lumMod val="75000"/>
                  </a:schemeClr>
                </a:solidFill>
              </a:rPr>
              <a:t>17</a:t>
            </a:r>
            <a:r>
              <a:rPr lang="en-US" sz="2400" b="1" baseline="30000" dirty="0" smtClean="0">
                <a:solidFill>
                  <a:schemeClr val="accent2">
                    <a:lumMod val="75000"/>
                  </a:schemeClr>
                </a:solidFill>
              </a:rPr>
              <a:t>th</a:t>
            </a:r>
            <a:r>
              <a:rPr lang="en-US" sz="2400" b="1" dirty="0" smtClean="0">
                <a:solidFill>
                  <a:schemeClr val="accent2">
                    <a:lumMod val="75000"/>
                  </a:schemeClr>
                </a:solidFill>
              </a:rPr>
              <a:t> Century: Puritanism is a movement created by extreme Calvinist Protestants who sought to purify religion and society. They believed God would cleanse their feelings through “grace” eliminating envy, vanity, and lust. Puritans valued plainness in all things including their writing.</a:t>
            </a:r>
          </a:p>
          <a:p>
            <a:pPr lvl="0"/>
            <a:r>
              <a:rPr lang="en-US" sz="2400" b="1" dirty="0" smtClean="0">
                <a:solidFill>
                  <a:schemeClr val="accent2">
                    <a:lumMod val="75000"/>
                  </a:schemeClr>
                </a:solidFill>
              </a:rPr>
              <a:t>“Of Plymouth Plantation” – William Bradford</a:t>
            </a:r>
          </a:p>
          <a:p>
            <a:pPr lvl="0"/>
            <a:r>
              <a:rPr lang="en-US" sz="2400" b="1" dirty="0" smtClean="0">
                <a:solidFill>
                  <a:schemeClr val="accent2">
                    <a:lumMod val="75000"/>
                  </a:schemeClr>
                </a:solidFill>
              </a:rPr>
              <a:t>“Upon the Burning of Our House, July 10, 1666” </a:t>
            </a:r>
          </a:p>
          <a:p>
            <a:pPr lvl="0"/>
            <a:r>
              <a:rPr lang="en-US" sz="2400" b="1" dirty="0" smtClean="0">
                <a:solidFill>
                  <a:schemeClr val="accent2">
                    <a:lumMod val="75000"/>
                  </a:schemeClr>
                </a:solidFill>
              </a:rPr>
              <a:t>“To My Dear and Loving Husband” – Anne Bradstreet</a:t>
            </a:r>
          </a:p>
          <a:p>
            <a:pPr lvl="0"/>
            <a:r>
              <a:rPr lang="en-US" sz="2400" b="1" dirty="0" smtClean="0">
                <a:solidFill>
                  <a:schemeClr val="accent2">
                    <a:lumMod val="75000"/>
                  </a:schemeClr>
                </a:solidFill>
              </a:rPr>
              <a:t>“Sinners in the Hands of an Angry God” – Jonathan Edwards</a:t>
            </a:r>
          </a:p>
          <a:p>
            <a:pPr>
              <a:buNone/>
            </a:pPr>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447800"/>
            <a:ext cx="7772400" cy="4572000"/>
          </a:xfrm>
        </p:spPr>
        <p:txBody>
          <a:bodyPr>
            <a:normAutofit fontScale="85000" lnSpcReduction="10000"/>
          </a:bodyPr>
          <a:lstStyle/>
          <a:p>
            <a:pPr>
              <a:buNone/>
            </a:pPr>
            <a:r>
              <a:rPr lang="en-US" b="1" dirty="0" smtClean="0">
                <a:solidFill>
                  <a:schemeClr val="accent2">
                    <a:lumMod val="75000"/>
                  </a:schemeClr>
                </a:solidFill>
              </a:rPr>
              <a:t>18</a:t>
            </a:r>
            <a:r>
              <a:rPr lang="en-US" b="1" baseline="30000" dirty="0" smtClean="0">
                <a:solidFill>
                  <a:schemeClr val="accent2">
                    <a:lumMod val="75000"/>
                  </a:schemeClr>
                </a:solidFill>
              </a:rPr>
              <a:t>th</a:t>
            </a:r>
            <a:r>
              <a:rPr lang="en-US" b="1" dirty="0" smtClean="0">
                <a:solidFill>
                  <a:schemeClr val="accent2">
                    <a:lumMod val="75000"/>
                  </a:schemeClr>
                </a:solidFill>
              </a:rPr>
              <a:t> Century</a:t>
            </a:r>
            <a:r>
              <a:rPr lang="en-US" dirty="0" smtClean="0">
                <a:solidFill>
                  <a:schemeClr val="accent2">
                    <a:lumMod val="75000"/>
                  </a:schemeClr>
                </a:solidFill>
              </a:rPr>
              <a:t>: The Age of Enlightenment, or Age of Reason, is an intellectual movement which began in Europe. Writers during this time believed the goals of rational individuals were knowledge, freedom, and happiness. The literary movement which coincided with the Age of Reason was Classicism, based on the study of and adherence to the ancient classic works of Greece and Rome. Classicists valued clarity, order, balance, and reason instead of imagination. They believed nature was like a machine with fixed, unchanging laws.</a:t>
            </a:r>
          </a:p>
          <a:p>
            <a:pPr lvl="0"/>
            <a:r>
              <a:rPr lang="en-US" i="1" dirty="0" smtClean="0">
                <a:solidFill>
                  <a:schemeClr val="accent2">
                    <a:lumMod val="75000"/>
                  </a:schemeClr>
                </a:solidFill>
              </a:rPr>
              <a:t>Poor Richard’s </a:t>
            </a:r>
            <a:r>
              <a:rPr lang="en-US" i="1" dirty="0" err="1" smtClean="0">
                <a:solidFill>
                  <a:schemeClr val="accent2">
                    <a:lumMod val="75000"/>
                  </a:schemeClr>
                </a:solidFill>
              </a:rPr>
              <a:t>Almanack</a:t>
            </a:r>
            <a:r>
              <a:rPr lang="en-US" dirty="0" smtClean="0">
                <a:solidFill>
                  <a:schemeClr val="accent2">
                    <a:lumMod val="75000"/>
                  </a:schemeClr>
                </a:solidFill>
              </a:rPr>
              <a:t> –Benjamin Franklin</a:t>
            </a:r>
          </a:p>
          <a:p>
            <a:pPr lvl="0"/>
            <a:r>
              <a:rPr lang="en-US" dirty="0" smtClean="0">
                <a:solidFill>
                  <a:schemeClr val="accent2">
                    <a:lumMod val="75000"/>
                  </a:schemeClr>
                </a:solidFill>
              </a:rPr>
              <a:t>“Speech in the Virginia Convention” – Patrick Henry</a:t>
            </a:r>
          </a:p>
          <a:p>
            <a:pPr lvl="0"/>
            <a:r>
              <a:rPr lang="en-US" dirty="0" smtClean="0">
                <a:solidFill>
                  <a:schemeClr val="accent2">
                    <a:lumMod val="75000"/>
                  </a:schemeClr>
                </a:solidFill>
              </a:rPr>
              <a:t>“The Crisis, Number 1” – Thomas Paine</a:t>
            </a:r>
          </a:p>
          <a:p>
            <a:pPr lvl="0"/>
            <a:r>
              <a:rPr lang="en-US" dirty="0" smtClean="0">
                <a:solidFill>
                  <a:schemeClr val="accent2">
                    <a:lumMod val="75000"/>
                  </a:schemeClr>
                </a:solidFill>
              </a:rPr>
              <a:t>“The Declaration of Independence” – Thomas Jefferson</a:t>
            </a:r>
          </a:p>
          <a:p>
            <a:pPr lvl="0"/>
            <a:r>
              <a:rPr lang="en-US" dirty="0" smtClean="0">
                <a:solidFill>
                  <a:schemeClr val="accent2">
                    <a:lumMod val="75000"/>
                  </a:schemeClr>
                </a:solidFill>
              </a:rPr>
              <a:t>“To the Right Honorable William, Earl of Dartmouth” – </a:t>
            </a:r>
            <a:r>
              <a:rPr lang="en-US" dirty="0" err="1" smtClean="0">
                <a:solidFill>
                  <a:schemeClr val="accent2">
                    <a:lumMod val="75000"/>
                  </a:schemeClr>
                </a:solidFill>
              </a:rPr>
              <a:t>Phillis</a:t>
            </a:r>
            <a:r>
              <a:rPr lang="en-US" dirty="0" smtClean="0">
                <a:solidFill>
                  <a:schemeClr val="accent2">
                    <a:lumMod val="75000"/>
                  </a:schemeClr>
                </a:solidFill>
              </a:rPr>
              <a:t> </a:t>
            </a:r>
            <a:r>
              <a:rPr lang="en-US" dirty="0" err="1" smtClean="0">
                <a:solidFill>
                  <a:schemeClr val="accent2">
                    <a:lumMod val="75000"/>
                  </a:schemeClr>
                </a:solidFill>
              </a:rPr>
              <a:t>Wheatly</a:t>
            </a:r>
            <a:endParaRPr lang="en-US" dirty="0" smtClean="0">
              <a:solidFill>
                <a:schemeClr val="accent2">
                  <a:lumMod val="75000"/>
                </a:schemeClr>
              </a:solidFill>
            </a:endParaRPr>
          </a:p>
          <a:p>
            <a:endParaRPr lang="en-US" dirty="0">
              <a:solidFill>
                <a:srgbClr val="FF0000"/>
              </a:solidFill>
            </a:endParaRPr>
          </a:p>
        </p:txBody>
      </p:sp>
      <p:sp>
        <p:nvSpPr>
          <p:cNvPr id="2" name="Title 1"/>
          <p:cNvSpPr>
            <a:spLocks noGrp="1"/>
          </p:cNvSpPr>
          <p:nvPr>
            <p:ph type="title"/>
          </p:nvPr>
        </p:nvSpPr>
        <p:spPr/>
        <p:txBody>
          <a:bodyPr>
            <a:normAutofit fontScale="90000"/>
          </a:bodyPr>
          <a:lstStyle/>
          <a:p>
            <a:pPr algn="ctr"/>
            <a:r>
              <a:rPr lang="en-US" b="1" dirty="0" smtClean="0">
                <a:ln w="12700">
                  <a:solidFill>
                    <a:schemeClr val="tx2">
                      <a:satMod val="155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latin typeface="Californian FB" pitchFamily="18" charset="0"/>
              </a:rPr>
              <a:t>Classicism/ The Age of Reason</a:t>
            </a:r>
            <a:r>
              <a:rPr lang="en-US" dirty="0" smtClean="0"/>
              <a:t/>
            </a:r>
            <a:br>
              <a:rPr lang="en-US" dirty="0" smtClean="0"/>
            </a:br>
            <a:endParaRPr lang="en-US" dirty="0"/>
          </a:p>
        </p:txBody>
      </p:sp>
      <p:pic>
        <p:nvPicPr>
          <p:cNvPr id="2052" name="Picture 4" descr="C:\Documents and Settings\ecarlson\Local Settings\Temporary Internet Files\Content.IE5\BV57TOB4\MCj03014380000[1].wmf"/>
          <p:cNvPicPr>
            <a:picLocks noChangeAspect="1" noChangeArrowheads="1"/>
          </p:cNvPicPr>
          <p:nvPr/>
        </p:nvPicPr>
        <p:blipFill>
          <a:blip r:embed="rId2" cstate="print"/>
          <a:srcRect/>
          <a:stretch>
            <a:fillRect/>
          </a:stretch>
        </p:blipFill>
        <p:spPr bwMode="auto">
          <a:xfrm>
            <a:off x="6858000" y="3657600"/>
            <a:ext cx="1064362" cy="177302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772400" cy="1143000"/>
          </a:xfrm>
        </p:spPr>
        <p:txBody>
          <a:bodyPr>
            <a:normAutofit fontScale="90000"/>
          </a:bodyPr>
          <a:lstStyle/>
          <a:p>
            <a:pPr algn="ctr"/>
            <a:r>
              <a:rPr lang="en-US" b="1" dirty="0" smtClean="0">
                <a:solidFill>
                  <a:schemeClr val="accent2">
                    <a:lumMod val="75000"/>
                  </a:schemeClr>
                </a:solidFill>
                <a:latin typeface="Californian FB" pitchFamily="18" charset="0"/>
              </a:rPr>
              <a:t>Nationalism </a:t>
            </a:r>
            <a:r>
              <a:rPr lang="en-US" b="1" dirty="0" smtClean="0">
                <a:solidFill>
                  <a:schemeClr val="accent2">
                    <a:lumMod val="75000"/>
                  </a:schemeClr>
                </a:solidFill>
                <a:latin typeface="Californian FB" pitchFamily="18" charset="0"/>
              </a:rPr>
              <a:t>in Literature </a:t>
            </a:r>
            <a:r>
              <a:rPr lang="en-US" sz="500" dirty="0" smtClean="0">
                <a:solidFill>
                  <a:schemeClr val="accent2">
                    <a:lumMod val="75000"/>
                  </a:schemeClr>
                </a:solidFill>
              </a:rPr>
              <a:t/>
            </a:r>
            <a:br>
              <a:rPr lang="en-US" sz="500" dirty="0" smtClean="0">
                <a:solidFill>
                  <a:schemeClr val="accent2">
                    <a:lumMod val="75000"/>
                  </a:schemeClr>
                </a:solidFill>
              </a:rPr>
            </a:br>
            <a:endParaRPr lang="en-US" dirty="0">
              <a:solidFill>
                <a:schemeClr val="accent2">
                  <a:lumMod val="75000"/>
                </a:schemeClr>
              </a:solidFill>
            </a:endParaRPr>
          </a:p>
        </p:txBody>
      </p:sp>
      <p:pic>
        <p:nvPicPr>
          <p:cNvPr id="3078" name="Picture 6" descr="C:\Documents and Settings\ecarlson\Local Settings\Temporary Internet Files\Content.IE5\O1YVW5IV\MPj04341700000[1].jpg"/>
          <p:cNvPicPr>
            <a:picLocks noChangeAspect="1" noChangeArrowheads="1"/>
          </p:cNvPicPr>
          <p:nvPr/>
        </p:nvPicPr>
        <p:blipFill>
          <a:blip r:embed="rId2" cstate="print"/>
          <a:srcRect/>
          <a:stretch>
            <a:fillRect/>
          </a:stretch>
        </p:blipFill>
        <p:spPr bwMode="auto">
          <a:xfrm>
            <a:off x="990600" y="3429000"/>
            <a:ext cx="7239000" cy="3163824"/>
          </a:xfrm>
          <a:prstGeom prst="rect">
            <a:avLst/>
          </a:prstGeom>
          <a:noFill/>
        </p:spPr>
      </p:pic>
      <p:sp>
        <p:nvSpPr>
          <p:cNvPr id="3" name="Content Placeholder 2"/>
          <p:cNvSpPr>
            <a:spLocks noGrp="1"/>
          </p:cNvSpPr>
          <p:nvPr>
            <p:ph sz="quarter" idx="1"/>
          </p:nvPr>
        </p:nvSpPr>
        <p:spPr/>
        <p:txBody>
          <a:bodyPr/>
          <a:lstStyle/>
          <a:p>
            <a:r>
              <a:rPr lang="en-US" b="1" dirty="0" smtClean="0"/>
              <a:t>Late 18</a:t>
            </a:r>
            <a:r>
              <a:rPr lang="en-US" b="1" baseline="30000" dirty="0" smtClean="0"/>
              <a:t>th</a:t>
            </a:r>
            <a:r>
              <a:rPr lang="en-US" b="1" dirty="0" smtClean="0"/>
              <a:t> Century to Early 19</a:t>
            </a:r>
            <a:r>
              <a:rPr lang="en-US" b="1" baseline="30000" dirty="0" smtClean="0"/>
              <a:t>th</a:t>
            </a:r>
            <a:r>
              <a:rPr lang="en-US" b="1" dirty="0" smtClean="0"/>
              <a:t> Century</a:t>
            </a:r>
            <a:r>
              <a:rPr lang="en-US" dirty="0" smtClean="0"/>
              <a:t>: Nationalism developed from pride, patriotism, and the desire to be distinctly different from the Europeans. American writers tried to write stories and poems unlike European Romantic writers, but they largely failed in their efforts.</a:t>
            </a:r>
          </a:p>
          <a:p>
            <a:pPr lvl="0"/>
            <a:r>
              <a:rPr lang="en-US" b="1" dirty="0" smtClean="0">
                <a:solidFill>
                  <a:schemeClr val="bg1"/>
                </a:solidFill>
              </a:rPr>
              <a:t>“Rip Van Winkle” – Washington Irving</a:t>
            </a:r>
          </a:p>
          <a:p>
            <a:pPr lvl="0"/>
            <a:r>
              <a:rPr lang="en-US" b="1" u="sng" dirty="0" smtClean="0">
                <a:solidFill>
                  <a:schemeClr val="bg1"/>
                </a:solidFill>
              </a:rPr>
              <a:t>The Deerslayer</a:t>
            </a:r>
            <a:r>
              <a:rPr lang="en-US" b="1" dirty="0" smtClean="0">
                <a:solidFill>
                  <a:schemeClr val="bg1"/>
                </a:solidFill>
              </a:rPr>
              <a:t> – James Fennimore Cooper</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300" b="1" dirty="0" smtClean="0">
                <a:solidFill>
                  <a:schemeClr val="accent2">
                    <a:lumMod val="75000"/>
                  </a:schemeClr>
                </a:solidFill>
                <a:latin typeface="Californian FB" pitchFamily="18" charset="0"/>
              </a:rPr>
              <a:t>Romanticism</a:t>
            </a:r>
            <a:r>
              <a:rPr lang="en-US" dirty="0" smtClean="0">
                <a:solidFill>
                  <a:schemeClr val="accent2">
                    <a:lumMod val="75000"/>
                  </a:schemeClr>
                </a:solidFill>
              </a:rPr>
              <a:t/>
            </a:r>
            <a:br>
              <a:rPr lang="en-US" dirty="0" smtClean="0">
                <a:solidFill>
                  <a:schemeClr val="accent2">
                    <a:lumMod val="75000"/>
                  </a:schemeClr>
                </a:solidFill>
              </a:rPr>
            </a:br>
            <a:endParaRPr lang="en-US" dirty="0">
              <a:solidFill>
                <a:schemeClr val="accent2">
                  <a:lumMod val="75000"/>
                </a:schemeClr>
              </a:solidFill>
            </a:endParaRPr>
          </a:p>
        </p:txBody>
      </p:sp>
      <p:sp>
        <p:nvSpPr>
          <p:cNvPr id="3" name="Content Placeholder 2"/>
          <p:cNvSpPr>
            <a:spLocks noGrp="1"/>
          </p:cNvSpPr>
          <p:nvPr>
            <p:ph sz="quarter" idx="1"/>
          </p:nvPr>
        </p:nvSpPr>
        <p:spPr>
          <a:xfrm>
            <a:off x="762000" y="1066800"/>
            <a:ext cx="7772400" cy="4572000"/>
          </a:xfrm>
        </p:spPr>
        <p:txBody>
          <a:bodyPr>
            <a:normAutofit fontScale="55000" lnSpcReduction="20000"/>
          </a:bodyPr>
          <a:lstStyle/>
          <a:p>
            <a:r>
              <a:rPr lang="en-US" sz="4400" b="1" dirty="0" smtClean="0"/>
              <a:t>19</a:t>
            </a:r>
            <a:r>
              <a:rPr lang="en-US" sz="4400" b="1" baseline="30000" dirty="0" smtClean="0"/>
              <a:t>th</a:t>
            </a:r>
            <a:r>
              <a:rPr lang="en-US" sz="4400" b="1" dirty="0" smtClean="0"/>
              <a:t> Century</a:t>
            </a:r>
            <a:r>
              <a:rPr lang="en-US" sz="4400" dirty="0" smtClean="0"/>
              <a:t>: Romanticism is the movement that rebelled against Classicism in favor of the imagination and emotions. Romantic writers favored intuition over reason and were more concerned with the individual than the whole society. They saw art as an imaginative expression of an individual’s essence. Romantics viewed nature as a beautiful mystery, and source of moral and spiritual lessons, not a machine. Many American Romantic writers were also Nationalists who used American history and legends as their subject matter.</a:t>
            </a:r>
          </a:p>
          <a:p>
            <a:pPr lvl="0"/>
            <a:r>
              <a:rPr lang="en-US" sz="4400" dirty="0" smtClean="0"/>
              <a:t>“Rip Van Winkle” – Washington Irving</a:t>
            </a:r>
          </a:p>
          <a:p>
            <a:pPr lvl="0"/>
            <a:r>
              <a:rPr lang="en-US" sz="4400" u="sng" dirty="0" smtClean="0"/>
              <a:t>The Deerslayer</a:t>
            </a:r>
            <a:r>
              <a:rPr lang="en-US" sz="4400" dirty="0" smtClean="0"/>
              <a:t> – James Fennimore Cooper</a:t>
            </a:r>
          </a:p>
          <a:p>
            <a:pPr lvl="0"/>
            <a:r>
              <a:rPr lang="en-US" sz="4400" dirty="0" smtClean="0"/>
              <a:t>“Masque of the Red Death” and “The Raven” – Edgar Allan Poe</a:t>
            </a:r>
          </a:p>
          <a:p>
            <a:pPr lvl="0"/>
            <a:r>
              <a:rPr lang="en-US" sz="4400" u="sng" dirty="0" smtClean="0"/>
              <a:t>Walden</a:t>
            </a:r>
            <a:r>
              <a:rPr lang="en-US" sz="4400" dirty="0" smtClean="0"/>
              <a:t> – Henry David Thoreau</a:t>
            </a:r>
          </a:p>
          <a:p>
            <a:pPr lvl="0"/>
            <a:r>
              <a:rPr lang="en-US" sz="4400" dirty="0" smtClean="0"/>
              <a:t>“Young Goodman Brown” – Nathaniel Hawthorne</a:t>
            </a:r>
          </a:p>
          <a:p>
            <a:pPr>
              <a:buNone/>
            </a:pPr>
            <a:endParaRPr lang="en-US" sz="4000" dirty="0">
              <a:solidFill>
                <a:schemeClr val="tx2"/>
              </a:solidFill>
              <a:latin typeface="+mj-lt"/>
              <a:ea typeface="+mj-ea"/>
              <a:cs typeface="+mj-cs"/>
            </a:endParaRPr>
          </a:p>
        </p:txBody>
      </p:sp>
      <p:pic>
        <p:nvPicPr>
          <p:cNvPr id="4098" name="Picture 2" descr="C:\Documents and Settings\ecarlson\Local Settings\Temporary Internet Files\Content.IE5\BV57TOB4\MCj03703920000[1].wmf"/>
          <p:cNvPicPr>
            <a:picLocks noChangeAspect="1" noChangeArrowheads="1"/>
          </p:cNvPicPr>
          <p:nvPr/>
        </p:nvPicPr>
        <p:blipFill>
          <a:blip r:embed="rId2" cstate="print"/>
          <a:srcRect/>
          <a:stretch>
            <a:fillRect/>
          </a:stretch>
        </p:blipFill>
        <p:spPr bwMode="auto">
          <a:xfrm>
            <a:off x="6934200" y="4876800"/>
            <a:ext cx="1068934" cy="152468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accent2">
                    <a:lumMod val="75000"/>
                  </a:schemeClr>
                </a:solidFill>
                <a:latin typeface="Californian FB" pitchFamily="18" charset="0"/>
              </a:rPr>
              <a:t>American Renaissance/ </a:t>
            </a:r>
            <a:r>
              <a:rPr lang="en-US" b="1" dirty="0" smtClean="0">
                <a:solidFill>
                  <a:schemeClr val="accent2">
                    <a:lumMod val="75000"/>
                  </a:schemeClr>
                </a:solidFill>
                <a:latin typeface="Californian FB" pitchFamily="18" charset="0"/>
              </a:rPr>
              <a:t/>
            </a:r>
            <a:br>
              <a:rPr lang="en-US" b="1" dirty="0" smtClean="0">
                <a:solidFill>
                  <a:schemeClr val="accent2">
                    <a:lumMod val="75000"/>
                  </a:schemeClr>
                </a:solidFill>
                <a:latin typeface="Californian FB" pitchFamily="18" charset="0"/>
              </a:rPr>
            </a:br>
            <a:r>
              <a:rPr lang="en-US" b="1" dirty="0" smtClean="0">
                <a:solidFill>
                  <a:schemeClr val="accent2">
                    <a:lumMod val="75000"/>
                  </a:schemeClr>
                </a:solidFill>
                <a:latin typeface="Californian FB" pitchFamily="18" charset="0"/>
              </a:rPr>
              <a:t>New </a:t>
            </a:r>
            <a:r>
              <a:rPr lang="en-US" b="1" dirty="0" smtClean="0">
                <a:solidFill>
                  <a:schemeClr val="accent2">
                    <a:lumMod val="75000"/>
                  </a:schemeClr>
                </a:solidFill>
                <a:latin typeface="Californian FB" pitchFamily="18" charset="0"/>
              </a:rPr>
              <a:t>England Renaissance</a:t>
            </a:r>
            <a:endParaRPr lang="en-US" dirty="0">
              <a:solidFill>
                <a:schemeClr val="accent2">
                  <a:lumMod val="75000"/>
                </a:schemeClr>
              </a:solidFill>
              <a:latin typeface="Californian FB" pitchFamily="18" charset="0"/>
            </a:endParaRPr>
          </a:p>
        </p:txBody>
      </p:sp>
      <p:sp>
        <p:nvSpPr>
          <p:cNvPr id="3" name="Content Placeholder 2"/>
          <p:cNvSpPr>
            <a:spLocks noGrp="1"/>
          </p:cNvSpPr>
          <p:nvPr>
            <p:ph sz="quarter" idx="1"/>
          </p:nvPr>
        </p:nvSpPr>
        <p:spPr>
          <a:xfrm>
            <a:off x="914400" y="1219200"/>
            <a:ext cx="7772400" cy="4572000"/>
          </a:xfrm>
        </p:spPr>
        <p:txBody>
          <a:bodyPr>
            <a:noAutofit/>
          </a:bodyPr>
          <a:lstStyle/>
          <a:p>
            <a:r>
              <a:rPr lang="en-US" sz="2100" b="1" dirty="0" smtClean="0">
                <a:solidFill>
                  <a:srgbClr val="002060"/>
                </a:solidFill>
              </a:rPr>
              <a:t>Mid 19</a:t>
            </a:r>
            <a:r>
              <a:rPr lang="en-US" sz="2100" b="1" baseline="30000" dirty="0" smtClean="0">
                <a:solidFill>
                  <a:srgbClr val="002060"/>
                </a:solidFill>
              </a:rPr>
              <a:t>th</a:t>
            </a:r>
            <a:r>
              <a:rPr lang="en-US" sz="2100" b="1" dirty="0" smtClean="0">
                <a:solidFill>
                  <a:srgbClr val="002060"/>
                </a:solidFill>
              </a:rPr>
              <a:t> Century</a:t>
            </a:r>
            <a:r>
              <a:rPr lang="en-US" sz="2100" dirty="0" smtClean="0">
                <a:solidFill>
                  <a:srgbClr val="002060"/>
                </a:solidFill>
              </a:rPr>
              <a:t>: The American Renaissance is a flourishing of literature dominated by two groups: the Brahmins (based in Cambridge, Massachusetts) and the Transcendentalists (based primarily in Concord, Massachusetts). The Brahmins/Fireside Poets were Longfellow, Lowell, Whittier, and Holmes, Harvard professors who promoted a second attempt at creating a literature which, though based on European models, is distinctly American in character. The Transcendentalists, led by Emerson, were philosophers, social reformers, and writers. The Southerner Poe as well as the Anti-Transcendentalists, Hawthorne and Melville (more Massachusetts residents) are also frequently associated with this movement.</a:t>
            </a:r>
          </a:p>
          <a:p>
            <a:pPr lvl="0"/>
            <a:r>
              <a:rPr lang="en-US" sz="2100" dirty="0" smtClean="0">
                <a:solidFill>
                  <a:srgbClr val="002060"/>
                </a:solidFill>
              </a:rPr>
              <a:t> “Paul Revere’s Ride” – Henry Wadsworth Longfellow</a:t>
            </a:r>
          </a:p>
          <a:p>
            <a:pPr lvl="0"/>
            <a:r>
              <a:rPr lang="en-US" sz="2100" dirty="0" smtClean="0">
                <a:solidFill>
                  <a:srgbClr val="002060"/>
                </a:solidFill>
              </a:rPr>
              <a:t> “Old Ironsides” – Oliver Wendell Holmes</a:t>
            </a:r>
          </a:p>
          <a:p>
            <a:pPr lvl="0"/>
            <a:r>
              <a:rPr lang="en-US" sz="2100" dirty="0" smtClean="0">
                <a:solidFill>
                  <a:srgbClr val="002060"/>
                </a:solidFill>
              </a:rPr>
              <a:t>“Self-Reliance” – Ralph Waldo Emerson</a:t>
            </a:r>
          </a:p>
          <a:p>
            <a:pPr lvl="0"/>
            <a:r>
              <a:rPr lang="en-US" sz="2100" u="sng" dirty="0" smtClean="0">
                <a:solidFill>
                  <a:srgbClr val="002060"/>
                </a:solidFill>
              </a:rPr>
              <a:t>Walden or Life in the Woods</a:t>
            </a:r>
            <a:r>
              <a:rPr lang="en-US" sz="2100" dirty="0" smtClean="0">
                <a:solidFill>
                  <a:srgbClr val="002060"/>
                </a:solidFill>
              </a:rPr>
              <a:t> – Henry David Thoreau</a:t>
            </a:r>
          </a:p>
          <a:p>
            <a:r>
              <a:rPr lang="en-US" sz="2100" dirty="0" smtClean="0">
                <a:solidFill>
                  <a:srgbClr val="002060"/>
                </a:solidFill>
              </a:rPr>
              <a:t>“Young Goodman Brown” – Nathaniel Hawthorne</a:t>
            </a:r>
            <a:endParaRPr lang="en-US" sz="2100" dirty="0">
              <a:solidFill>
                <a:srgbClr val="002060"/>
              </a:solidFill>
            </a:endParaRPr>
          </a:p>
        </p:txBody>
      </p:sp>
      <p:pic>
        <p:nvPicPr>
          <p:cNvPr id="5122" name="Picture 2" descr="C:\Documents and Settings\ecarlson\Local Settings\Temporary Internet Files\Content.IE5\ZKWY8TI3\MCj01498460000[1].wmf"/>
          <p:cNvPicPr>
            <a:picLocks noChangeAspect="1" noChangeArrowheads="1"/>
          </p:cNvPicPr>
          <p:nvPr/>
        </p:nvPicPr>
        <p:blipFill>
          <a:blip r:embed="rId2" cstate="print"/>
          <a:srcRect/>
          <a:stretch>
            <a:fillRect/>
          </a:stretch>
        </p:blipFill>
        <p:spPr bwMode="auto">
          <a:xfrm>
            <a:off x="7315200" y="4440451"/>
            <a:ext cx="1591147" cy="226665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latin typeface="Californian FB" pitchFamily="18" charset="0"/>
              </a:rPr>
              <a:t>Transcendentalism</a:t>
            </a:r>
            <a:r>
              <a:rPr lang="en-US" dirty="0" smtClean="0"/>
              <a:t/>
            </a:r>
            <a:br>
              <a:rPr lang="en-US" dirty="0" smtClean="0"/>
            </a:br>
            <a:endParaRPr lang="en-US" dirty="0">
              <a:latin typeface="Californian FB" pitchFamily="18" charset="0"/>
            </a:endParaRPr>
          </a:p>
        </p:txBody>
      </p:sp>
      <p:pic>
        <p:nvPicPr>
          <p:cNvPr id="6146" name="Picture 2" descr="C:\Documents and Settings\ecarlson\Local Settings\Temporary Internet Files\Content.IE5\BV57TOB4\MPj04389130000[1].jpg"/>
          <p:cNvPicPr>
            <a:picLocks noChangeAspect="1" noChangeArrowheads="1"/>
          </p:cNvPicPr>
          <p:nvPr/>
        </p:nvPicPr>
        <p:blipFill>
          <a:blip r:embed="rId2" cstate="print"/>
          <a:srcRect/>
          <a:stretch>
            <a:fillRect/>
          </a:stretch>
        </p:blipFill>
        <p:spPr bwMode="auto">
          <a:xfrm>
            <a:off x="1371600" y="1280160"/>
            <a:ext cx="6400800" cy="4297680"/>
          </a:xfrm>
          <a:prstGeom prst="rect">
            <a:avLst/>
          </a:prstGeom>
          <a:noFill/>
        </p:spPr>
      </p:pic>
      <p:pic>
        <p:nvPicPr>
          <p:cNvPr id="6147" name="Picture 3" descr="C:\Documents and Settings\ecarlson\Local Settings\Temporary Internet Files\Content.IE5\BV57TOB4\MPj04389130000[1].jpg"/>
          <p:cNvPicPr>
            <a:picLocks noChangeAspect="1" noChangeArrowheads="1"/>
          </p:cNvPicPr>
          <p:nvPr/>
        </p:nvPicPr>
        <p:blipFill>
          <a:blip r:embed="rId2" cstate="print">
            <a:lum bright="41000" contrast="-59000"/>
          </a:blip>
          <a:srcRect/>
          <a:stretch>
            <a:fillRect/>
          </a:stretch>
        </p:blipFill>
        <p:spPr bwMode="auto">
          <a:xfrm>
            <a:off x="155644" y="762000"/>
            <a:ext cx="8420910" cy="5654040"/>
          </a:xfrm>
          <a:prstGeom prst="rect">
            <a:avLst/>
          </a:prstGeom>
          <a:noFill/>
        </p:spPr>
      </p:pic>
      <p:sp>
        <p:nvSpPr>
          <p:cNvPr id="3" name="Content Placeholder 2"/>
          <p:cNvSpPr>
            <a:spLocks noGrp="1"/>
          </p:cNvSpPr>
          <p:nvPr>
            <p:ph sz="quarter" idx="1"/>
          </p:nvPr>
        </p:nvSpPr>
        <p:spPr>
          <a:xfrm>
            <a:off x="457200" y="990600"/>
            <a:ext cx="8229600" cy="5181600"/>
          </a:xfrm>
        </p:spPr>
        <p:txBody>
          <a:bodyPr>
            <a:normAutofit fontScale="92500" lnSpcReduction="20000"/>
          </a:bodyPr>
          <a:lstStyle/>
          <a:p>
            <a:r>
              <a:rPr lang="en-US" b="1" dirty="0" smtClean="0">
                <a:solidFill>
                  <a:schemeClr val="tx1">
                    <a:lumMod val="85000"/>
                    <a:lumOff val="15000"/>
                  </a:schemeClr>
                </a:solidFill>
              </a:rPr>
              <a:t>19</a:t>
            </a:r>
            <a:r>
              <a:rPr lang="en-US" b="1" baseline="30000" dirty="0" smtClean="0">
                <a:solidFill>
                  <a:schemeClr val="tx1">
                    <a:lumMod val="85000"/>
                    <a:lumOff val="15000"/>
                  </a:schemeClr>
                </a:solidFill>
              </a:rPr>
              <a:t>th</a:t>
            </a:r>
            <a:r>
              <a:rPr lang="en-US" b="1" dirty="0" smtClean="0">
                <a:solidFill>
                  <a:schemeClr val="tx1">
                    <a:lumMod val="85000"/>
                    <a:lumOff val="15000"/>
                  </a:schemeClr>
                </a:solidFill>
              </a:rPr>
              <a:t> Century: American Transcendentalism was created by Emerson who borrowed his ideas from German Transcendentalism and Indian religion to develop a new philosophy. Transcendentalists believe that the basic truths of the universe transcend the physical world and lie beyond the knowledge that can be obtained from the senses. They feel that every individual has the ability to experience God firsthand in his/her intuition. They value nature and believe in the spiritual unity of all life, stating God, humanity, and nature share a universal soul. They feel that nothing in nature is trivial or insignificant; all is symbolic and important. They also promoted the belief that every human being is born inherently good.</a:t>
            </a:r>
          </a:p>
          <a:p>
            <a:pPr lvl="0"/>
            <a:r>
              <a:rPr lang="en-US" b="1" dirty="0" smtClean="0">
                <a:solidFill>
                  <a:schemeClr val="tx1">
                    <a:lumMod val="85000"/>
                    <a:lumOff val="15000"/>
                  </a:schemeClr>
                </a:solidFill>
              </a:rPr>
              <a:t>“Self Reliance” – Ralph Waldo Emerson</a:t>
            </a:r>
          </a:p>
          <a:p>
            <a:pPr lvl="0"/>
            <a:r>
              <a:rPr lang="en-US" b="1" u="sng" dirty="0" smtClean="0">
                <a:solidFill>
                  <a:schemeClr val="tx1">
                    <a:lumMod val="85000"/>
                    <a:lumOff val="15000"/>
                  </a:schemeClr>
                </a:solidFill>
              </a:rPr>
              <a:t>Walden</a:t>
            </a:r>
            <a:r>
              <a:rPr lang="en-US" b="1" dirty="0" smtClean="0">
                <a:solidFill>
                  <a:schemeClr val="tx1">
                    <a:lumMod val="85000"/>
                    <a:lumOff val="15000"/>
                  </a:schemeClr>
                </a:solidFill>
              </a:rPr>
              <a:t>– Henry David Thoreau</a:t>
            </a:r>
          </a:p>
          <a:p>
            <a:pPr lvl="0"/>
            <a:r>
              <a:rPr lang="en-US" b="1" u="sng" dirty="0" smtClean="0">
                <a:solidFill>
                  <a:schemeClr val="tx1">
                    <a:lumMod val="85000"/>
                    <a:lumOff val="15000"/>
                  </a:schemeClr>
                </a:solidFill>
              </a:rPr>
              <a:t>Woman in the Nineteenth Century</a:t>
            </a:r>
            <a:r>
              <a:rPr lang="en-US" b="1" dirty="0" smtClean="0">
                <a:solidFill>
                  <a:schemeClr val="tx1">
                    <a:lumMod val="85000"/>
                    <a:lumOff val="15000"/>
                  </a:schemeClr>
                </a:solidFill>
              </a:rPr>
              <a:t> – Margaret Fuller</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6">
                    <a:lumMod val="50000"/>
                  </a:schemeClr>
                </a:solidFill>
              </a:rPr>
              <a:t>Anti-Transcendentalism</a:t>
            </a:r>
            <a:r>
              <a:rPr lang="en-US" dirty="0" smtClean="0">
                <a:solidFill>
                  <a:schemeClr val="accent6">
                    <a:lumMod val="50000"/>
                  </a:schemeClr>
                </a:solidFill>
              </a:rPr>
              <a:t/>
            </a:r>
            <a:br>
              <a:rPr lang="en-US" dirty="0" smtClean="0">
                <a:solidFill>
                  <a:schemeClr val="accent6">
                    <a:lumMod val="50000"/>
                  </a:schemeClr>
                </a:solidFill>
              </a:rPr>
            </a:br>
            <a:endParaRPr lang="en-US" dirty="0">
              <a:solidFill>
                <a:schemeClr val="accent6">
                  <a:lumMod val="50000"/>
                </a:schemeClr>
              </a:solidFill>
            </a:endParaRPr>
          </a:p>
        </p:txBody>
      </p:sp>
      <p:pic>
        <p:nvPicPr>
          <p:cNvPr id="7171" name="Picture 3" descr="C:\Documents and Settings\ecarlson\Local Settings\Temporary Internet Files\Content.IE5\ZKWY8TI3\MPj04229910000[1].jpg"/>
          <p:cNvPicPr>
            <a:picLocks noChangeAspect="1" noChangeArrowheads="1"/>
          </p:cNvPicPr>
          <p:nvPr/>
        </p:nvPicPr>
        <p:blipFill>
          <a:blip r:embed="rId2" cstate="print"/>
          <a:srcRect/>
          <a:stretch>
            <a:fillRect/>
          </a:stretch>
        </p:blipFill>
        <p:spPr bwMode="auto">
          <a:xfrm>
            <a:off x="4419600" y="3733800"/>
            <a:ext cx="4495800" cy="2985492"/>
          </a:xfrm>
          <a:prstGeom prst="rect">
            <a:avLst/>
          </a:prstGeom>
          <a:noFill/>
        </p:spPr>
      </p:pic>
      <p:sp>
        <p:nvSpPr>
          <p:cNvPr id="3" name="Content Placeholder 2"/>
          <p:cNvSpPr>
            <a:spLocks noGrp="1"/>
          </p:cNvSpPr>
          <p:nvPr>
            <p:ph sz="quarter" idx="1"/>
          </p:nvPr>
        </p:nvSpPr>
        <p:spPr/>
        <p:txBody>
          <a:bodyPr/>
          <a:lstStyle/>
          <a:p>
            <a:r>
              <a:rPr lang="en-US" b="1" dirty="0" smtClean="0"/>
              <a:t>19</a:t>
            </a:r>
            <a:r>
              <a:rPr lang="en-US" b="1" baseline="30000" dirty="0" smtClean="0"/>
              <a:t>th</a:t>
            </a:r>
            <a:r>
              <a:rPr lang="en-US" b="1" dirty="0" smtClean="0"/>
              <a:t> Century</a:t>
            </a:r>
            <a:r>
              <a:rPr lang="en-US" dirty="0" smtClean="0"/>
              <a:t>: Anti-Transcendentalism (like Transcendentalism) is a subsection of Romanticism. Hawthorne and Melville were far less optimistic than Emerson and his fellow philosophers. The Anti-Transcendentalists believed good and evil coexist in the world and that intuition could lead a person to evil just as easily as it could lead to good.</a:t>
            </a:r>
          </a:p>
          <a:p>
            <a:pPr lvl="0"/>
            <a:r>
              <a:rPr lang="en-US" u="sng" dirty="0" smtClean="0"/>
              <a:t>The Scarlett Letter</a:t>
            </a:r>
            <a:r>
              <a:rPr lang="en-US" dirty="0" smtClean="0"/>
              <a:t>, “The Birthmark”, “The Minster’s Black Veil” – Nathaniel Hawthorne</a:t>
            </a:r>
          </a:p>
          <a:p>
            <a:pPr lvl="0"/>
            <a:r>
              <a:rPr lang="en-US" u="sng" dirty="0" smtClean="0"/>
              <a:t>Moby Dick </a:t>
            </a:r>
            <a:r>
              <a:rPr lang="en-US" dirty="0" smtClean="0"/>
              <a:t>  – Herman M</a:t>
            </a:r>
            <a:r>
              <a:rPr lang="en-US" dirty="0" smtClean="0">
                <a:solidFill>
                  <a:schemeClr val="bg1"/>
                </a:solidFill>
              </a:rPr>
              <a:t>elville </a:t>
            </a:r>
          </a:p>
          <a:p>
            <a:pPr>
              <a:buNone/>
            </a:pP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accent1">
                    <a:lumMod val="50000"/>
                  </a:schemeClr>
                </a:solidFill>
                <a:latin typeface="Californian FB" pitchFamily="18" charset="0"/>
              </a:rPr>
              <a:t>Local Color and Regionalism</a:t>
            </a:r>
            <a:r>
              <a:rPr lang="en-US" dirty="0" smtClean="0">
                <a:solidFill>
                  <a:schemeClr val="accent1">
                    <a:lumMod val="50000"/>
                  </a:schemeClr>
                </a:solidFill>
              </a:rPr>
              <a:t/>
            </a:r>
            <a:br>
              <a:rPr lang="en-US" dirty="0" smtClean="0">
                <a:solidFill>
                  <a:schemeClr val="accent1">
                    <a:lumMod val="50000"/>
                  </a:schemeClr>
                </a:solidFill>
              </a:rPr>
            </a:br>
            <a:endParaRPr lang="en-US" dirty="0">
              <a:solidFill>
                <a:schemeClr val="accent1">
                  <a:lumMod val="50000"/>
                </a:schemeClr>
              </a:solidFill>
            </a:endParaRPr>
          </a:p>
        </p:txBody>
      </p:sp>
      <p:pic>
        <p:nvPicPr>
          <p:cNvPr id="8194" name="Picture 2" descr="C:\Documents and Settings\ecarlson\Local Settings\Temporary Internet Files\Content.IE5\8PMRSP2B\MCj02312620000[1].wmf"/>
          <p:cNvPicPr>
            <a:picLocks noChangeAspect="1" noChangeArrowheads="1"/>
          </p:cNvPicPr>
          <p:nvPr/>
        </p:nvPicPr>
        <p:blipFill>
          <a:blip r:embed="rId2" cstate="print"/>
          <a:srcRect/>
          <a:stretch>
            <a:fillRect/>
          </a:stretch>
        </p:blipFill>
        <p:spPr bwMode="auto">
          <a:xfrm>
            <a:off x="6705600" y="3352800"/>
            <a:ext cx="2217345" cy="3266802"/>
          </a:xfrm>
          <a:prstGeom prst="rect">
            <a:avLst/>
          </a:prstGeom>
          <a:noFill/>
        </p:spPr>
      </p:pic>
      <p:sp>
        <p:nvSpPr>
          <p:cNvPr id="3" name="Content Placeholder 2"/>
          <p:cNvSpPr>
            <a:spLocks noGrp="1"/>
          </p:cNvSpPr>
          <p:nvPr>
            <p:ph sz="quarter" idx="1"/>
          </p:nvPr>
        </p:nvSpPr>
        <p:spPr>
          <a:xfrm>
            <a:off x="304800" y="838200"/>
            <a:ext cx="7772400" cy="4572000"/>
          </a:xfrm>
        </p:spPr>
        <p:txBody>
          <a:bodyPr/>
          <a:lstStyle/>
          <a:p>
            <a:r>
              <a:rPr lang="en-US" b="1" dirty="0" smtClean="0"/>
              <a:t>Late 19</a:t>
            </a:r>
            <a:r>
              <a:rPr lang="en-US" b="1" baseline="30000" dirty="0" smtClean="0"/>
              <a:t>th</a:t>
            </a:r>
            <a:r>
              <a:rPr lang="en-US" b="1" dirty="0" smtClean="0"/>
              <a:t> Century to Early 20</a:t>
            </a:r>
            <a:r>
              <a:rPr lang="en-US" b="1" baseline="30000" dirty="0" smtClean="0"/>
              <a:t>th</a:t>
            </a:r>
            <a:r>
              <a:rPr lang="en-US" b="1" dirty="0" smtClean="0"/>
              <a:t> Century</a:t>
            </a:r>
            <a:r>
              <a:rPr lang="en-US" dirty="0" smtClean="0"/>
              <a:t>: Local color writers identify with a particular place or region of the country. They emphasized distinctive and “colorful” regional traits (speech patterns and dialects, local customs and folkways, character types, etc.). These writers promoted the objective observation of social facts as well as the sentimental treatment of human emotion and motivation.</a:t>
            </a:r>
          </a:p>
          <a:p>
            <a:pPr lvl="0"/>
            <a:r>
              <a:rPr lang="en-US" dirty="0" smtClean="0"/>
              <a:t>“The White Heron” – Sarah </a:t>
            </a:r>
            <a:r>
              <a:rPr lang="en-US" dirty="0" err="1" smtClean="0"/>
              <a:t>Orne</a:t>
            </a:r>
            <a:r>
              <a:rPr lang="en-US" dirty="0" smtClean="0"/>
              <a:t> Jewett</a:t>
            </a:r>
          </a:p>
          <a:p>
            <a:pPr lvl="0"/>
            <a:r>
              <a:rPr lang="en-US" u="sng" dirty="0" smtClean="0"/>
              <a:t>The Adventures of Huckleberry Finn</a:t>
            </a:r>
            <a:r>
              <a:rPr lang="en-US" dirty="0" smtClean="0"/>
              <a:t> – Mark Twain</a:t>
            </a:r>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1496</TotalTime>
  <Words>1884</Words>
  <Application>Microsoft Office PowerPoint</Application>
  <PresentationFormat>On-screen Show (4:3)</PresentationFormat>
  <Paragraphs>100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Equity</vt:lpstr>
      <vt:lpstr>American Literary Movements</vt:lpstr>
      <vt:lpstr>Puritanism </vt:lpstr>
      <vt:lpstr>Classicism/ The Age of Reason </vt:lpstr>
      <vt:lpstr>Nationalism in Literature  </vt:lpstr>
      <vt:lpstr>Romanticism </vt:lpstr>
      <vt:lpstr>American Renaissance/  New England Renaissance</vt:lpstr>
      <vt:lpstr>Transcendentalism </vt:lpstr>
      <vt:lpstr>Anti-Transcendentalism </vt:lpstr>
      <vt:lpstr>Local Color and Regionalism </vt:lpstr>
      <vt:lpstr>  Realism </vt:lpstr>
      <vt:lpstr>Naturalism </vt:lpstr>
      <vt:lpstr>Modernism</vt:lpstr>
      <vt:lpstr>Imagism </vt:lpstr>
      <vt:lpstr>Harlem Renaissance </vt:lpstr>
      <vt:lpstr>Southern Renaissance </vt:lpstr>
      <vt:lpstr>Beat Movement </vt:lpstr>
      <vt:lpstr>Pluralism </vt:lpstr>
      <vt:lpstr>Magical Realism</vt:lpstr>
      <vt:lpstr>Post Modernism</vt:lpstr>
    </vt:vector>
  </TitlesOfParts>
  <Company>Monadnock Regional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Literary Movements</dc:title>
  <dc:creator>ecarlson</dc:creator>
  <cp:lastModifiedBy>bmaynard</cp:lastModifiedBy>
  <cp:revision>31</cp:revision>
  <dcterms:created xsi:type="dcterms:W3CDTF">2009-08-30T20:42:34Z</dcterms:created>
  <dcterms:modified xsi:type="dcterms:W3CDTF">2009-10-14T18:20:52Z</dcterms:modified>
</cp:coreProperties>
</file>