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handoutMasterIdLst>
    <p:handoutMasterId r:id="rId124"/>
  </p:handoutMasterIdLst>
  <p:sldIdLst>
    <p:sldId id="355" r:id="rId2"/>
    <p:sldId id="356" r:id="rId3"/>
    <p:sldId id="357" r:id="rId4"/>
    <p:sldId id="359" r:id="rId5"/>
    <p:sldId id="358" r:id="rId6"/>
    <p:sldId id="360" r:id="rId7"/>
    <p:sldId id="361" r:id="rId8"/>
    <p:sldId id="362" r:id="rId9"/>
    <p:sldId id="323" r:id="rId10"/>
    <p:sldId id="324" r:id="rId11"/>
    <p:sldId id="349" r:id="rId12"/>
    <p:sldId id="325" r:id="rId13"/>
    <p:sldId id="348" r:id="rId14"/>
    <p:sldId id="326" r:id="rId15"/>
    <p:sldId id="327" r:id="rId16"/>
    <p:sldId id="334" r:id="rId17"/>
    <p:sldId id="328" r:id="rId18"/>
    <p:sldId id="329" r:id="rId19"/>
    <p:sldId id="330" r:id="rId20"/>
    <p:sldId id="384" r:id="rId21"/>
    <p:sldId id="351" r:id="rId22"/>
    <p:sldId id="352" r:id="rId23"/>
    <p:sldId id="331" r:id="rId24"/>
    <p:sldId id="332" r:id="rId25"/>
    <p:sldId id="333" r:id="rId26"/>
    <p:sldId id="350" r:id="rId27"/>
    <p:sldId id="335" r:id="rId28"/>
    <p:sldId id="353" r:id="rId29"/>
    <p:sldId id="354" r:id="rId30"/>
    <p:sldId id="336" r:id="rId31"/>
    <p:sldId id="337" r:id="rId32"/>
    <p:sldId id="338" r:id="rId33"/>
    <p:sldId id="339" r:id="rId34"/>
    <p:sldId id="340" r:id="rId35"/>
    <p:sldId id="341" r:id="rId36"/>
    <p:sldId id="342" r:id="rId37"/>
    <p:sldId id="343" r:id="rId38"/>
    <p:sldId id="344" r:id="rId39"/>
    <p:sldId id="345" r:id="rId40"/>
    <p:sldId id="363" r:id="rId41"/>
    <p:sldId id="346" r:id="rId42"/>
    <p:sldId id="364" r:id="rId43"/>
    <p:sldId id="347" r:id="rId44"/>
    <p:sldId id="257" r:id="rId45"/>
    <p:sldId id="289" r:id="rId46"/>
    <p:sldId id="322" r:id="rId47"/>
    <p:sldId id="365" r:id="rId48"/>
    <p:sldId id="265" r:id="rId49"/>
    <p:sldId id="299" r:id="rId50"/>
    <p:sldId id="273" r:id="rId51"/>
    <p:sldId id="258" r:id="rId52"/>
    <p:sldId id="270" r:id="rId53"/>
    <p:sldId id="275" r:id="rId54"/>
    <p:sldId id="274" r:id="rId55"/>
    <p:sldId id="290" r:id="rId56"/>
    <p:sldId id="366" r:id="rId57"/>
    <p:sldId id="259" r:id="rId58"/>
    <p:sldId id="269" r:id="rId59"/>
    <p:sldId id="367" r:id="rId60"/>
    <p:sldId id="277" r:id="rId61"/>
    <p:sldId id="291" r:id="rId62"/>
    <p:sldId id="276" r:id="rId63"/>
    <p:sldId id="294" r:id="rId64"/>
    <p:sldId id="278" r:id="rId65"/>
    <p:sldId id="295" r:id="rId66"/>
    <p:sldId id="279" r:id="rId67"/>
    <p:sldId id="293" r:id="rId68"/>
    <p:sldId id="368" r:id="rId69"/>
    <p:sldId id="369" r:id="rId70"/>
    <p:sldId id="297" r:id="rId71"/>
    <p:sldId id="260" r:id="rId72"/>
    <p:sldId id="268" r:id="rId73"/>
    <p:sldId id="370" r:id="rId74"/>
    <p:sldId id="283" r:id="rId75"/>
    <p:sldId id="281" r:id="rId76"/>
    <p:sldId id="372" r:id="rId77"/>
    <p:sldId id="371" r:id="rId78"/>
    <p:sldId id="300" r:id="rId79"/>
    <p:sldId id="261" r:id="rId80"/>
    <p:sldId id="267" r:id="rId81"/>
    <p:sldId id="298" r:id="rId82"/>
    <p:sldId id="282" r:id="rId83"/>
    <p:sldId id="374" r:id="rId84"/>
    <p:sldId id="373" r:id="rId85"/>
    <p:sldId id="301" r:id="rId86"/>
    <p:sldId id="302" r:id="rId87"/>
    <p:sldId id="304" r:id="rId88"/>
    <p:sldId id="305" r:id="rId89"/>
    <p:sldId id="375" r:id="rId90"/>
    <p:sldId id="285" r:id="rId91"/>
    <p:sldId id="262" r:id="rId92"/>
    <p:sldId id="266" r:id="rId93"/>
    <p:sldId id="376" r:id="rId94"/>
    <p:sldId id="377" r:id="rId95"/>
    <p:sldId id="284" r:id="rId96"/>
    <p:sldId id="306" r:id="rId97"/>
    <p:sldId id="321" r:id="rId98"/>
    <p:sldId id="307" r:id="rId99"/>
    <p:sldId id="308" r:id="rId100"/>
    <p:sldId id="309" r:id="rId101"/>
    <p:sldId id="378" r:id="rId102"/>
    <p:sldId id="319" r:id="rId103"/>
    <p:sldId id="263" r:id="rId104"/>
    <p:sldId id="271" r:id="rId105"/>
    <p:sldId id="379" r:id="rId106"/>
    <p:sldId id="287" r:id="rId107"/>
    <p:sldId id="380" r:id="rId108"/>
    <p:sldId id="286" r:id="rId109"/>
    <p:sldId id="381" r:id="rId110"/>
    <p:sldId id="382" r:id="rId111"/>
    <p:sldId id="310" r:id="rId112"/>
    <p:sldId id="288" r:id="rId113"/>
    <p:sldId id="383" r:id="rId114"/>
    <p:sldId id="311" r:id="rId115"/>
    <p:sldId id="312" r:id="rId116"/>
    <p:sldId id="320" r:id="rId117"/>
    <p:sldId id="314" r:id="rId118"/>
    <p:sldId id="315" r:id="rId119"/>
    <p:sldId id="316" r:id="rId120"/>
    <p:sldId id="317" r:id="rId121"/>
    <p:sldId id="318" r:id="rId12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ED3"/>
    <a:srgbClr val="E2D2C2"/>
    <a:srgbClr val="DBCDB3"/>
    <a:srgbClr val="FAE1B1"/>
    <a:srgbClr val="FBE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1725" autoAdjust="0"/>
  </p:normalViewPr>
  <p:slideViewPr>
    <p:cSldViewPr>
      <p:cViewPr varScale="1">
        <p:scale>
          <a:sx n="105" d="100"/>
          <a:sy n="105" d="100"/>
        </p:scale>
        <p:origin x="1776" y="10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2DABAD2F-730D-4003-9D2F-368E40BCCCC1}" type="datetimeFigureOut">
              <a:rPr lang="en-US" smtClean="0"/>
              <a:pPr/>
              <a:t>5/10/2024</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486BA7BA-28DB-4ED2-9CB6-472826381F3D}" type="slidenum">
              <a:rPr lang="en-US" smtClean="0"/>
              <a:pPr/>
              <a:t>‹#›</a:t>
            </a:fld>
            <a:endParaRPr lang="en-US"/>
          </a:p>
        </p:txBody>
      </p:sp>
    </p:spTree>
    <p:extLst>
      <p:ext uri="{BB962C8B-B14F-4D97-AF65-F5344CB8AC3E}">
        <p14:creationId xmlns:p14="http://schemas.microsoft.com/office/powerpoint/2010/main" val="4192780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90BCFB9A-9A18-4A1F-8703-9E7465B3CEA9}" type="datetimeFigureOut">
              <a:rPr lang="en-US" smtClean="0"/>
              <a:t>5/10/2024</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904F69E8-3A29-46E0-BE60-D6E25AB1357B}" type="slidenum">
              <a:rPr lang="en-US" smtClean="0"/>
              <a:t>‹#›</a:t>
            </a:fld>
            <a:endParaRPr lang="en-US"/>
          </a:p>
        </p:txBody>
      </p:sp>
    </p:spTree>
    <p:extLst>
      <p:ext uri="{BB962C8B-B14F-4D97-AF65-F5344CB8AC3E}">
        <p14:creationId xmlns:p14="http://schemas.microsoft.com/office/powerpoint/2010/main" val="2822991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4F69E8-3A29-46E0-BE60-D6E25AB1357B}" type="slidenum">
              <a:rPr lang="en-US" smtClean="0"/>
              <a:t>65</a:t>
            </a:fld>
            <a:endParaRPr lang="en-US"/>
          </a:p>
        </p:txBody>
      </p:sp>
    </p:spTree>
    <p:extLst>
      <p:ext uri="{BB962C8B-B14F-4D97-AF65-F5344CB8AC3E}">
        <p14:creationId xmlns:p14="http://schemas.microsoft.com/office/powerpoint/2010/main" val="14023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4F69E8-3A29-46E0-BE60-D6E25AB1357B}" type="slidenum">
              <a:rPr lang="en-US" smtClean="0"/>
              <a:t>68</a:t>
            </a:fld>
            <a:endParaRPr lang="en-US"/>
          </a:p>
        </p:txBody>
      </p:sp>
    </p:spTree>
    <p:extLst>
      <p:ext uri="{BB962C8B-B14F-4D97-AF65-F5344CB8AC3E}">
        <p14:creationId xmlns:p14="http://schemas.microsoft.com/office/powerpoint/2010/main" val="2578809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C89377-C64F-4D2B-B9B7-FF55A71C2A50}"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C89377-C64F-4D2B-B9B7-FF55A71C2A50}"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C89377-C64F-4D2B-B9B7-FF55A71C2A50}"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C89377-C64F-4D2B-B9B7-FF55A71C2A50}"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C89377-C64F-4D2B-B9B7-FF55A71C2A50}"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C89377-C64F-4D2B-B9B7-FF55A71C2A50}"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C89377-C64F-4D2B-B9B7-FF55A71C2A50}" type="datetimeFigureOut">
              <a:rPr lang="en-US" smtClean="0"/>
              <a:pPr/>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89377-C64F-4D2B-B9B7-FF55A71C2A50}" type="datetimeFigureOut">
              <a:rPr lang="en-US" smtClean="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89377-C64F-4D2B-B9B7-FF55A71C2A50}" type="datetimeFigureOut">
              <a:rPr lang="en-US" smtClean="0"/>
              <a:pPr/>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89377-C64F-4D2B-B9B7-FF55A71C2A50}"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89377-C64F-4D2B-B9B7-FF55A71C2A50}"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EF037-E330-4C9C-A41A-C4784DF785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89377-C64F-4D2B-B9B7-FF55A71C2A50}" type="datetimeFigureOut">
              <a:rPr lang="en-US" smtClean="0"/>
              <a:pPr/>
              <a:t>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EF037-E330-4C9C-A41A-C4784DF785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gif"/><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177.png"/></Relationships>
</file>

<file path=ppt/slides/_rels/slide10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6.jpe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4.jpeg"/></Relationships>
</file>

<file path=ppt/slides/_rels/slide10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7.xml"/><Relationship Id="rId5" Type="http://schemas.openxmlformats.org/officeDocument/2006/relationships/image" Target="../media/image208.jpeg"/><Relationship Id="rId4" Type="http://schemas.openxmlformats.org/officeDocument/2006/relationships/image" Target="../media/image207.jpeg"/></Relationships>
</file>

<file path=ppt/slides/_rels/slide10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10.xml"/><Relationship Id="rId5" Type="http://schemas.openxmlformats.org/officeDocument/2006/relationships/image" Target="../media/image201.png"/><Relationship Id="rId4" Type="http://schemas.openxmlformats.org/officeDocument/2006/relationships/image" Target="../media/image211.jpeg"/></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1.xml"/><Relationship Id="rId4" Type="http://schemas.openxmlformats.org/officeDocument/2006/relationships/image" Target="../media/image201.png"/></Relationships>
</file>

<file path=ppt/slides/_rels/slide10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 Id="rId5" Type="http://schemas.openxmlformats.org/officeDocument/2006/relationships/image" Target="../media/image126.jpg"/><Relationship Id="rId4" Type="http://schemas.openxmlformats.org/officeDocument/2006/relationships/image" Target="../media/image201.png"/></Relationships>
</file>

<file path=ppt/slides/_rels/slide11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1.xml"/><Relationship Id="rId5" Type="http://schemas.openxmlformats.org/officeDocument/2006/relationships/image" Target="../media/image201.png"/><Relationship Id="rId4" Type="http://schemas.openxmlformats.org/officeDocument/2006/relationships/image" Target="../media/image219.jpeg"/></Relationships>
</file>

<file path=ppt/slides/_rels/slide11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7.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1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xml"/><Relationship Id="rId4" Type="http://schemas.openxmlformats.org/officeDocument/2006/relationships/image" Target="../media/image201.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9.png"/><Relationship Id="rId4" Type="http://schemas.openxmlformats.org/officeDocument/2006/relationships/image" Target="../media/image228.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9.png"/><Relationship Id="rId4" Type="http://schemas.openxmlformats.org/officeDocument/2006/relationships/image" Target="../media/image230.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9.png"/><Relationship Id="rId4" Type="http://schemas.openxmlformats.org/officeDocument/2006/relationships/image" Target="../media/image231.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9.png"/><Relationship Id="rId4" Type="http://schemas.openxmlformats.org/officeDocument/2006/relationships/image" Target="../media/image232.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9.png"/><Relationship Id="rId4" Type="http://schemas.openxmlformats.org/officeDocument/2006/relationships/image" Target="../media/image23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9.png"/><Relationship Id="rId4" Type="http://schemas.openxmlformats.org/officeDocument/2006/relationships/image" Target="../media/image234.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29.png"/><Relationship Id="rId4" Type="http://schemas.openxmlformats.org/officeDocument/2006/relationships/image" Target="../media/image23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41.w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k5oZwHfpPVI" TargetMode="External"/><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gif"/><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youtube.com/watch?v=UQepnoQ-WIY&amp;t=1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youtube.com/watch?v=Gp3vi1rnxvA&amp;t=2s"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youtube.com/watch?v=Sxf5dTL3sg0"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jpeg"/><Relationship Id="rId1" Type="http://schemas.openxmlformats.org/officeDocument/2006/relationships/slideLayout" Target="../slideLayouts/slideLayout10.xml"/><Relationship Id="rId5" Type="http://schemas.openxmlformats.org/officeDocument/2006/relationships/image" Target="../media/image108.png"/><Relationship Id="rId4" Type="http://schemas.openxmlformats.org/officeDocument/2006/relationships/image" Target="../media/image115.gif"/></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2.gif"/><Relationship Id="rId7" Type="http://schemas.openxmlformats.org/officeDocument/2006/relationships/image" Target="../media/image12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21.jpe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67.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jpe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jpeg"/><Relationship Id="rId7" Type="http://schemas.openxmlformats.org/officeDocument/2006/relationships/image" Target="../media/image1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8.gif"/><Relationship Id="rId5" Type="http://schemas.openxmlformats.org/officeDocument/2006/relationships/image" Target="../media/image131.jpeg"/><Relationship Id="rId4" Type="http://schemas.openxmlformats.org/officeDocument/2006/relationships/image" Target="../media/image130.jpeg"/></Relationships>
</file>

<file path=ppt/slides/_rels/slide6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35.jpeg"/><Relationship Id="rId1" Type="http://schemas.openxmlformats.org/officeDocument/2006/relationships/slideLayout" Target="../slideLayouts/slideLayout1.xml"/><Relationship Id="rId5" Type="http://schemas.openxmlformats.org/officeDocument/2006/relationships/image" Target="../media/image137.jpeg"/><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42.jpeg"/></Relationships>
</file>

<file path=ppt/slides/_rels/slide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7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image" Target="../media/image146.gif"/><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9.jpeg"/></Relationships>
</file>

<file path=ppt/slides/_rels/slide8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86.xml.rels><?xml version="1.0" encoding="UTF-8" standalone="yes"?>
<Relationships xmlns="http://schemas.openxmlformats.org/package/2006/relationships"><Relationship Id="rId3" Type="http://schemas.openxmlformats.org/officeDocument/2006/relationships/image" Target="../media/image169.gif"/><Relationship Id="rId2" Type="http://schemas.openxmlformats.org/officeDocument/2006/relationships/image" Target="../media/image168.jpeg"/><Relationship Id="rId1" Type="http://schemas.openxmlformats.org/officeDocument/2006/relationships/slideLayout" Target="../slideLayouts/slideLayout1.xml"/><Relationship Id="rId5" Type="http://schemas.openxmlformats.org/officeDocument/2006/relationships/image" Target="../media/image170.png"/><Relationship Id="rId4" Type="http://schemas.openxmlformats.org/officeDocument/2006/relationships/image" Target="../media/image157.png"/></Relationships>
</file>

<file path=ppt/slides/_rels/slide8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57.png"/><Relationship Id="rId1" Type="http://schemas.openxmlformats.org/officeDocument/2006/relationships/slideLayout" Target="../slideLayouts/slideLayout1.xml"/><Relationship Id="rId4" Type="http://schemas.openxmlformats.org/officeDocument/2006/relationships/image" Target="../media/image172.jpeg"/></Relationships>
</file>

<file path=ppt/slides/_rels/slide8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80.jpeg"/></Relationships>
</file>

<file path=ppt/slides/_rels/slide9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9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85.jpeg"/></Relationships>
</file>

<file path=ppt/slides/_rels/slide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6.gif"/><Relationship Id="rId1" Type="http://schemas.openxmlformats.org/officeDocument/2006/relationships/slideLayout" Target="../slideLayouts/slideLayout1.xml"/><Relationship Id="rId4" Type="http://schemas.openxmlformats.org/officeDocument/2006/relationships/image" Target="../media/image187.jpeg"/></Relationships>
</file>

<file path=ppt/slides/_rels/slide9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0.jpeg"/><Relationship Id="rId1" Type="http://schemas.openxmlformats.org/officeDocument/2006/relationships/slideLayout" Target="../slideLayouts/slideLayout1.xml"/><Relationship Id="rId4"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14400"/>
          </a:xfrm>
        </p:spPr>
        <p:txBody>
          <a:bodyPr>
            <a:noAutofit/>
          </a:bodyPr>
          <a:lstStyle/>
          <a:p>
            <a:r>
              <a:rPr lang="en-US" sz="6000" dirty="0">
                <a:latin typeface="Edwardian Script ITC" pitchFamily="66" charset="0"/>
              </a:rPr>
              <a:t>John Quincy Adams</a:t>
            </a:r>
          </a:p>
        </p:txBody>
      </p:sp>
      <p:pic>
        <p:nvPicPr>
          <p:cNvPr id="5" name="Picture 4" descr="294px-John_Quincy_Adams_Signature.svg.png"/>
          <p:cNvPicPr>
            <a:picLocks noChangeAspect="1"/>
          </p:cNvPicPr>
          <p:nvPr/>
        </p:nvPicPr>
        <p:blipFill>
          <a:blip r:embed="rId2" cstate="print"/>
          <a:stretch>
            <a:fillRect/>
          </a:stretch>
        </p:blipFill>
        <p:spPr>
          <a:xfrm>
            <a:off x="2743200" y="5943600"/>
            <a:ext cx="3733800" cy="711200"/>
          </a:xfrm>
          <a:prstGeom prst="rect">
            <a:avLst/>
          </a:prstGeom>
        </p:spPr>
      </p:pic>
      <p:pic>
        <p:nvPicPr>
          <p:cNvPr id="6" name="Picture 5" descr="480px-John_Quincy_Adams_-_copy_of_1843_Philip_Haas_Daguerreotype-1.jpg"/>
          <p:cNvPicPr>
            <a:picLocks noChangeAspect="1"/>
          </p:cNvPicPr>
          <p:nvPr/>
        </p:nvPicPr>
        <p:blipFill>
          <a:blip r:embed="rId3" cstate="print"/>
          <a:stretch>
            <a:fillRect/>
          </a:stretch>
        </p:blipFill>
        <p:spPr>
          <a:xfrm>
            <a:off x="2590800" y="914400"/>
            <a:ext cx="3931920" cy="4914900"/>
          </a:xfrm>
          <a:prstGeom prst="rect">
            <a:avLst/>
          </a:prstGeom>
        </p:spPr>
      </p:pic>
    </p:spTree>
    <p:extLst>
      <p:ext uri="{BB962C8B-B14F-4D97-AF65-F5344CB8AC3E}">
        <p14:creationId xmlns:p14="http://schemas.microsoft.com/office/powerpoint/2010/main" val="1976429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nnessee.png"/>
          <p:cNvPicPr>
            <a:picLocks noChangeAspect="1"/>
          </p:cNvPicPr>
          <p:nvPr/>
        </p:nvPicPr>
        <p:blipFill>
          <a:blip r:embed="rId2" cstate="print"/>
          <a:stretch>
            <a:fillRect/>
          </a:stretch>
        </p:blipFill>
        <p:spPr>
          <a:xfrm>
            <a:off x="1676400" y="1524000"/>
            <a:ext cx="5333334" cy="2158730"/>
          </a:xfrm>
          <a:prstGeom prst="rect">
            <a:avLst/>
          </a:prstGeom>
        </p:spPr>
      </p:pic>
      <p:sp>
        <p:nvSpPr>
          <p:cNvPr id="3" name="TextBox 2"/>
          <p:cNvSpPr txBox="1"/>
          <p:nvPr/>
        </p:nvSpPr>
        <p:spPr>
          <a:xfrm>
            <a:off x="0" y="838200"/>
            <a:ext cx="7924800" cy="461665"/>
          </a:xfrm>
          <a:prstGeom prst="rect">
            <a:avLst/>
          </a:prstGeom>
          <a:noFill/>
        </p:spPr>
        <p:txBody>
          <a:bodyPr wrap="square" rtlCol="0">
            <a:spAutoFit/>
          </a:bodyPr>
          <a:lstStyle/>
          <a:p>
            <a:r>
              <a:rPr lang="en-US" sz="2400" b="1" dirty="0">
                <a:latin typeface="Garamond"/>
                <a:cs typeface="Garamond"/>
              </a:rPr>
              <a:t>Elected in:	        1828, 1832	</a:t>
            </a:r>
          </a:p>
        </p:txBody>
      </p:sp>
      <p:sp>
        <p:nvSpPr>
          <p:cNvPr id="4" name="TextBox 3"/>
          <p:cNvSpPr txBox="1"/>
          <p:nvPr/>
        </p:nvSpPr>
        <p:spPr>
          <a:xfrm>
            <a:off x="0" y="1447800"/>
            <a:ext cx="8686800" cy="461665"/>
          </a:xfrm>
          <a:prstGeom prst="rect">
            <a:avLst/>
          </a:prstGeom>
          <a:noFill/>
        </p:spPr>
        <p:txBody>
          <a:bodyPr wrap="square" rtlCol="0">
            <a:spAutoFit/>
          </a:bodyPr>
          <a:lstStyle/>
          <a:p>
            <a:r>
              <a:rPr lang="en-US" sz="2400" b="1" dirty="0">
                <a:latin typeface="Garamond"/>
                <a:cs typeface="Garamond"/>
              </a:rPr>
              <a:t>President from:      1829-1837	</a:t>
            </a:r>
          </a:p>
        </p:txBody>
      </p:sp>
      <p:sp>
        <p:nvSpPr>
          <p:cNvPr id="5" name="TextBox 4"/>
          <p:cNvSpPr txBox="1"/>
          <p:nvPr/>
        </p:nvSpPr>
        <p:spPr>
          <a:xfrm>
            <a:off x="4648200" y="838200"/>
            <a:ext cx="8686800" cy="461665"/>
          </a:xfrm>
          <a:prstGeom prst="rect">
            <a:avLst/>
          </a:prstGeom>
          <a:noFill/>
        </p:spPr>
        <p:txBody>
          <a:bodyPr wrap="square" rtlCol="0">
            <a:spAutoFit/>
          </a:bodyPr>
          <a:lstStyle/>
          <a:p>
            <a:r>
              <a:rPr lang="en-US" sz="2400" b="1" dirty="0">
                <a:latin typeface="Garamond"/>
                <a:cs typeface="Garamond"/>
              </a:rPr>
              <a:t>Political Party:  Democrat	</a:t>
            </a:r>
          </a:p>
        </p:txBody>
      </p:sp>
      <p:sp>
        <p:nvSpPr>
          <p:cNvPr id="6" name="TextBox 5"/>
          <p:cNvSpPr txBox="1"/>
          <p:nvPr/>
        </p:nvSpPr>
        <p:spPr>
          <a:xfrm>
            <a:off x="4648200" y="1447800"/>
            <a:ext cx="8686800" cy="461665"/>
          </a:xfrm>
          <a:prstGeom prst="rect">
            <a:avLst/>
          </a:prstGeom>
          <a:noFill/>
        </p:spPr>
        <p:txBody>
          <a:bodyPr wrap="square" rtlCol="0">
            <a:spAutoFit/>
          </a:bodyPr>
          <a:lstStyle/>
          <a:p>
            <a:r>
              <a:rPr lang="en-US" sz="2400" b="1" dirty="0">
                <a:latin typeface="Garamond"/>
                <a:cs typeface="Garamond"/>
              </a:rPr>
              <a:t>Home State:      Tennessee	</a:t>
            </a:r>
          </a:p>
        </p:txBody>
      </p:sp>
      <p:pic>
        <p:nvPicPr>
          <p:cNvPr id="11" name="Picture 10" descr="600px-Andrew_Jackson_Presidential_$1_Coin_obverse.jpg"/>
          <p:cNvPicPr>
            <a:picLocks noChangeAspect="1"/>
          </p:cNvPicPr>
          <p:nvPr/>
        </p:nvPicPr>
        <p:blipFill>
          <a:blip r:embed="rId3" cstate="print"/>
          <a:stretch>
            <a:fillRect/>
          </a:stretch>
        </p:blipFill>
        <p:spPr>
          <a:xfrm>
            <a:off x="5791200" y="3429000"/>
            <a:ext cx="3048000" cy="3048000"/>
          </a:xfrm>
          <a:prstGeom prst="rect">
            <a:avLst/>
          </a:prstGeom>
        </p:spPr>
      </p:pic>
      <p:pic>
        <p:nvPicPr>
          <p:cNvPr id="12" name="Picture 11" descr="800px-The_Hermitage_by_Jim_Bowen.jpg"/>
          <p:cNvPicPr>
            <a:picLocks noChangeAspect="1"/>
          </p:cNvPicPr>
          <p:nvPr/>
        </p:nvPicPr>
        <p:blipFill>
          <a:blip r:embed="rId4" cstate="print"/>
          <a:stretch>
            <a:fillRect/>
          </a:stretch>
        </p:blipFill>
        <p:spPr>
          <a:xfrm>
            <a:off x="457200" y="3276600"/>
            <a:ext cx="4495800" cy="3371850"/>
          </a:xfrm>
          <a:prstGeom prst="rect">
            <a:avLst/>
          </a:prstGeom>
        </p:spPr>
      </p:pic>
      <p:pic>
        <p:nvPicPr>
          <p:cNvPr id="13" name="Picture 12" descr="606px-Andrew_Jackson_Signature-.svg.png"/>
          <p:cNvPicPr>
            <a:picLocks noChangeAspect="1"/>
          </p:cNvPicPr>
          <p:nvPr/>
        </p:nvPicPr>
        <p:blipFill>
          <a:blip r:embed="rId5"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315023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548138"/>
            <a:ext cx="4648200" cy="1015663"/>
          </a:xfrm>
          <a:prstGeom prst="rect">
            <a:avLst/>
          </a:prstGeom>
          <a:noFill/>
        </p:spPr>
        <p:txBody>
          <a:bodyPr wrap="square" rtlCol="0">
            <a:spAutoFit/>
          </a:bodyPr>
          <a:lstStyle/>
          <a:p>
            <a:pPr marL="742950" indent="-742950" algn="ctr"/>
            <a:r>
              <a:rPr lang="en-US" sz="3600" dirty="0"/>
              <a:t>Gadsden Purchase</a:t>
            </a:r>
          </a:p>
          <a:p>
            <a:pPr marL="742950" indent="-742950"/>
            <a:endParaRPr lang="en-US" sz="2400" b="1" dirty="0"/>
          </a:p>
        </p:txBody>
      </p:sp>
      <p:pic>
        <p:nvPicPr>
          <p:cNvPr id="10" name="Picture 9" descr="Gadsden_Purchase.gif"/>
          <p:cNvPicPr>
            <a:picLocks noChangeAspect="1"/>
          </p:cNvPicPr>
          <p:nvPr/>
        </p:nvPicPr>
        <p:blipFill>
          <a:blip r:embed="rId2" cstate="print"/>
          <a:stretch>
            <a:fillRect/>
          </a:stretch>
        </p:blipFill>
        <p:spPr>
          <a:xfrm>
            <a:off x="4803443" y="31845"/>
            <a:ext cx="4032913" cy="2370999"/>
          </a:xfrm>
          <a:prstGeom prst="rect">
            <a:avLst/>
          </a:prstGeom>
        </p:spPr>
      </p:pic>
      <p:pic>
        <p:nvPicPr>
          <p:cNvPr id="11" name="Picture 10" descr="cuba.jpg"/>
          <p:cNvPicPr>
            <a:picLocks noChangeAspect="1"/>
          </p:cNvPicPr>
          <p:nvPr/>
        </p:nvPicPr>
        <p:blipFill>
          <a:blip r:embed="rId3" cstate="print"/>
          <a:stretch>
            <a:fillRect/>
          </a:stretch>
        </p:blipFill>
        <p:spPr>
          <a:xfrm>
            <a:off x="189079" y="1260672"/>
            <a:ext cx="3048000" cy="3048000"/>
          </a:xfrm>
          <a:prstGeom prst="rect">
            <a:avLst/>
          </a:prstGeom>
        </p:spPr>
      </p:pic>
      <p:pic>
        <p:nvPicPr>
          <p:cNvPr id="13" name="Picture 12" descr="237px-Franklin_Pierce_Signature2.svg.png"/>
          <p:cNvPicPr>
            <a:picLocks noChangeAspect="1"/>
          </p:cNvPicPr>
          <p:nvPr/>
        </p:nvPicPr>
        <p:blipFill>
          <a:blip r:embed="rId4" cstate="print"/>
          <a:stretch>
            <a:fillRect/>
          </a:stretch>
        </p:blipFill>
        <p:spPr>
          <a:xfrm>
            <a:off x="0" y="64867"/>
            <a:ext cx="2286000" cy="482278"/>
          </a:xfrm>
          <a:prstGeom prst="rect">
            <a:avLst/>
          </a:prstGeom>
        </p:spPr>
      </p:pic>
      <p:pic>
        <p:nvPicPr>
          <p:cNvPr id="14" name="Picture 2" descr="William Wal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492783"/>
            <a:ext cx="4528838" cy="32388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895600" y="2607546"/>
            <a:ext cx="4648200" cy="1015663"/>
          </a:xfrm>
          <a:prstGeom prst="rect">
            <a:avLst/>
          </a:prstGeom>
          <a:noFill/>
        </p:spPr>
        <p:txBody>
          <a:bodyPr wrap="square" rtlCol="0">
            <a:spAutoFit/>
          </a:bodyPr>
          <a:lstStyle/>
          <a:p>
            <a:pPr marL="742950" indent="-742950" algn="ctr"/>
            <a:r>
              <a:rPr lang="en-US" sz="3600" dirty="0"/>
              <a:t>Ostend Manifesto</a:t>
            </a:r>
          </a:p>
          <a:p>
            <a:pPr marL="742950" indent="-742950"/>
            <a:endParaRPr lang="en-US" sz="2400" b="1" dirty="0"/>
          </a:p>
        </p:txBody>
      </p:sp>
      <p:sp>
        <p:nvSpPr>
          <p:cNvPr id="16" name="TextBox 15"/>
          <p:cNvSpPr txBox="1"/>
          <p:nvPr/>
        </p:nvSpPr>
        <p:spPr>
          <a:xfrm>
            <a:off x="147282" y="5112219"/>
            <a:ext cx="4648200" cy="1015663"/>
          </a:xfrm>
          <a:prstGeom prst="rect">
            <a:avLst/>
          </a:prstGeom>
          <a:noFill/>
        </p:spPr>
        <p:txBody>
          <a:bodyPr wrap="square" rtlCol="0">
            <a:spAutoFit/>
          </a:bodyPr>
          <a:lstStyle/>
          <a:p>
            <a:pPr marL="742950" indent="-742950" algn="ctr"/>
            <a:r>
              <a:rPr lang="en-US" sz="3600" dirty="0"/>
              <a:t>Walker Expedition</a:t>
            </a:r>
          </a:p>
          <a:p>
            <a:pPr marL="742950" indent="-742950"/>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740307"/>
          </a:xfrm>
          <a:prstGeom prst="rect">
            <a:avLst/>
          </a:prstGeom>
          <a:noFill/>
        </p:spPr>
        <p:txBody>
          <a:bodyPr wrap="square" rtlCol="0">
            <a:spAutoFit/>
          </a:bodyPr>
          <a:lstStyle/>
          <a:p>
            <a:pPr algn="ctr"/>
            <a:r>
              <a:rPr lang="en-US" sz="2400" i="1" dirty="0">
                <a:latin typeface="Garamond" panose="02020404030301010803" pitchFamily="18" charset="0"/>
              </a:rPr>
              <a:t>“I must say something of a general character [about] Senators who have raised themselves to eminence on this floor in championship of human wrongs. I mean the Senator from South Carolina (Mr. Butler), and the Senator from Illinois (Mr. Douglas), who…sally forth together in the same adventure….The Senator from South Carolina has read many books of chivalry, and believes himself a chivalrous knight, with sentiments of honor and courage. Of course he has chosen a mistress to whom he has made his vows, and who, though ugly to others, is always lovely to him; though polluted in the sight of the world, is chaste in his sight I mean the harlot, Slavery. For her, his tongue is always profuse in words. Let her be impeached in character, or any proposition made to shut her out from the extension of her wantonness, and no extravagance of manner or hardihood of assertion is then too great for this Senator…The asserted rights of Slavery, which shock equality of all kinds, are cloaked by a fantastic claim of equality. If the slave States cannot enjoy what, in mockery of the great fathers of the Republic, he misnames equality under the Constitution in other words, the full power in the National Territories to compel fellowmen to unpaid toil, to separate husband and wife, and to sell little children at the auction block then, sir, the chivalric Senator will conduct the State of South Carolina out of the Union!”</a:t>
            </a:r>
          </a:p>
          <a:p>
            <a:pPr algn="ctr"/>
            <a:r>
              <a:rPr lang="en-US" sz="2400" i="1" dirty="0">
                <a:latin typeface="Garamond" panose="02020404030301010803" pitchFamily="18" charset="0"/>
              </a:rPr>
              <a:t>-Charles Sumner, The Crimes Against Kansas</a:t>
            </a:r>
          </a:p>
        </p:txBody>
      </p:sp>
      <p:pic>
        <p:nvPicPr>
          <p:cNvPr id="12" name="Picture 11" descr="Southern_Chivalry.jpg"/>
          <p:cNvPicPr>
            <a:picLocks noChangeAspect="1"/>
          </p:cNvPicPr>
          <p:nvPr/>
        </p:nvPicPr>
        <p:blipFill>
          <a:blip r:embed="rId2" cstate="print"/>
          <a:stretch>
            <a:fillRect/>
          </a:stretch>
        </p:blipFill>
        <p:spPr>
          <a:xfrm>
            <a:off x="22746" y="381000"/>
            <a:ext cx="9308757" cy="6096000"/>
          </a:xfrm>
          <a:prstGeom prst="rect">
            <a:avLst/>
          </a:prstGeom>
          <a:solidFill>
            <a:schemeClr val="bg1"/>
          </a:solidFill>
        </p:spPr>
      </p:pic>
    </p:spTree>
    <p:extLst>
      <p:ext uri="{BB962C8B-B14F-4D97-AF65-F5344CB8AC3E}">
        <p14:creationId xmlns:p14="http://schemas.microsoft.com/office/powerpoint/2010/main" val="37541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9144000" cy="3000821"/>
          </a:xfrm>
          <a:prstGeom prst="rect">
            <a:avLst/>
          </a:prstGeom>
          <a:noFill/>
        </p:spPr>
        <p:txBody>
          <a:bodyPr wrap="square" rtlCol="0">
            <a:spAutoFit/>
          </a:bodyPr>
          <a:lstStyle/>
          <a:p>
            <a:pPr marL="742950" indent="-742950" algn="ctr"/>
            <a:r>
              <a:rPr lang="en-US" sz="3600" dirty="0"/>
              <a:t>Birth of the Republican Party (1854)</a:t>
            </a:r>
          </a:p>
          <a:p>
            <a:pPr marL="742950" indent="-742950" algn="ctr"/>
            <a:endParaRPr lang="en-US" sz="900" dirty="0"/>
          </a:p>
          <a:p>
            <a:pPr marL="742950" indent="-742950" algn="ctr">
              <a:buFontTx/>
              <a:buChar char="-"/>
            </a:pPr>
            <a:r>
              <a:rPr lang="en-US" sz="2400" dirty="0"/>
              <a:t>Against the spread of slavery (Free Soil)</a:t>
            </a:r>
          </a:p>
          <a:p>
            <a:pPr marL="742950" indent="-742950" algn="ctr">
              <a:buFontTx/>
              <a:buChar char="-"/>
            </a:pPr>
            <a:r>
              <a:rPr lang="en-US" sz="2400" dirty="0"/>
              <a:t>Mostly made up of New England Yankees and their descendants in NY and upper Midwest</a:t>
            </a:r>
          </a:p>
          <a:p>
            <a:pPr marL="742950" indent="-742950" algn="ctr">
              <a:buFontTx/>
              <a:buChar char="-"/>
            </a:pPr>
            <a:r>
              <a:rPr lang="en-US" sz="2400" dirty="0"/>
              <a:t>Often former Whigs</a:t>
            </a:r>
          </a:p>
          <a:p>
            <a:pPr marL="742950" indent="-742950" algn="ctr">
              <a:buFontTx/>
              <a:buChar char="-"/>
            </a:pPr>
            <a:r>
              <a:rPr lang="en-US" sz="2400" i="1" dirty="0"/>
              <a:t>Free Land, Free Soil, Free Speech, Free Labor, Free Men</a:t>
            </a:r>
          </a:p>
          <a:p>
            <a:pPr marL="742950" indent="-742950" algn="ctr">
              <a:buFontTx/>
              <a:buChar char="-"/>
            </a:pPr>
            <a:endParaRPr lang="en-US" sz="2400" b="1" dirty="0"/>
          </a:p>
        </p:txBody>
      </p:sp>
      <p:pic>
        <p:nvPicPr>
          <p:cNvPr id="3" name="Picture 2" descr="Republican%20Elephant.jpg"/>
          <p:cNvPicPr>
            <a:picLocks noChangeAspect="1"/>
          </p:cNvPicPr>
          <p:nvPr/>
        </p:nvPicPr>
        <p:blipFill>
          <a:blip r:embed="rId2" cstate="print"/>
          <a:stretch>
            <a:fillRect/>
          </a:stretch>
        </p:blipFill>
        <p:spPr>
          <a:xfrm>
            <a:off x="533400" y="3780831"/>
            <a:ext cx="3124200" cy="2929949"/>
          </a:xfrm>
          <a:prstGeom prst="rect">
            <a:avLst/>
          </a:prstGeom>
        </p:spPr>
      </p:pic>
      <p:pic>
        <p:nvPicPr>
          <p:cNvPr id="4" name="Picture 3" descr="237px-Franklin_Pierce_Signature2.svg.png"/>
          <p:cNvPicPr>
            <a:picLocks noChangeAspect="1"/>
          </p:cNvPicPr>
          <p:nvPr/>
        </p:nvPicPr>
        <p:blipFill>
          <a:blip r:embed="rId3" cstate="print"/>
          <a:stretch>
            <a:fillRect/>
          </a:stretch>
        </p:blipFill>
        <p:spPr>
          <a:xfrm>
            <a:off x="0" y="64867"/>
            <a:ext cx="2286000" cy="482278"/>
          </a:xfrm>
          <a:prstGeom prst="rect">
            <a:avLst/>
          </a:prstGeom>
        </p:spPr>
      </p:pic>
      <p:pic>
        <p:nvPicPr>
          <p:cNvPr id="28674" name="Picture 2" descr="https://upload.wikimedia.org/wikipedia/commons/thumb/b/b7/Little_White_Schoolhouse_Ripon_Wisconsin_Feb_2012.jpg/1024px-Little_White_Schoolhouse_Ripon_Wisconsin_Feb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3276601"/>
            <a:ext cx="2670175" cy="178098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Jackson's claim to GOP history | WK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737" y="4098247"/>
            <a:ext cx="3124200" cy="1619956"/>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ow Exeter gave birth to the Republican Party - Lifestyle* -  seacoastonline.com - Portsmouth, 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999" y="5116878"/>
            <a:ext cx="2600325" cy="16815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1px-James_Buchanan.jpg"/>
          <p:cNvPicPr>
            <a:picLocks noChangeAspect="1"/>
          </p:cNvPicPr>
          <p:nvPr/>
        </p:nvPicPr>
        <p:blipFill>
          <a:blip r:embed="rId2" cstate="print"/>
          <a:stretch>
            <a:fillRect/>
          </a:stretch>
        </p:blipFill>
        <p:spPr>
          <a:xfrm>
            <a:off x="2286000" y="1066800"/>
            <a:ext cx="4227128" cy="4595372"/>
          </a:xfrm>
          <a:prstGeom prst="rect">
            <a:avLst/>
          </a:prstGeom>
        </p:spPr>
      </p:pic>
      <p:pic>
        <p:nvPicPr>
          <p:cNvPr id="3" name="Picture 2" descr="460px-James_Buchanan_Signature2.svg.png"/>
          <p:cNvPicPr>
            <a:picLocks noChangeAspect="1"/>
          </p:cNvPicPr>
          <p:nvPr/>
        </p:nvPicPr>
        <p:blipFill>
          <a:blip r:embed="rId3" cstate="print"/>
          <a:stretch>
            <a:fillRect/>
          </a:stretch>
        </p:blipFill>
        <p:spPr>
          <a:xfrm>
            <a:off x="1676400" y="5867400"/>
            <a:ext cx="5443682" cy="781050"/>
          </a:xfrm>
          <a:prstGeom prst="rect">
            <a:avLst/>
          </a:prstGeom>
        </p:spPr>
      </p:pic>
      <p:sp>
        <p:nvSpPr>
          <p:cNvPr id="4" name="Title 1"/>
          <p:cNvSpPr txBox="1">
            <a:spLocks/>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rPr>
              <a:t>James Buchanan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nnsylvania.png"/>
          <p:cNvPicPr>
            <a:picLocks noChangeAspect="1"/>
          </p:cNvPicPr>
          <p:nvPr/>
        </p:nvPicPr>
        <p:blipFill>
          <a:blip r:embed="rId2" cstate="print"/>
          <a:stretch>
            <a:fillRect/>
          </a:stretch>
        </p:blipFill>
        <p:spPr>
          <a:xfrm>
            <a:off x="4611658" y="3581400"/>
            <a:ext cx="4532342" cy="3048000"/>
          </a:xfrm>
          <a:prstGeom prst="rect">
            <a:avLst/>
          </a:prstGeom>
        </p:spPr>
      </p:pic>
      <p:sp>
        <p:nvSpPr>
          <p:cNvPr id="5" name="TextBox 4"/>
          <p:cNvSpPr txBox="1"/>
          <p:nvPr/>
        </p:nvSpPr>
        <p:spPr>
          <a:xfrm>
            <a:off x="0" y="838200"/>
            <a:ext cx="9144000" cy="769441"/>
          </a:xfrm>
          <a:prstGeom prst="rect">
            <a:avLst/>
          </a:prstGeom>
          <a:noFill/>
        </p:spPr>
        <p:txBody>
          <a:bodyPr wrap="square" rtlCol="0">
            <a:spAutoFit/>
          </a:bodyPr>
          <a:lstStyle/>
          <a:p>
            <a:r>
              <a:rPr lang="en-US" sz="4400" dirty="0">
                <a:latin typeface="Playbill" pitchFamily="82" charset="0"/>
              </a:rPr>
              <a:t>	Elected in:		1856</a:t>
            </a:r>
          </a:p>
        </p:txBody>
      </p:sp>
      <p:sp>
        <p:nvSpPr>
          <p:cNvPr id="6" name="TextBox 5"/>
          <p:cNvSpPr txBox="1"/>
          <p:nvPr/>
        </p:nvSpPr>
        <p:spPr>
          <a:xfrm>
            <a:off x="0" y="1447800"/>
            <a:ext cx="9144000" cy="769441"/>
          </a:xfrm>
          <a:prstGeom prst="rect">
            <a:avLst/>
          </a:prstGeom>
          <a:noFill/>
        </p:spPr>
        <p:txBody>
          <a:bodyPr wrap="square" rtlCol="0">
            <a:spAutoFit/>
          </a:bodyPr>
          <a:lstStyle/>
          <a:p>
            <a:r>
              <a:rPr lang="en-US" sz="4400" dirty="0">
                <a:latin typeface="Playbill" pitchFamily="82" charset="0"/>
              </a:rPr>
              <a:t>	President from:	1857-1861</a:t>
            </a:r>
          </a:p>
        </p:txBody>
      </p:sp>
      <p:sp>
        <p:nvSpPr>
          <p:cNvPr id="7" name="TextBox 6"/>
          <p:cNvSpPr txBox="1"/>
          <p:nvPr/>
        </p:nvSpPr>
        <p:spPr>
          <a:xfrm>
            <a:off x="0" y="2057400"/>
            <a:ext cx="9144000" cy="769441"/>
          </a:xfrm>
          <a:prstGeom prst="rect">
            <a:avLst/>
          </a:prstGeom>
          <a:noFill/>
        </p:spPr>
        <p:txBody>
          <a:bodyPr wrap="square" rtlCol="0">
            <a:spAutoFit/>
          </a:bodyPr>
          <a:lstStyle/>
          <a:p>
            <a:r>
              <a:rPr lang="en-US" sz="4400" dirty="0">
                <a:latin typeface="Playbill" pitchFamily="82" charset="0"/>
              </a:rPr>
              <a:t>	Political Party:	Democrat</a:t>
            </a:r>
          </a:p>
        </p:txBody>
      </p:sp>
      <p:sp>
        <p:nvSpPr>
          <p:cNvPr id="8" name="TextBox 7"/>
          <p:cNvSpPr txBox="1"/>
          <p:nvPr/>
        </p:nvSpPr>
        <p:spPr>
          <a:xfrm>
            <a:off x="0" y="2667000"/>
            <a:ext cx="9144000" cy="769441"/>
          </a:xfrm>
          <a:prstGeom prst="rect">
            <a:avLst/>
          </a:prstGeom>
          <a:noFill/>
        </p:spPr>
        <p:txBody>
          <a:bodyPr wrap="square" rtlCol="0">
            <a:spAutoFit/>
          </a:bodyPr>
          <a:lstStyle/>
          <a:p>
            <a:r>
              <a:rPr lang="en-US" sz="4400" dirty="0">
                <a:latin typeface="Playbill" pitchFamily="82" charset="0"/>
              </a:rPr>
              <a:t>	Home State:		Pennsylvania	</a:t>
            </a:r>
          </a:p>
        </p:txBody>
      </p:sp>
      <p:pic>
        <p:nvPicPr>
          <p:cNvPr id="10" name="Picture 9" descr="James-Buchanan-Presidential-1-Dollar-Uncirculated-Coin.jpg"/>
          <p:cNvPicPr>
            <a:picLocks noChangeAspect="1"/>
          </p:cNvPicPr>
          <p:nvPr/>
        </p:nvPicPr>
        <p:blipFill>
          <a:blip r:embed="rId3" cstate="print"/>
          <a:stretch>
            <a:fillRect/>
          </a:stretch>
        </p:blipFill>
        <p:spPr>
          <a:xfrm>
            <a:off x="5638800" y="304800"/>
            <a:ext cx="3280319" cy="3276219"/>
          </a:xfrm>
          <a:prstGeom prst="rect">
            <a:avLst/>
          </a:prstGeom>
        </p:spPr>
      </p:pic>
      <p:pic>
        <p:nvPicPr>
          <p:cNvPr id="11" name="Picture 10" descr="wheatland.jpg"/>
          <p:cNvPicPr>
            <a:picLocks noChangeAspect="1"/>
          </p:cNvPicPr>
          <p:nvPr/>
        </p:nvPicPr>
        <p:blipFill>
          <a:blip r:embed="rId4" cstate="print"/>
          <a:stretch>
            <a:fillRect/>
          </a:stretch>
        </p:blipFill>
        <p:spPr>
          <a:xfrm>
            <a:off x="304800" y="3505200"/>
            <a:ext cx="4191000" cy="3147670"/>
          </a:xfrm>
          <a:prstGeom prst="rect">
            <a:avLst/>
          </a:prstGeom>
        </p:spPr>
      </p:pic>
      <p:pic>
        <p:nvPicPr>
          <p:cNvPr id="12" name="Picture 11" descr="460px-James_Buchanan_Signature2.svg.png"/>
          <p:cNvPicPr>
            <a:picLocks noChangeAspect="1"/>
          </p:cNvPicPr>
          <p:nvPr/>
        </p:nvPicPr>
        <p:blipFill>
          <a:blip r:embed="rId5" cstate="print"/>
          <a:stretch>
            <a:fillRect/>
          </a:stretch>
        </p:blipFill>
        <p:spPr>
          <a:xfrm>
            <a:off x="0" y="64816"/>
            <a:ext cx="2548609" cy="3656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817" y="484128"/>
            <a:ext cx="3236784" cy="646331"/>
          </a:xfrm>
          <a:prstGeom prst="rect">
            <a:avLst/>
          </a:prstGeom>
          <a:noFill/>
        </p:spPr>
        <p:txBody>
          <a:bodyPr wrap="none" rtlCol="0">
            <a:spAutoFit/>
          </a:bodyPr>
          <a:lstStyle/>
          <a:p>
            <a:r>
              <a:rPr lang="en-US" sz="3600" i="1" dirty="0">
                <a:latin typeface="Times New Roman"/>
                <a:cs typeface="Times New Roman"/>
              </a:rPr>
              <a:t>Election of 1856</a:t>
            </a:r>
          </a:p>
        </p:txBody>
      </p:sp>
      <p:sp>
        <p:nvSpPr>
          <p:cNvPr id="3" name="TextBox 2"/>
          <p:cNvSpPr txBox="1"/>
          <p:nvPr/>
        </p:nvSpPr>
        <p:spPr>
          <a:xfrm>
            <a:off x="155575" y="1579447"/>
            <a:ext cx="5257800" cy="1015663"/>
          </a:xfrm>
          <a:prstGeom prst="rect">
            <a:avLst/>
          </a:prstGeom>
          <a:noFill/>
        </p:spPr>
        <p:txBody>
          <a:bodyPr wrap="square" rtlCol="0">
            <a:spAutoFit/>
          </a:bodyPr>
          <a:lstStyle/>
          <a:p>
            <a:r>
              <a:rPr lang="en-US" sz="2000" dirty="0">
                <a:solidFill>
                  <a:srgbClr val="000000"/>
                </a:solidFill>
                <a:latin typeface="Book Antiqua" pitchFamily="18" charset="0"/>
              </a:rPr>
              <a:t>Democratic: 174</a:t>
            </a:r>
          </a:p>
          <a:p>
            <a:r>
              <a:rPr lang="en-US" sz="2000" dirty="0">
                <a:solidFill>
                  <a:srgbClr val="000000"/>
                </a:solidFill>
                <a:latin typeface="Book Antiqua" pitchFamily="18" charset="0"/>
              </a:rPr>
              <a:t>President: James Buchanan</a:t>
            </a:r>
          </a:p>
          <a:p>
            <a:r>
              <a:rPr lang="en-US" sz="2000" dirty="0">
                <a:solidFill>
                  <a:srgbClr val="000000"/>
                </a:solidFill>
                <a:latin typeface="Book Antiqua" pitchFamily="18" charset="0"/>
              </a:rPr>
              <a:t>VP: John Breckinridge</a:t>
            </a:r>
          </a:p>
        </p:txBody>
      </p:sp>
      <p:sp>
        <p:nvSpPr>
          <p:cNvPr id="4" name="TextBox 3"/>
          <p:cNvSpPr txBox="1"/>
          <p:nvPr/>
        </p:nvSpPr>
        <p:spPr>
          <a:xfrm>
            <a:off x="157850" y="2690155"/>
            <a:ext cx="5257800" cy="707886"/>
          </a:xfrm>
          <a:prstGeom prst="rect">
            <a:avLst/>
          </a:prstGeom>
          <a:noFill/>
        </p:spPr>
        <p:txBody>
          <a:bodyPr wrap="square" rtlCol="0">
            <a:spAutoFit/>
          </a:bodyPr>
          <a:lstStyle/>
          <a:p>
            <a:r>
              <a:rPr lang="en-US" sz="2000" dirty="0">
                <a:solidFill>
                  <a:srgbClr val="000000"/>
                </a:solidFill>
                <a:latin typeface="Book Antiqua" pitchFamily="18" charset="0"/>
              </a:rPr>
              <a:t>Republican: 114</a:t>
            </a:r>
          </a:p>
          <a:p>
            <a:r>
              <a:rPr lang="en-US" sz="2000" dirty="0">
                <a:solidFill>
                  <a:srgbClr val="000000"/>
                </a:solidFill>
                <a:latin typeface="Book Antiqua" pitchFamily="18" charset="0"/>
              </a:rPr>
              <a:t>President: John C. Fremont</a:t>
            </a:r>
          </a:p>
        </p:txBody>
      </p:sp>
      <p:sp>
        <p:nvSpPr>
          <p:cNvPr id="5" name="AutoShape 8" descr="Politics Campaign Biography Life Franklin Pierce Nathaniel Hawthorne 1st  1852 | #1757139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698" name="Picture 2" descr="File:ElectoralCollege1856.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84128"/>
            <a:ext cx="5908400" cy="34342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5575" y="3460437"/>
            <a:ext cx="5257800" cy="707886"/>
          </a:xfrm>
          <a:prstGeom prst="rect">
            <a:avLst/>
          </a:prstGeom>
          <a:noFill/>
        </p:spPr>
        <p:txBody>
          <a:bodyPr wrap="square" rtlCol="0">
            <a:spAutoFit/>
          </a:bodyPr>
          <a:lstStyle/>
          <a:p>
            <a:r>
              <a:rPr lang="en-US" sz="2000" dirty="0">
                <a:solidFill>
                  <a:srgbClr val="000000"/>
                </a:solidFill>
                <a:latin typeface="Book Antiqua" pitchFamily="18" charset="0"/>
              </a:rPr>
              <a:t>Know-Nothing: 8</a:t>
            </a:r>
          </a:p>
          <a:p>
            <a:r>
              <a:rPr lang="en-US" sz="2000" dirty="0">
                <a:solidFill>
                  <a:srgbClr val="000000"/>
                </a:solidFill>
                <a:latin typeface="Book Antiqua" pitchFamily="18" charset="0"/>
              </a:rPr>
              <a:t>President: Millard Fillmore</a:t>
            </a:r>
          </a:p>
        </p:txBody>
      </p:sp>
      <p:pic>
        <p:nvPicPr>
          <p:cNvPr id="29702" name="Picture 6" descr="https://upload.wikimedia.org/wikipedia/commons/thumb/9/90/Fillmore2.JPG/320px-Fillmo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000" y="3733800"/>
            <a:ext cx="1389199" cy="3082286"/>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James Buchanan: An Extraordinary 1856 Campaign Flag.... Political | Lot  #43138 | Heritage Auc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556" y="4563762"/>
            <a:ext cx="3030016" cy="2080611"/>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John C. Frémont: Classic 1856 &quot;Free Speech-Free Men-Free | Lot #43095 |  Heritage Auc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5549" y="3814380"/>
            <a:ext cx="1092935" cy="343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5554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i="1" dirty="0"/>
              <a:t>New States</a:t>
            </a:r>
          </a:p>
        </p:txBody>
      </p:sp>
      <p:sp>
        <p:nvSpPr>
          <p:cNvPr id="4" name="TextBox 3"/>
          <p:cNvSpPr txBox="1"/>
          <p:nvPr/>
        </p:nvSpPr>
        <p:spPr>
          <a:xfrm>
            <a:off x="228600" y="1295400"/>
            <a:ext cx="4495800" cy="2308324"/>
          </a:xfrm>
          <a:prstGeom prst="rect">
            <a:avLst/>
          </a:prstGeom>
          <a:noFill/>
        </p:spPr>
        <p:txBody>
          <a:bodyPr wrap="square" rtlCol="0">
            <a:spAutoFit/>
          </a:bodyPr>
          <a:lstStyle/>
          <a:p>
            <a:r>
              <a:rPr lang="en-US" sz="4800" dirty="0"/>
              <a:t>32) Minnesota</a:t>
            </a:r>
          </a:p>
          <a:p>
            <a:r>
              <a:rPr lang="en-US" sz="4800" dirty="0"/>
              <a:t>33) Oregon</a:t>
            </a:r>
          </a:p>
          <a:p>
            <a:r>
              <a:rPr lang="en-US" sz="4800" dirty="0"/>
              <a:t>34) Kansas</a:t>
            </a:r>
          </a:p>
        </p:txBody>
      </p:sp>
      <p:pic>
        <p:nvPicPr>
          <p:cNvPr id="5" name="Picture 4" descr="41-wheat-beautiful.jpg"/>
          <p:cNvPicPr>
            <a:picLocks noChangeAspect="1"/>
          </p:cNvPicPr>
          <p:nvPr/>
        </p:nvPicPr>
        <p:blipFill>
          <a:blip r:embed="rId2" cstate="print"/>
          <a:stretch>
            <a:fillRect/>
          </a:stretch>
        </p:blipFill>
        <p:spPr>
          <a:xfrm>
            <a:off x="0" y="4114800"/>
            <a:ext cx="4381500" cy="2628900"/>
          </a:xfrm>
          <a:prstGeom prst="rect">
            <a:avLst/>
          </a:prstGeom>
        </p:spPr>
      </p:pic>
      <p:pic>
        <p:nvPicPr>
          <p:cNvPr id="7" name="Picture 6" descr="Oregon-Hood-River.jpg"/>
          <p:cNvPicPr>
            <a:picLocks noChangeAspect="1"/>
          </p:cNvPicPr>
          <p:nvPr/>
        </p:nvPicPr>
        <p:blipFill>
          <a:blip r:embed="rId3" cstate="print"/>
          <a:stretch>
            <a:fillRect/>
          </a:stretch>
        </p:blipFill>
        <p:spPr>
          <a:xfrm>
            <a:off x="4495800" y="914400"/>
            <a:ext cx="4422321" cy="2971800"/>
          </a:xfrm>
          <a:prstGeom prst="rect">
            <a:avLst/>
          </a:prstGeom>
        </p:spPr>
      </p:pic>
      <p:pic>
        <p:nvPicPr>
          <p:cNvPr id="8" name="Picture 7" descr="Pose_lake_Minnesota.jpg"/>
          <p:cNvPicPr>
            <a:picLocks noChangeAspect="1"/>
          </p:cNvPicPr>
          <p:nvPr/>
        </p:nvPicPr>
        <p:blipFill>
          <a:blip r:embed="rId4" cstate="print"/>
          <a:stretch>
            <a:fillRect/>
          </a:stretch>
        </p:blipFill>
        <p:spPr>
          <a:xfrm>
            <a:off x="5105400" y="4038600"/>
            <a:ext cx="3556000" cy="2667000"/>
          </a:xfrm>
          <a:prstGeom prst="rect">
            <a:avLst/>
          </a:prstGeom>
        </p:spPr>
      </p:pic>
      <p:pic>
        <p:nvPicPr>
          <p:cNvPr id="9" name="Picture 8" descr="460px-James_Buchanan_Signature2.svg.png"/>
          <p:cNvPicPr>
            <a:picLocks noChangeAspect="1"/>
          </p:cNvPicPr>
          <p:nvPr/>
        </p:nvPicPr>
        <p:blipFill>
          <a:blip r:embed="rId5" cstate="print"/>
          <a:stretch>
            <a:fillRect/>
          </a:stretch>
        </p:blipFill>
        <p:spPr>
          <a:xfrm>
            <a:off x="0" y="64816"/>
            <a:ext cx="2548609" cy="36567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i="1" dirty="0">
                <a:latin typeface="Garamond"/>
                <a:cs typeface="Garamond"/>
              </a:rPr>
              <a:t>Dred Scott v. </a:t>
            </a:r>
            <a:r>
              <a:rPr lang="en-US" i="1" dirty="0" err="1">
                <a:latin typeface="Garamond"/>
                <a:cs typeface="Garamond"/>
              </a:rPr>
              <a:t>Sandford</a:t>
            </a:r>
            <a:br>
              <a:rPr lang="en-US" i="1" dirty="0">
                <a:latin typeface="Garamond"/>
                <a:cs typeface="Garamond"/>
              </a:rPr>
            </a:br>
            <a:r>
              <a:rPr lang="en-US" i="1" dirty="0">
                <a:latin typeface="Garamond"/>
                <a:cs typeface="Garamond"/>
              </a:rPr>
              <a:t>1857</a:t>
            </a:r>
          </a:p>
        </p:txBody>
      </p:sp>
      <p:pic>
        <p:nvPicPr>
          <p:cNvPr id="3" name="Picture 2"/>
          <p:cNvPicPr>
            <a:picLocks noChangeAspect="1"/>
          </p:cNvPicPr>
          <p:nvPr/>
        </p:nvPicPr>
        <p:blipFill>
          <a:blip r:embed="rId2"/>
          <a:stretch>
            <a:fillRect/>
          </a:stretch>
        </p:blipFill>
        <p:spPr>
          <a:xfrm>
            <a:off x="152400" y="152400"/>
            <a:ext cx="1524000" cy="1524000"/>
          </a:xfrm>
          <a:prstGeom prst="rect">
            <a:avLst/>
          </a:prstGeom>
        </p:spPr>
      </p:pic>
      <p:pic>
        <p:nvPicPr>
          <p:cNvPr id="4" name="Picture 3"/>
          <p:cNvPicPr>
            <a:picLocks noChangeAspect="1"/>
          </p:cNvPicPr>
          <p:nvPr/>
        </p:nvPicPr>
        <p:blipFill>
          <a:blip r:embed="rId3"/>
          <a:stretch>
            <a:fillRect/>
          </a:stretch>
        </p:blipFill>
        <p:spPr>
          <a:xfrm>
            <a:off x="7055144" y="228600"/>
            <a:ext cx="2057400" cy="1234440"/>
          </a:xfrm>
          <a:prstGeom prst="rect">
            <a:avLst/>
          </a:prstGeom>
        </p:spPr>
      </p:pic>
      <p:sp>
        <p:nvSpPr>
          <p:cNvPr id="5" name="TextBox 4"/>
          <p:cNvSpPr txBox="1"/>
          <p:nvPr/>
        </p:nvSpPr>
        <p:spPr>
          <a:xfrm>
            <a:off x="685800" y="1905000"/>
            <a:ext cx="7543800" cy="4893647"/>
          </a:xfrm>
          <a:prstGeom prst="rect">
            <a:avLst/>
          </a:prstGeom>
          <a:noFill/>
        </p:spPr>
        <p:txBody>
          <a:bodyPr wrap="square" rtlCol="0">
            <a:spAutoFit/>
          </a:bodyPr>
          <a:lstStyle/>
          <a:p>
            <a:r>
              <a:rPr lang="en-US" sz="2400" dirty="0">
                <a:solidFill>
                  <a:srgbClr val="FF0000"/>
                </a:solidFill>
                <a:latin typeface="Book Antiqua" pitchFamily="18" charset="0"/>
              </a:rPr>
              <a:t>The case:  </a:t>
            </a:r>
            <a:r>
              <a:rPr lang="en-US" sz="2400" dirty="0">
                <a:latin typeface="Book Antiqua" pitchFamily="18" charset="0"/>
              </a:rPr>
              <a:t>First a slave in Missouri, Dred Scott was brought to Wisconsin Territory for 2 years as a free man. He argued he was still free upon his return to Missouri.</a:t>
            </a:r>
          </a:p>
          <a:p>
            <a:endParaRPr lang="en-US" sz="2400" dirty="0">
              <a:latin typeface="Book Antiqua" pitchFamily="18" charset="0"/>
            </a:endParaRPr>
          </a:p>
          <a:p>
            <a:r>
              <a:rPr lang="en-US" sz="2400" dirty="0">
                <a:solidFill>
                  <a:srgbClr val="FF0000"/>
                </a:solidFill>
                <a:latin typeface="Book Antiqua" pitchFamily="18" charset="0"/>
              </a:rPr>
              <a:t>The ruling: </a:t>
            </a:r>
            <a:r>
              <a:rPr lang="en-US" sz="2400" dirty="0">
                <a:latin typeface="Book Antiqua" pitchFamily="18" charset="0"/>
              </a:rPr>
              <a:t>Supreme Court ruled against Scott, saying as a black man Scott had no right to sue; Congress had no right to deprive any person of their property, and therefore Missouri Compromise was unconstitutional.</a:t>
            </a:r>
          </a:p>
          <a:p>
            <a:endParaRPr lang="en-US" sz="2400" dirty="0">
              <a:solidFill>
                <a:srgbClr val="FF0000"/>
              </a:solidFill>
              <a:latin typeface="Book Antiqua" pitchFamily="18" charset="0"/>
            </a:endParaRPr>
          </a:p>
          <a:p>
            <a:r>
              <a:rPr lang="en-US" sz="2400" dirty="0">
                <a:solidFill>
                  <a:srgbClr val="FF0000"/>
                </a:solidFill>
                <a:latin typeface="Book Antiqua" pitchFamily="18" charset="0"/>
              </a:rPr>
              <a:t>The importance: </a:t>
            </a:r>
            <a:r>
              <a:rPr lang="en-US" sz="2400" dirty="0">
                <a:latin typeface="Book Antiqua" pitchFamily="18" charset="0"/>
              </a:rPr>
              <a:t>Slavery now allowed in all US territories, African Americans are not citizens and have no rights according the Constitution.</a:t>
            </a:r>
          </a:p>
        </p:txBody>
      </p:sp>
    </p:spTree>
    <p:extLst>
      <p:ext uri="{BB962C8B-B14F-4D97-AF65-F5344CB8AC3E}">
        <p14:creationId xmlns:p14="http://schemas.microsoft.com/office/powerpoint/2010/main" val="24673233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26px-DredScott.jpg"/>
          <p:cNvPicPr>
            <a:picLocks noChangeAspect="1"/>
          </p:cNvPicPr>
          <p:nvPr/>
        </p:nvPicPr>
        <p:blipFill>
          <a:blip r:embed="rId2" cstate="print"/>
          <a:stretch>
            <a:fillRect/>
          </a:stretch>
        </p:blipFill>
        <p:spPr>
          <a:xfrm>
            <a:off x="0" y="4577184"/>
            <a:ext cx="1987550" cy="2267168"/>
          </a:xfrm>
          <a:prstGeom prst="rect">
            <a:avLst/>
          </a:prstGeom>
        </p:spPr>
      </p:pic>
      <p:pic>
        <p:nvPicPr>
          <p:cNvPr id="8" name="Picture 7" descr="Roger_Taney_-_Healy.jpg"/>
          <p:cNvPicPr>
            <a:picLocks noChangeAspect="1"/>
          </p:cNvPicPr>
          <p:nvPr/>
        </p:nvPicPr>
        <p:blipFill>
          <a:blip r:embed="rId3" cstate="print"/>
          <a:stretch>
            <a:fillRect/>
          </a:stretch>
        </p:blipFill>
        <p:spPr>
          <a:xfrm>
            <a:off x="7250107" y="4577184"/>
            <a:ext cx="1865459" cy="2267168"/>
          </a:xfrm>
          <a:prstGeom prst="rect">
            <a:avLst/>
          </a:prstGeom>
        </p:spPr>
      </p:pic>
      <p:pic>
        <p:nvPicPr>
          <p:cNvPr id="6" name="Picture 5" descr="460px-James_Buchanan_Signature2.svg.png"/>
          <p:cNvPicPr>
            <a:picLocks noChangeAspect="1"/>
          </p:cNvPicPr>
          <p:nvPr/>
        </p:nvPicPr>
        <p:blipFill>
          <a:blip r:embed="rId4" cstate="print"/>
          <a:stretch>
            <a:fillRect/>
          </a:stretch>
        </p:blipFill>
        <p:spPr>
          <a:xfrm>
            <a:off x="0" y="64816"/>
            <a:ext cx="2548609" cy="365670"/>
          </a:xfrm>
          <a:prstGeom prst="rect">
            <a:avLst/>
          </a:prstGeom>
        </p:spPr>
      </p:pic>
      <p:sp>
        <p:nvSpPr>
          <p:cNvPr id="2" name="TextBox 1"/>
          <p:cNvSpPr txBox="1"/>
          <p:nvPr/>
        </p:nvSpPr>
        <p:spPr>
          <a:xfrm>
            <a:off x="428766" y="689358"/>
            <a:ext cx="8686801" cy="3785652"/>
          </a:xfrm>
          <a:prstGeom prst="rect">
            <a:avLst/>
          </a:prstGeom>
          <a:noFill/>
        </p:spPr>
        <p:txBody>
          <a:bodyPr wrap="square" rtlCol="0">
            <a:spAutoFit/>
          </a:bodyPr>
          <a:lstStyle/>
          <a:p>
            <a:r>
              <a:rPr lang="en-US" sz="2000" i="1" dirty="0"/>
              <a:t>“We think ... that [black people] are not included…under the word "citizens" in the Constitution, and can therefore claim none of the rights and privileges which that instrument provides for and secures to citizens of the United States. On the contrary, they were at that time [of America's founding] considered as a subordinate and inferior class of beings who had been subjugated by the dominant race…and had no rights or privileges but such as those who held the power and the Government might choose to grant them….”</a:t>
            </a:r>
          </a:p>
          <a:p>
            <a:endParaRPr lang="en-US" sz="2000" i="1" dirty="0"/>
          </a:p>
          <a:p>
            <a:r>
              <a:rPr lang="en-US" sz="2000" i="1" dirty="0"/>
              <a:t>“It is difficult at this day to realize the state of public opinion in relation to that unfortunate race, which prevailed in the civilized and enlightened portions of the world at the time of the Declaration of Independence, and when the Constitution of the United States was framed and adopted. ... They had for more than a century</a:t>
            </a:r>
          </a:p>
        </p:txBody>
      </p:sp>
      <p:sp>
        <p:nvSpPr>
          <p:cNvPr id="3" name="TextBox 2"/>
          <p:cNvSpPr txBox="1"/>
          <p:nvPr/>
        </p:nvSpPr>
        <p:spPr>
          <a:xfrm>
            <a:off x="2256628" y="4343400"/>
            <a:ext cx="4724400" cy="2677656"/>
          </a:xfrm>
          <a:prstGeom prst="rect">
            <a:avLst/>
          </a:prstGeom>
          <a:noFill/>
        </p:spPr>
        <p:txBody>
          <a:bodyPr wrap="square" rtlCol="0">
            <a:spAutoFit/>
          </a:bodyPr>
          <a:lstStyle/>
          <a:p>
            <a:r>
              <a:rPr lang="en-US" sz="2000" i="1" dirty="0"/>
              <a:t>before been regarded as beings of an inferior order ... and so far inferior, that they had no rights which the white man was bound to respect; and that the negro might justly and lawfully be reduced to slavery for his benefit.”</a:t>
            </a:r>
          </a:p>
          <a:p>
            <a:r>
              <a:rPr lang="en-US" sz="800" i="1" dirty="0"/>
              <a:t>	</a:t>
            </a:r>
          </a:p>
          <a:p>
            <a:r>
              <a:rPr lang="en-US" sz="2000" i="1" dirty="0"/>
              <a:t>	-Chief Justice Roger B. Taney</a:t>
            </a:r>
          </a:p>
          <a:p>
            <a:endParaRPr lang="en-US" sz="20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Lincoln-Douglas Debates (1858)</a:t>
            </a:r>
          </a:p>
        </p:txBody>
      </p:sp>
      <p:sp>
        <p:nvSpPr>
          <p:cNvPr id="3" name="Content Placeholder 2"/>
          <p:cNvSpPr>
            <a:spLocks noGrp="1"/>
          </p:cNvSpPr>
          <p:nvPr>
            <p:ph idx="1"/>
          </p:nvPr>
        </p:nvSpPr>
        <p:spPr>
          <a:xfrm>
            <a:off x="304800" y="1219200"/>
            <a:ext cx="8534400" cy="1676399"/>
          </a:xfrm>
        </p:spPr>
        <p:txBody>
          <a:bodyPr>
            <a:normAutofit fontScale="70000" lnSpcReduction="20000"/>
          </a:bodyPr>
          <a:lstStyle/>
          <a:p>
            <a:r>
              <a:rPr lang="en-US" dirty="0"/>
              <a:t>Series of debates between Abraham Lincoln (R) and Stephen Douglas (D), candidates for Senator from Illinois.</a:t>
            </a:r>
          </a:p>
          <a:p>
            <a:r>
              <a:rPr lang="en-US" dirty="0"/>
              <a:t>Douglas won the election, but the debates made Lincoln famous in Republican circles, leading to his nomination for President in 1860.</a:t>
            </a:r>
          </a:p>
        </p:txBody>
      </p:sp>
      <p:pic>
        <p:nvPicPr>
          <p:cNvPr id="4" name="Picture 3" descr="460px-James_Buchanan_Signature2.svg.png"/>
          <p:cNvPicPr>
            <a:picLocks noChangeAspect="1"/>
          </p:cNvPicPr>
          <p:nvPr/>
        </p:nvPicPr>
        <p:blipFill>
          <a:blip r:embed="rId2" cstate="print"/>
          <a:stretch>
            <a:fillRect/>
          </a:stretch>
        </p:blipFill>
        <p:spPr>
          <a:xfrm>
            <a:off x="0" y="64816"/>
            <a:ext cx="2548609" cy="365670"/>
          </a:xfrm>
          <a:prstGeom prst="rect">
            <a:avLst/>
          </a:prstGeom>
        </p:spPr>
      </p:pic>
      <p:sp>
        <p:nvSpPr>
          <p:cNvPr id="5" name="AutoShape 4" descr="Black and white artist rendering of a debate between Abraham Lincoln and Stephen Dou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6" name="Picture 6" descr="https://www.thoughtco.com/thmb/75RbgH0An15vjJ4lerabEiovgnI=/1995x1122/smart/filters:no_upscale()/Lincoln_debating_douglas-26b991f0e95342bc8dce45584fccf8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514600"/>
            <a:ext cx="7391400" cy="415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2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3389562" cy="646331"/>
          </a:xfrm>
          <a:prstGeom prst="rect">
            <a:avLst/>
          </a:prstGeom>
          <a:noFill/>
        </p:spPr>
        <p:txBody>
          <a:bodyPr wrap="none" rtlCol="0">
            <a:spAutoFit/>
          </a:bodyPr>
          <a:lstStyle/>
          <a:p>
            <a:r>
              <a:rPr lang="en-US" sz="3600" i="1" dirty="0">
                <a:latin typeface="Times New Roman"/>
                <a:cs typeface="Times New Roman"/>
              </a:rPr>
              <a:t>Election of 1828</a:t>
            </a:r>
          </a:p>
        </p:txBody>
      </p:sp>
      <p:sp>
        <p:nvSpPr>
          <p:cNvPr id="3" name="TextBox 2"/>
          <p:cNvSpPr txBox="1"/>
          <p:nvPr/>
        </p:nvSpPr>
        <p:spPr>
          <a:xfrm>
            <a:off x="381000" y="1752600"/>
            <a:ext cx="5257800" cy="1015663"/>
          </a:xfrm>
          <a:prstGeom prst="rect">
            <a:avLst/>
          </a:prstGeom>
          <a:noFill/>
        </p:spPr>
        <p:txBody>
          <a:bodyPr wrap="square" rtlCol="0">
            <a:spAutoFit/>
          </a:bodyPr>
          <a:lstStyle/>
          <a:p>
            <a:r>
              <a:rPr lang="en-US" sz="2000" dirty="0">
                <a:solidFill>
                  <a:srgbClr val="000000"/>
                </a:solidFill>
                <a:latin typeface="Book Antiqua" pitchFamily="18" charset="0"/>
              </a:rPr>
              <a:t>“National Republican”: 83</a:t>
            </a:r>
          </a:p>
          <a:p>
            <a:r>
              <a:rPr lang="en-US" sz="2000" dirty="0">
                <a:solidFill>
                  <a:srgbClr val="000000"/>
                </a:solidFill>
                <a:latin typeface="Book Antiqua" pitchFamily="18" charset="0"/>
              </a:rPr>
              <a:t>President: John Quincy Adams</a:t>
            </a:r>
          </a:p>
          <a:p>
            <a:r>
              <a:rPr lang="en-US" sz="2000" dirty="0">
                <a:solidFill>
                  <a:srgbClr val="000000"/>
                </a:solidFill>
                <a:latin typeface="Book Antiqua" pitchFamily="18" charset="0"/>
              </a:rPr>
              <a:t>Vice President: Richard Rush</a:t>
            </a:r>
          </a:p>
        </p:txBody>
      </p:sp>
      <p:sp>
        <p:nvSpPr>
          <p:cNvPr id="4" name="TextBox 3"/>
          <p:cNvSpPr txBox="1"/>
          <p:nvPr/>
        </p:nvSpPr>
        <p:spPr>
          <a:xfrm>
            <a:off x="457200" y="3429000"/>
            <a:ext cx="5257800" cy="1015663"/>
          </a:xfrm>
          <a:prstGeom prst="rect">
            <a:avLst/>
          </a:prstGeom>
          <a:noFill/>
        </p:spPr>
        <p:txBody>
          <a:bodyPr wrap="square" rtlCol="0">
            <a:spAutoFit/>
          </a:bodyPr>
          <a:lstStyle/>
          <a:p>
            <a:r>
              <a:rPr lang="en-US" sz="2000" dirty="0">
                <a:solidFill>
                  <a:srgbClr val="000000"/>
                </a:solidFill>
                <a:latin typeface="Book Antiqua" pitchFamily="18" charset="0"/>
              </a:rPr>
              <a:t>Democratic: 178</a:t>
            </a:r>
          </a:p>
          <a:p>
            <a:r>
              <a:rPr lang="en-US" sz="2000" dirty="0">
                <a:solidFill>
                  <a:srgbClr val="000000"/>
                </a:solidFill>
                <a:latin typeface="Book Antiqua" pitchFamily="18" charset="0"/>
              </a:rPr>
              <a:t>President: Andrew Jackson</a:t>
            </a:r>
          </a:p>
          <a:p>
            <a:r>
              <a:rPr lang="en-US" sz="2000" dirty="0">
                <a:solidFill>
                  <a:srgbClr val="000000"/>
                </a:solidFill>
                <a:latin typeface="Book Antiqua" pitchFamily="18" charset="0"/>
              </a:rPr>
              <a:t>Vice President: Rufus King</a:t>
            </a:r>
          </a:p>
        </p:txBody>
      </p:sp>
      <p:pic>
        <p:nvPicPr>
          <p:cNvPr id="7" name="Picture 6"/>
          <p:cNvPicPr>
            <a:picLocks noChangeAspect="1"/>
          </p:cNvPicPr>
          <p:nvPr/>
        </p:nvPicPr>
        <p:blipFill>
          <a:blip r:embed="rId2"/>
          <a:stretch>
            <a:fillRect/>
          </a:stretch>
        </p:blipFill>
        <p:spPr>
          <a:xfrm>
            <a:off x="4724400" y="152400"/>
            <a:ext cx="4343400" cy="4463841"/>
          </a:xfrm>
          <a:prstGeom prst="rect">
            <a:avLst/>
          </a:prstGeom>
        </p:spPr>
      </p:pic>
      <p:pic>
        <p:nvPicPr>
          <p:cNvPr id="8" name="Picture 7"/>
          <p:cNvPicPr>
            <a:picLocks noChangeAspect="1"/>
          </p:cNvPicPr>
          <p:nvPr/>
        </p:nvPicPr>
        <p:blipFill>
          <a:blip r:embed="rId3"/>
          <a:stretch>
            <a:fillRect/>
          </a:stretch>
        </p:blipFill>
        <p:spPr>
          <a:xfrm>
            <a:off x="5105400" y="4876800"/>
            <a:ext cx="1441111" cy="1828800"/>
          </a:xfrm>
          <a:prstGeom prst="rect">
            <a:avLst/>
          </a:prstGeom>
        </p:spPr>
      </p:pic>
      <p:pic>
        <p:nvPicPr>
          <p:cNvPr id="10" name="Picture 9"/>
          <p:cNvPicPr>
            <a:picLocks noChangeAspect="1"/>
          </p:cNvPicPr>
          <p:nvPr/>
        </p:nvPicPr>
        <p:blipFill>
          <a:blip r:embed="rId4"/>
          <a:stretch>
            <a:fillRect/>
          </a:stretch>
        </p:blipFill>
        <p:spPr>
          <a:xfrm>
            <a:off x="2438400" y="4876800"/>
            <a:ext cx="1533366" cy="1857635"/>
          </a:xfrm>
          <a:prstGeom prst="rect">
            <a:avLst/>
          </a:prstGeom>
        </p:spPr>
      </p:pic>
    </p:spTree>
    <p:extLst>
      <p:ext uri="{BB962C8B-B14F-4D97-AF65-F5344CB8AC3E}">
        <p14:creationId xmlns:p14="http://schemas.microsoft.com/office/powerpoint/2010/main" val="29975509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https://upload.wikimedia.org/wikipedia/commons/thumb/f/f8/Stephen_A_Douglas_by_Vannerson%2C_1859.jpg/800px-Stephen_A_Douglas_by_Vannerson%2C_18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8031" y="749082"/>
            <a:ext cx="2202388" cy="2934682"/>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upload.wikimedia.org/wikipedia/commons/thumb/0/07/Lincoln_O-21_by_Marsh%2C_1860.jpg/800px-Lincoln_O-21_by_Marsh%2C_18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065" y="3265014"/>
            <a:ext cx="2292643" cy="31065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460px-James_Buchanan_Signature2.svg.png"/>
          <p:cNvPicPr>
            <a:picLocks noChangeAspect="1"/>
          </p:cNvPicPr>
          <p:nvPr/>
        </p:nvPicPr>
        <p:blipFill>
          <a:blip r:embed="rId4" cstate="print"/>
          <a:stretch>
            <a:fillRect/>
          </a:stretch>
        </p:blipFill>
        <p:spPr>
          <a:xfrm>
            <a:off x="0" y="64816"/>
            <a:ext cx="2548609" cy="365670"/>
          </a:xfrm>
          <a:prstGeom prst="rect">
            <a:avLst/>
          </a:prstGeom>
        </p:spPr>
      </p:pic>
      <p:sp>
        <p:nvSpPr>
          <p:cNvPr id="5" name="AutoShape 4" descr="Black and white artist rendering of a debate between Abraham Lincoln and Stephen Dougl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2635156" y="3962400"/>
            <a:ext cx="6476999" cy="2585323"/>
          </a:xfrm>
          <a:prstGeom prst="rect">
            <a:avLst/>
          </a:prstGeom>
          <a:noFill/>
        </p:spPr>
        <p:txBody>
          <a:bodyPr wrap="square" rtlCol="0">
            <a:spAutoFit/>
          </a:bodyPr>
          <a:lstStyle/>
          <a:p>
            <a:r>
              <a:rPr lang="en-US" i="1" dirty="0"/>
              <a:t> ”There is no reason in the world why the negro is not entitled to all the natural rights enumerated in the Declaration of Independence--the right of life, liberty, and the pursuit of happiness. I hold that he is as much entitled to these as the white man. I agree with Judge Douglas he is not my equal in many respects--certainly not in color, perhaps not in intellectual and moral endowments; but in the right to eat the bread without the leave of any body else which his own hand earns, he is my equal and the equal of Judge Douglas, and the equal of every living man.“		-Abraham Lincoln</a:t>
            </a:r>
          </a:p>
        </p:txBody>
      </p:sp>
      <p:sp>
        <p:nvSpPr>
          <p:cNvPr id="8" name="TextBox 7"/>
          <p:cNvSpPr txBox="1"/>
          <p:nvPr/>
        </p:nvSpPr>
        <p:spPr>
          <a:xfrm>
            <a:off x="155574" y="643177"/>
            <a:ext cx="6626225" cy="2585323"/>
          </a:xfrm>
          <a:prstGeom prst="rect">
            <a:avLst/>
          </a:prstGeom>
          <a:noFill/>
        </p:spPr>
        <p:txBody>
          <a:bodyPr wrap="square" rtlCol="0">
            <a:spAutoFit/>
          </a:bodyPr>
          <a:lstStyle/>
          <a:p>
            <a:r>
              <a:rPr lang="en-US" i="1" dirty="0"/>
              <a:t>“I do not question Mr. Lincoln’s conscientious belief that the negro was made his equal, and hence is his brother, but for my own part, I do not regard the negro as my equal, and positively deny that he is my brother or any kin to me whatever. … Lincoln … holds that the negro was born his equal and yours, and that he was endowed with equality by the Almighty, and that no human law can deprive him of these rights which were guarantied to him by the Supreme ruler of the Universe. Now, I do not believe that the Almighty ever intended the negro to be the equal of the white man.” – Stephen Douglas</a:t>
            </a:r>
          </a:p>
        </p:txBody>
      </p:sp>
      <p:sp>
        <p:nvSpPr>
          <p:cNvPr id="9" name="TextBox 8"/>
          <p:cNvSpPr txBox="1"/>
          <p:nvPr/>
        </p:nvSpPr>
        <p:spPr>
          <a:xfrm>
            <a:off x="1143000" y="1447800"/>
            <a:ext cx="6705600" cy="4401205"/>
          </a:xfrm>
          <a:prstGeom prst="rect">
            <a:avLst/>
          </a:prstGeom>
          <a:blipFill>
            <a:blip r:embed="rId5"/>
            <a:stretch>
              <a:fillRect/>
            </a:stretch>
          </a:blipFill>
          <a:ln>
            <a:solidFill>
              <a:schemeClr val="tx1"/>
            </a:solidFill>
          </a:ln>
        </p:spPr>
        <p:txBody>
          <a:bodyPr wrap="square" rtlCol="0">
            <a:spAutoFit/>
          </a:bodyPr>
          <a:lstStyle/>
          <a:p>
            <a:r>
              <a:rPr lang="en-US" sz="2000" b="1" i="1" dirty="0"/>
              <a:t>That is the real issue. That is the issue that will continue in this country when these poor tongues of Judge Douglas and myself shall be silent. It is the eternal struggle between these two principles -- right and wrong -- throughout the world. They are the two principles that have stood face to face from the beginning of time, and will ever continue to struggle. The one is the common right of humanity and the other the divine right of kings. It is the same principle in whatever shape it develops itself. It is the same spirit that says, 'You work and toil and earn bread, and I'll eat it.' No matter in what shape it comes, whether from the mouth of a king who seeks to bestride the people of his own nation and live by the fruit of their labor, or from one race of men as an apology for enslaving another race, it is the same tyrannical principle.</a:t>
            </a:r>
            <a:endParaRPr lang="en-US" sz="2000" i="1" dirty="0"/>
          </a:p>
        </p:txBody>
      </p:sp>
    </p:spTree>
    <p:extLst>
      <p:ext uri="{BB962C8B-B14F-4D97-AF65-F5344CB8AC3E}">
        <p14:creationId xmlns:p14="http://schemas.microsoft.com/office/powerpoint/2010/main" val="245136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john_brown_3.jpg"/>
          <p:cNvPicPr>
            <a:picLocks noChangeAspect="1"/>
          </p:cNvPicPr>
          <p:nvPr/>
        </p:nvPicPr>
        <p:blipFill>
          <a:blip r:embed="rId2" cstate="print"/>
          <a:stretch>
            <a:fillRect/>
          </a:stretch>
        </p:blipFill>
        <p:spPr>
          <a:xfrm>
            <a:off x="4972050" y="2076450"/>
            <a:ext cx="4171950" cy="4781550"/>
          </a:xfrm>
          <a:prstGeom prst="rect">
            <a:avLst/>
          </a:prstGeom>
        </p:spPr>
      </p:pic>
      <p:sp>
        <p:nvSpPr>
          <p:cNvPr id="5" name="TextBox 4"/>
          <p:cNvSpPr txBox="1"/>
          <p:nvPr/>
        </p:nvSpPr>
        <p:spPr>
          <a:xfrm>
            <a:off x="228600" y="533400"/>
            <a:ext cx="8915400" cy="1508105"/>
          </a:xfrm>
          <a:prstGeom prst="rect">
            <a:avLst/>
          </a:prstGeom>
          <a:noFill/>
        </p:spPr>
        <p:txBody>
          <a:bodyPr wrap="square" rtlCol="0">
            <a:spAutoFit/>
          </a:bodyPr>
          <a:lstStyle/>
          <a:p>
            <a:pPr algn="ctr"/>
            <a:r>
              <a:rPr lang="en-US" sz="3600" b="1" dirty="0"/>
              <a:t>John Brown’s raid on Harper’s Ferry</a:t>
            </a:r>
          </a:p>
          <a:p>
            <a:pPr algn="ctr"/>
            <a:r>
              <a:rPr lang="en-US" sz="2800" b="1" dirty="0"/>
              <a:t>-Abolitionist John Brown attempts to start a slave rebellion, but is caught, tried for treason, and hanged.</a:t>
            </a:r>
          </a:p>
        </p:txBody>
      </p:sp>
      <p:pic>
        <p:nvPicPr>
          <p:cNvPr id="9" name="Picture 8" descr="brown_harpers-ferry1.jpg"/>
          <p:cNvPicPr>
            <a:picLocks noChangeAspect="1"/>
          </p:cNvPicPr>
          <p:nvPr/>
        </p:nvPicPr>
        <p:blipFill>
          <a:blip r:embed="rId3" cstate="print"/>
          <a:stretch>
            <a:fillRect/>
          </a:stretch>
        </p:blipFill>
        <p:spPr>
          <a:xfrm>
            <a:off x="0" y="2049477"/>
            <a:ext cx="5181599" cy="4808523"/>
          </a:xfrm>
          <a:prstGeom prst="rect">
            <a:avLst/>
          </a:prstGeom>
        </p:spPr>
      </p:pic>
      <p:pic>
        <p:nvPicPr>
          <p:cNvPr id="8" name="Picture 7" descr="JohnBrown1.jpg"/>
          <p:cNvPicPr>
            <a:picLocks noChangeAspect="1"/>
          </p:cNvPicPr>
          <p:nvPr/>
        </p:nvPicPr>
        <p:blipFill>
          <a:blip r:embed="rId4" cstate="print"/>
          <a:stretch>
            <a:fillRect/>
          </a:stretch>
        </p:blipFill>
        <p:spPr>
          <a:xfrm>
            <a:off x="1371600" y="2095500"/>
            <a:ext cx="6534150" cy="4762500"/>
          </a:xfrm>
          <a:prstGeom prst="rect">
            <a:avLst/>
          </a:prstGeom>
        </p:spPr>
      </p:pic>
      <p:pic>
        <p:nvPicPr>
          <p:cNvPr id="10" name="Picture 9" descr="460px-James_Buchanan_Signature2.svg.png"/>
          <p:cNvPicPr>
            <a:picLocks noChangeAspect="1"/>
          </p:cNvPicPr>
          <p:nvPr/>
        </p:nvPicPr>
        <p:blipFill>
          <a:blip r:embed="rId5" cstate="print"/>
          <a:stretch>
            <a:fillRect/>
          </a:stretch>
        </p:blipFill>
        <p:spPr>
          <a:xfrm>
            <a:off x="0" y="64816"/>
            <a:ext cx="2548609" cy="365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kansas.jpg"/>
          <p:cNvPicPr>
            <a:picLocks noChangeAspect="1"/>
          </p:cNvPicPr>
          <p:nvPr/>
        </p:nvPicPr>
        <p:blipFill>
          <a:blip r:embed="rId2" cstate="print"/>
          <a:stretch>
            <a:fillRect/>
          </a:stretch>
        </p:blipFill>
        <p:spPr>
          <a:xfrm>
            <a:off x="0" y="455076"/>
            <a:ext cx="9144000" cy="5947848"/>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817" y="484128"/>
            <a:ext cx="3236784" cy="646331"/>
          </a:xfrm>
          <a:prstGeom prst="rect">
            <a:avLst/>
          </a:prstGeom>
          <a:noFill/>
        </p:spPr>
        <p:txBody>
          <a:bodyPr wrap="none" rtlCol="0">
            <a:spAutoFit/>
          </a:bodyPr>
          <a:lstStyle/>
          <a:p>
            <a:r>
              <a:rPr lang="en-US" sz="3600" i="1" dirty="0">
                <a:latin typeface="Times New Roman"/>
                <a:cs typeface="Times New Roman"/>
              </a:rPr>
              <a:t>Election of 1860</a:t>
            </a:r>
          </a:p>
        </p:txBody>
      </p:sp>
      <p:sp>
        <p:nvSpPr>
          <p:cNvPr id="3" name="TextBox 2"/>
          <p:cNvSpPr txBox="1"/>
          <p:nvPr/>
        </p:nvSpPr>
        <p:spPr>
          <a:xfrm>
            <a:off x="155575" y="1579447"/>
            <a:ext cx="5257800" cy="1015663"/>
          </a:xfrm>
          <a:prstGeom prst="rect">
            <a:avLst/>
          </a:prstGeom>
          <a:noFill/>
        </p:spPr>
        <p:txBody>
          <a:bodyPr wrap="square" rtlCol="0">
            <a:spAutoFit/>
          </a:bodyPr>
          <a:lstStyle/>
          <a:p>
            <a:r>
              <a:rPr lang="en-US" sz="2000" dirty="0">
                <a:solidFill>
                  <a:srgbClr val="000000"/>
                </a:solidFill>
                <a:latin typeface="Book Antiqua" pitchFamily="18" charset="0"/>
              </a:rPr>
              <a:t>Republican: 180</a:t>
            </a:r>
          </a:p>
          <a:p>
            <a:r>
              <a:rPr lang="en-US" sz="2000" dirty="0">
                <a:solidFill>
                  <a:srgbClr val="000000"/>
                </a:solidFill>
                <a:latin typeface="Book Antiqua" pitchFamily="18" charset="0"/>
              </a:rPr>
              <a:t>President: Abraham Lincoln</a:t>
            </a:r>
          </a:p>
          <a:p>
            <a:r>
              <a:rPr lang="en-US" sz="2000" dirty="0">
                <a:solidFill>
                  <a:srgbClr val="000000"/>
                </a:solidFill>
                <a:latin typeface="Book Antiqua" pitchFamily="18" charset="0"/>
              </a:rPr>
              <a:t>VP: Hannibal Hamlin</a:t>
            </a:r>
          </a:p>
        </p:txBody>
      </p:sp>
      <p:sp>
        <p:nvSpPr>
          <p:cNvPr id="4" name="TextBox 3"/>
          <p:cNvSpPr txBox="1"/>
          <p:nvPr/>
        </p:nvSpPr>
        <p:spPr>
          <a:xfrm>
            <a:off x="157850" y="2690155"/>
            <a:ext cx="5257800" cy="707886"/>
          </a:xfrm>
          <a:prstGeom prst="rect">
            <a:avLst/>
          </a:prstGeom>
          <a:noFill/>
        </p:spPr>
        <p:txBody>
          <a:bodyPr wrap="square" rtlCol="0">
            <a:spAutoFit/>
          </a:bodyPr>
          <a:lstStyle/>
          <a:p>
            <a:r>
              <a:rPr lang="en-US" sz="2000" dirty="0">
                <a:solidFill>
                  <a:srgbClr val="000000"/>
                </a:solidFill>
                <a:latin typeface="Book Antiqua" pitchFamily="18" charset="0"/>
              </a:rPr>
              <a:t>Democratic: 12</a:t>
            </a:r>
          </a:p>
          <a:p>
            <a:r>
              <a:rPr lang="en-US" sz="2000" dirty="0">
                <a:solidFill>
                  <a:srgbClr val="000000"/>
                </a:solidFill>
                <a:latin typeface="Book Antiqua" pitchFamily="18" charset="0"/>
              </a:rPr>
              <a:t>President: Stephen Douglas</a:t>
            </a:r>
          </a:p>
        </p:txBody>
      </p:sp>
      <p:sp>
        <p:nvSpPr>
          <p:cNvPr id="5" name="AutoShape 8" descr="Politics Campaign Biography Life Franklin Pierce Nathaniel Hawthorne 1st  1852 | #1757139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3460437"/>
            <a:ext cx="5257800" cy="707886"/>
          </a:xfrm>
          <a:prstGeom prst="rect">
            <a:avLst/>
          </a:prstGeom>
          <a:noFill/>
        </p:spPr>
        <p:txBody>
          <a:bodyPr wrap="square" rtlCol="0">
            <a:spAutoFit/>
          </a:bodyPr>
          <a:lstStyle/>
          <a:p>
            <a:r>
              <a:rPr lang="en-US" sz="2000" dirty="0">
                <a:solidFill>
                  <a:srgbClr val="000000"/>
                </a:solidFill>
                <a:latin typeface="Book Antiqua" pitchFamily="18" charset="0"/>
              </a:rPr>
              <a:t>Southern Democratic: 72</a:t>
            </a:r>
          </a:p>
          <a:p>
            <a:r>
              <a:rPr lang="en-US" sz="2000" dirty="0">
                <a:solidFill>
                  <a:srgbClr val="000000"/>
                </a:solidFill>
                <a:latin typeface="Book Antiqua" pitchFamily="18" charset="0"/>
              </a:rPr>
              <a:t>President: John Breckenridge</a:t>
            </a:r>
          </a:p>
        </p:txBody>
      </p:sp>
      <p:pic>
        <p:nvPicPr>
          <p:cNvPr id="32770" name="Picture 2" descr="File:ElectoralCollege1860.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590" y="378911"/>
            <a:ext cx="5856809" cy="34042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5575" y="4227691"/>
            <a:ext cx="5257800" cy="707886"/>
          </a:xfrm>
          <a:prstGeom prst="rect">
            <a:avLst/>
          </a:prstGeom>
          <a:noFill/>
        </p:spPr>
        <p:txBody>
          <a:bodyPr wrap="square" rtlCol="0">
            <a:spAutoFit/>
          </a:bodyPr>
          <a:lstStyle/>
          <a:p>
            <a:r>
              <a:rPr lang="en-US" sz="2000" dirty="0">
                <a:solidFill>
                  <a:srgbClr val="000000"/>
                </a:solidFill>
                <a:latin typeface="Book Antiqua" pitchFamily="18" charset="0"/>
              </a:rPr>
              <a:t>Constitutional Union: 39</a:t>
            </a:r>
          </a:p>
          <a:p>
            <a:r>
              <a:rPr lang="en-US" sz="2000" dirty="0">
                <a:solidFill>
                  <a:srgbClr val="000000"/>
                </a:solidFill>
                <a:latin typeface="Book Antiqua" pitchFamily="18" charset="0"/>
              </a:rPr>
              <a:t>President: John Bell</a:t>
            </a:r>
          </a:p>
        </p:txBody>
      </p:sp>
      <p:pic>
        <p:nvPicPr>
          <p:cNvPr id="32772" name="Picture 4" descr="Abraham Lincoln O-26 by Hesler, 1860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994945"/>
            <a:ext cx="1433531" cy="1876134"/>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BradyHandy-StephenADouglas restor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1" y="5033650"/>
            <a:ext cx="1466724" cy="1865372"/>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John C Breckinridge-04775-restor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2153" y="4979553"/>
            <a:ext cx="1407647" cy="1891526"/>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John-bell-brady-handy-cropped restor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3427" y="4979553"/>
            <a:ext cx="1567269" cy="1878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0592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609600"/>
            <a:ext cx="7620000" cy="1569660"/>
          </a:xfrm>
          <a:prstGeom prst="rect">
            <a:avLst/>
          </a:prstGeom>
          <a:noFill/>
        </p:spPr>
        <p:txBody>
          <a:bodyPr wrap="square" rtlCol="0">
            <a:spAutoFit/>
          </a:bodyPr>
          <a:lstStyle/>
          <a:p>
            <a:pPr algn="ctr"/>
            <a:r>
              <a:rPr lang="en-US" sz="3200" b="1" dirty="0"/>
              <a:t>Southern secession </a:t>
            </a:r>
          </a:p>
          <a:p>
            <a:pPr algn="ctr"/>
            <a:r>
              <a:rPr lang="en-US" sz="3200" b="1" dirty="0"/>
              <a:t>begins after Lincoln wins</a:t>
            </a:r>
          </a:p>
          <a:p>
            <a:pPr algn="ctr"/>
            <a:r>
              <a:rPr lang="en-US" sz="3200" b="1" dirty="0"/>
              <a:t> election of 1860.</a:t>
            </a:r>
          </a:p>
        </p:txBody>
      </p:sp>
      <p:pic>
        <p:nvPicPr>
          <p:cNvPr id="10" name="Picture 9" descr="buchanan.jpg"/>
          <p:cNvPicPr>
            <a:picLocks noChangeAspect="1"/>
          </p:cNvPicPr>
          <p:nvPr/>
        </p:nvPicPr>
        <p:blipFill>
          <a:blip r:embed="rId2" cstate="print"/>
          <a:stretch>
            <a:fillRect/>
          </a:stretch>
        </p:blipFill>
        <p:spPr>
          <a:xfrm>
            <a:off x="609600" y="2133600"/>
            <a:ext cx="3321897" cy="4495800"/>
          </a:xfrm>
          <a:prstGeom prst="rect">
            <a:avLst/>
          </a:prstGeom>
        </p:spPr>
      </p:pic>
      <p:pic>
        <p:nvPicPr>
          <p:cNvPr id="6" name="Picture 5" descr="teal.jpg"/>
          <p:cNvPicPr>
            <a:picLocks noChangeAspect="1"/>
          </p:cNvPicPr>
          <p:nvPr/>
        </p:nvPicPr>
        <p:blipFill>
          <a:blip r:embed="rId3" cstate="print"/>
          <a:stretch>
            <a:fillRect/>
          </a:stretch>
        </p:blipFill>
        <p:spPr>
          <a:xfrm>
            <a:off x="5074920" y="0"/>
            <a:ext cx="4069080" cy="6858000"/>
          </a:xfrm>
          <a:prstGeom prst="rect">
            <a:avLst/>
          </a:prstGeom>
        </p:spPr>
      </p:pic>
      <p:pic>
        <p:nvPicPr>
          <p:cNvPr id="7" name="Picture 6" descr="460px-James_Buchanan_Signature2.svg.png"/>
          <p:cNvPicPr>
            <a:picLocks noChangeAspect="1"/>
          </p:cNvPicPr>
          <p:nvPr/>
        </p:nvPicPr>
        <p:blipFill>
          <a:blip r:embed="rId4" cstate="print"/>
          <a:stretch>
            <a:fillRect/>
          </a:stretch>
        </p:blipFill>
        <p:spPr>
          <a:xfrm>
            <a:off x="0" y="64816"/>
            <a:ext cx="2548609" cy="36567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gone.PNG"/>
          <p:cNvPicPr>
            <a:picLocks noChangeAspect="1"/>
          </p:cNvPicPr>
          <p:nvPr/>
        </p:nvPicPr>
        <p:blipFill>
          <a:blip r:embed="rId4" cstate="print"/>
          <a:stretch>
            <a:fillRect/>
          </a:stretch>
        </p:blipFill>
        <p:spPr>
          <a:xfrm>
            <a:off x="0" y="666170"/>
            <a:ext cx="9144000" cy="6191830"/>
          </a:xfrm>
          <a:prstGeom prst="rect">
            <a:avLst/>
          </a:prstGeom>
        </p:spPr>
      </p:pic>
      <p:sp>
        <p:nvSpPr>
          <p:cNvPr id="4" name="Rectangle 3"/>
          <p:cNvSpPr/>
          <p:nvPr/>
        </p:nvSpPr>
        <p:spPr>
          <a:xfrm>
            <a:off x="547119" y="0"/>
            <a:ext cx="8091189" cy="830997"/>
          </a:xfrm>
          <a:prstGeom prst="rect">
            <a:avLst/>
          </a:prstGeom>
          <a:noFill/>
        </p:spPr>
        <p:txBody>
          <a:bodyPr wrap="none" lIns="91440" tIns="45720" rIns="91440" bIns="45720">
            <a:spAutoFit/>
          </a:bodyPr>
          <a:lstStyle/>
          <a:p>
            <a:pPr algn="ctr"/>
            <a:r>
              <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South Carolina – Dec. 20, 1860</a:t>
            </a:r>
          </a:p>
        </p:txBody>
      </p:sp>
      <p:pic>
        <p:nvPicPr>
          <p:cNvPr id="5"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2gone.PNG"/>
          <p:cNvPicPr>
            <a:picLocks noChangeAspect="1"/>
          </p:cNvPicPr>
          <p:nvPr/>
        </p:nvPicPr>
        <p:blipFill>
          <a:blip r:embed="rId4" cstate="print"/>
          <a:stretch>
            <a:fillRect/>
          </a:stretch>
        </p:blipFill>
        <p:spPr>
          <a:xfrm>
            <a:off x="0" y="666170"/>
            <a:ext cx="9144000" cy="6191830"/>
          </a:xfrm>
          <a:prstGeom prst="rect">
            <a:avLst/>
          </a:prstGeom>
        </p:spPr>
      </p:pic>
      <p:sp>
        <p:nvSpPr>
          <p:cNvPr id="3" name="Rectangle 2"/>
          <p:cNvSpPr/>
          <p:nvPr/>
        </p:nvSpPr>
        <p:spPr>
          <a:xfrm>
            <a:off x="892278" y="0"/>
            <a:ext cx="7400872" cy="830997"/>
          </a:xfrm>
          <a:prstGeom prst="rect">
            <a:avLst/>
          </a:prstGeom>
          <a:noFill/>
        </p:spPr>
        <p:txBody>
          <a:bodyPr wrap="none" lIns="91440" tIns="45720" rIns="91440" bIns="45720">
            <a:spAutoFit/>
          </a:bodyPr>
          <a:lstStyle/>
          <a:p>
            <a:pPr algn="ctr"/>
            <a:r>
              <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Mississippi– January 9, 1861</a:t>
            </a:r>
          </a:p>
        </p:txBody>
      </p:sp>
      <p:pic>
        <p:nvPicPr>
          <p:cNvPr id="4"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3gone.PNG"/>
          <p:cNvPicPr>
            <a:picLocks noChangeAspect="1"/>
          </p:cNvPicPr>
          <p:nvPr/>
        </p:nvPicPr>
        <p:blipFill>
          <a:blip r:embed="rId4" cstate="print"/>
          <a:stretch>
            <a:fillRect/>
          </a:stretch>
        </p:blipFill>
        <p:spPr>
          <a:xfrm>
            <a:off x="0" y="666170"/>
            <a:ext cx="9144000" cy="6191830"/>
          </a:xfrm>
          <a:prstGeom prst="rect">
            <a:avLst/>
          </a:prstGeom>
        </p:spPr>
      </p:pic>
      <p:sp>
        <p:nvSpPr>
          <p:cNvPr id="3" name="Rectangle 2"/>
          <p:cNvSpPr/>
          <p:nvPr/>
        </p:nvSpPr>
        <p:spPr>
          <a:xfrm>
            <a:off x="1243336" y="0"/>
            <a:ext cx="6698757" cy="830997"/>
          </a:xfrm>
          <a:prstGeom prst="rect">
            <a:avLst/>
          </a:prstGeom>
          <a:noFill/>
        </p:spPr>
        <p:txBody>
          <a:bodyPr wrap="none" lIns="91440" tIns="45720" rIns="91440" bIns="45720">
            <a:spAutoFit/>
          </a:bodyPr>
          <a:lstStyle/>
          <a:p>
            <a:pPr algn="ctr"/>
            <a:r>
              <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Florida– January 10, 1861</a:t>
            </a:r>
          </a:p>
        </p:txBody>
      </p:sp>
      <p:pic>
        <p:nvPicPr>
          <p:cNvPr id="4"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4gone.PNG"/>
          <p:cNvPicPr>
            <a:picLocks noChangeAspect="1"/>
          </p:cNvPicPr>
          <p:nvPr/>
        </p:nvPicPr>
        <p:blipFill>
          <a:blip r:embed="rId4" cstate="print"/>
          <a:stretch>
            <a:fillRect/>
          </a:stretch>
        </p:blipFill>
        <p:spPr>
          <a:xfrm>
            <a:off x="0" y="666170"/>
            <a:ext cx="9144000" cy="6191830"/>
          </a:xfrm>
          <a:prstGeom prst="rect">
            <a:avLst/>
          </a:prstGeom>
        </p:spPr>
      </p:pic>
      <p:sp>
        <p:nvSpPr>
          <p:cNvPr id="3" name="Rectangle 2"/>
          <p:cNvSpPr/>
          <p:nvPr/>
        </p:nvSpPr>
        <p:spPr>
          <a:xfrm>
            <a:off x="993268" y="0"/>
            <a:ext cx="7198895" cy="830997"/>
          </a:xfrm>
          <a:prstGeom prst="rect">
            <a:avLst/>
          </a:prstGeom>
          <a:noFill/>
        </p:spPr>
        <p:txBody>
          <a:bodyPr wrap="none" lIns="91440" tIns="45720" rIns="91440" bIns="45720">
            <a:spAutoFit/>
          </a:bodyPr>
          <a:lstStyle/>
          <a:p>
            <a:pPr algn="ctr"/>
            <a:r>
              <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Alabama– January 11, 1861</a:t>
            </a:r>
          </a:p>
        </p:txBody>
      </p:sp>
      <p:pic>
        <p:nvPicPr>
          <p:cNvPr id="4"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4gone.PNG"/>
          <p:cNvPicPr>
            <a:picLocks noChangeAspect="1"/>
          </p:cNvPicPr>
          <p:nvPr/>
        </p:nvPicPr>
        <p:blipFill>
          <a:blip r:embed="rId4" cstate="print"/>
          <a:stretch>
            <a:fillRect/>
          </a:stretch>
        </p:blipFill>
        <p:spPr>
          <a:xfrm>
            <a:off x="0" y="666170"/>
            <a:ext cx="9144000" cy="6191830"/>
          </a:xfrm>
          <a:prstGeom prst="rect">
            <a:avLst/>
          </a:prstGeom>
        </p:spPr>
      </p:pic>
      <p:sp>
        <p:nvSpPr>
          <p:cNvPr id="3" name="Rectangle 2"/>
          <p:cNvSpPr/>
          <p:nvPr/>
        </p:nvSpPr>
        <p:spPr>
          <a:xfrm>
            <a:off x="1131544" y="0"/>
            <a:ext cx="6922344" cy="830997"/>
          </a:xfrm>
          <a:prstGeom prst="rect">
            <a:avLst/>
          </a:prstGeom>
          <a:noFill/>
        </p:spPr>
        <p:txBody>
          <a:bodyPr wrap="none" lIns="91440" tIns="45720" rIns="91440" bIns="45720">
            <a:spAutoFit/>
          </a:bodyPr>
          <a:lstStyle/>
          <a:p>
            <a:pPr algn="ctr"/>
            <a:r>
              <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Georgia– January 19, 1861</a:t>
            </a:r>
          </a:p>
        </p:txBody>
      </p:sp>
      <p:pic>
        <p:nvPicPr>
          <p:cNvPr id="4"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zark Folk Center_002.jpg"/>
          <p:cNvPicPr>
            <a:picLocks noChangeAspect="1"/>
          </p:cNvPicPr>
          <p:nvPr/>
        </p:nvPicPr>
        <p:blipFill>
          <a:blip r:embed="rId2" cstate="print"/>
          <a:stretch>
            <a:fillRect/>
          </a:stretch>
        </p:blipFill>
        <p:spPr>
          <a:xfrm>
            <a:off x="4800600" y="533400"/>
            <a:ext cx="4098805" cy="3124200"/>
          </a:xfrm>
          <a:prstGeom prst="rect">
            <a:avLst/>
          </a:prstGeom>
        </p:spPr>
      </p:pic>
      <p:sp>
        <p:nvSpPr>
          <p:cNvPr id="2" name="Title 1"/>
          <p:cNvSpPr>
            <a:spLocks noGrp="1"/>
          </p:cNvSpPr>
          <p:nvPr>
            <p:ph type="title"/>
          </p:nvPr>
        </p:nvSpPr>
        <p:spPr>
          <a:xfrm>
            <a:off x="152400" y="304800"/>
            <a:ext cx="8229600" cy="1143000"/>
          </a:xfrm>
        </p:spPr>
        <p:txBody>
          <a:bodyPr>
            <a:normAutofit/>
          </a:bodyPr>
          <a:lstStyle/>
          <a:p>
            <a:r>
              <a:rPr lang="en-US" sz="6600" dirty="0">
                <a:latin typeface="Onyx"/>
                <a:cs typeface="Onyx"/>
              </a:rPr>
              <a:t>New States</a:t>
            </a:r>
          </a:p>
        </p:txBody>
      </p:sp>
      <p:sp>
        <p:nvSpPr>
          <p:cNvPr id="3" name="TextBox 2"/>
          <p:cNvSpPr txBox="1"/>
          <p:nvPr/>
        </p:nvSpPr>
        <p:spPr>
          <a:xfrm>
            <a:off x="533400" y="1524000"/>
            <a:ext cx="8382000" cy="4524315"/>
          </a:xfrm>
          <a:prstGeom prst="rect">
            <a:avLst/>
          </a:prstGeom>
          <a:noFill/>
        </p:spPr>
        <p:txBody>
          <a:bodyPr wrap="square" rtlCol="0">
            <a:spAutoFit/>
          </a:bodyPr>
          <a:lstStyle/>
          <a:p>
            <a:r>
              <a:rPr lang="en-US" sz="5400" dirty="0">
                <a:solidFill>
                  <a:srgbClr val="FF0000"/>
                </a:solidFill>
                <a:latin typeface="Onyx"/>
                <a:cs typeface="Onyx"/>
              </a:rPr>
              <a:t>25. Arkansas</a:t>
            </a:r>
          </a:p>
          <a:p>
            <a:endParaRPr lang="en-US" sz="3600" dirty="0">
              <a:solidFill>
                <a:srgbClr val="FF0000"/>
              </a:solidFill>
              <a:latin typeface="Caslon Antique" pitchFamily="18" charset="0"/>
            </a:endParaRPr>
          </a:p>
          <a:p>
            <a:endParaRPr lang="en-US" sz="3600" dirty="0">
              <a:solidFill>
                <a:srgbClr val="FF0000"/>
              </a:solidFill>
              <a:latin typeface="Caslon Antique" pitchFamily="18" charset="0"/>
            </a:endParaRPr>
          </a:p>
          <a:p>
            <a:endParaRPr lang="en-US" sz="3600" dirty="0">
              <a:solidFill>
                <a:srgbClr val="FF0000"/>
              </a:solidFill>
              <a:latin typeface="Caslon Antique" pitchFamily="18" charset="0"/>
            </a:endParaRPr>
          </a:p>
          <a:p>
            <a:endParaRPr lang="en-US" sz="3600" dirty="0">
              <a:solidFill>
                <a:srgbClr val="FF0000"/>
              </a:solidFill>
              <a:latin typeface="Caslon Antique" pitchFamily="18" charset="0"/>
            </a:endParaRPr>
          </a:p>
          <a:p>
            <a:r>
              <a:rPr lang="en-US" sz="5400" dirty="0">
                <a:solidFill>
                  <a:srgbClr val="FF0000"/>
                </a:solidFill>
                <a:latin typeface="Onyx"/>
                <a:cs typeface="Onyx"/>
              </a:rPr>
              <a:t>            				26. Michigan</a:t>
            </a:r>
          </a:p>
          <a:p>
            <a:r>
              <a:rPr lang="en-US" sz="3600" dirty="0">
                <a:solidFill>
                  <a:srgbClr val="FF0000"/>
                </a:solidFill>
                <a:latin typeface="Caslon Antique" pitchFamily="18" charset="0"/>
              </a:rPr>
              <a:t>		</a:t>
            </a:r>
          </a:p>
        </p:txBody>
      </p:sp>
      <p:pic>
        <p:nvPicPr>
          <p:cNvPr id="10" name="Picture 9" descr="Michigan-Lake.jpg"/>
          <p:cNvPicPr>
            <a:picLocks noChangeAspect="1"/>
          </p:cNvPicPr>
          <p:nvPr/>
        </p:nvPicPr>
        <p:blipFill>
          <a:blip r:embed="rId3" cstate="print"/>
          <a:stretch>
            <a:fillRect/>
          </a:stretch>
        </p:blipFill>
        <p:spPr>
          <a:xfrm>
            <a:off x="304800" y="3676650"/>
            <a:ext cx="4762500" cy="3181350"/>
          </a:xfrm>
          <a:prstGeom prst="rect">
            <a:avLst/>
          </a:prstGeom>
        </p:spPr>
      </p:pic>
      <p:pic>
        <p:nvPicPr>
          <p:cNvPr id="7" name="Picture 6" descr="606px-Andrew_Jackson_Signature-.svg.png"/>
          <p:cNvPicPr>
            <a:picLocks noChangeAspect="1"/>
          </p:cNvPicPr>
          <p:nvPr/>
        </p:nvPicPr>
        <p:blipFill>
          <a:blip r:embed="rId4"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31150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5gone.PNG"/>
          <p:cNvPicPr>
            <a:picLocks noChangeAspect="1"/>
          </p:cNvPicPr>
          <p:nvPr/>
        </p:nvPicPr>
        <p:blipFill>
          <a:blip r:embed="rId4" cstate="print"/>
          <a:stretch>
            <a:fillRect/>
          </a:stretch>
        </p:blipFill>
        <p:spPr>
          <a:xfrm>
            <a:off x="0" y="666170"/>
            <a:ext cx="9144000" cy="6191830"/>
          </a:xfrm>
          <a:prstGeom prst="rect">
            <a:avLst/>
          </a:prstGeom>
        </p:spPr>
      </p:pic>
      <p:sp>
        <p:nvSpPr>
          <p:cNvPr id="3" name="Rectangle 2"/>
          <p:cNvSpPr/>
          <p:nvPr/>
        </p:nvSpPr>
        <p:spPr>
          <a:xfrm>
            <a:off x="924340" y="0"/>
            <a:ext cx="7336752" cy="830997"/>
          </a:xfrm>
          <a:prstGeom prst="rect">
            <a:avLst/>
          </a:prstGeom>
          <a:noFill/>
        </p:spPr>
        <p:txBody>
          <a:bodyPr wrap="none" lIns="91440" tIns="45720" rIns="91440" bIns="45720">
            <a:spAutoFit/>
          </a:bodyPr>
          <a:lstStyle/>
          <a:p>
            <a:pPr algn="ctr"/>
            <a:r>
              <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Louisiana– January 26, 1861</a:t>
            </a:r>
          </a:p>
        </p:txBody>
      </p:sp>
      <p:pic>
        <p:nvPicPr>
          <p:cNvPr id="4"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x6gone.PNG"/>
          <p:cNvPicPr>
            <a:picLocks noChangeAspect="1"/>
          </p:cNvPicPr>
          <p:nvPr/>
        </p:nvPicPr>
        <p:blipFill>
          <a:blip r:embed="rId4" cstate="print"/>
          <a:stretch>
            <a:fillRect/>
          </a:stretch>
        </p:blipFill>
        <p:spPr>
          <a:xfrm>
            <a:off x="0" y="666170"/>
            <a:ext cx="9144000" cy="6191830"/>
          </a:xfrm>
          <a:prstGeom prst="rect">
            <a:avLst/>
          </a:prstGeom>
        </p:spPr>
      </p:pic>
      <p:sp>
        <p:nvSpPr>
          <p:cNvPr id="3" name="Rectangle 2"/>
          <p:cNvSpPr/>
          <p:nvPr/>
        </p:nvSpPr>
        <p:spPr>
          <a:xfrm>
            <a:off x="1449996" y="0"/>
            <a:ext cx="6285440" cy="830997"/>
          </a:xfrm>
          <a:prstGeom prst="rect">
            <a:avLst/>
          </a:prstGeom>
          <a:noFill/>
        </p:spPr>
        <p:txBody>
          <a:bodyPr wrap="none" lIns="91440" tIns="45720" rIns="91440" bIns="45720">
            <a:spAutoFit/>
          </a:bodyPr>
          <a:lstStyle/>
          <a:p>
            <a:pPr algn="ctr"/>
            <a:r>
              <a:rPr lang="en-US" sz="4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Texas– February 1, 1861</a:t>
            </a:r>
          </a:p>
        </p:txBody>
      </p:sp>
      <p:pic>
        <p:nvPicPr>
          <p:cNvPr id="4" name="bell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3389562" cy="646331"/>
          </a:xfrm>
          <a:prstGeom prst="rect">
            <a:avLst/>
          </a:prstGeom>
          <a:noFill/>
        </p:spPr>
        <p:txBody>
          <a:bodyPr wrap="none" rtlCol="0">
            <a:spAutoFit/>
          </a:bodyPr>
          <a:lstStyle/>
          <a:p>
            <a:r>
              <a:rPr lang="en-US" sz="3600" i="1" dirty="0">
                <a:latin typeface="Times New Roman"/>
                <a:cs typeface="Times New Roman"/>
              </a:rPr>
              <a:t>Election of 1832</a:t>
            </a:r>
          </a:p>
        </p:txBody>
      </p:sp>
      <p:sp>
        <p:nvSpPr>
          <p:cNvPr id="3" name="TextBox 2"/>
          <p:cNvSpPr txBox="1"/>
          <p:nvPr/>
        </p:nvSpPr>
        <p:spPr>
          <a:xfrm>
            <a:off x="381000" y="1371600"/>
            <a:ext cx="5257800" cy="1015663"/>
          </a:xfrm>
          <a:prstGeom prst="rect">
            <a:avLst/>
          </a:prstGeom>
          <a:noFill/>
        </p:spPr>
        <p:txBody>
          <a:bodyPr wrap="square" rtlCol="0">
            <a:spAutoFit/>
          </a:bodyPr>
          <a:lstStyle/>
          <a:p>
            <a:r>
              <a:rPr lang="en-US" sz="2000" dirty="0">
                <a:solidFill>
                  <a:srgbClr val="000000"/>
                </a:solidFill>
                <a:latin typeface="Book Antiqua" pitchFamily="18" charset="0"/>
              </a:rPr>
              <a:t>Democratic: 219</a:t>
            </a:r>
          </a:p>
          <a:p>
            <a:r>
              <a:rPr lang="en-US" sz="2000" dirty="0">
                <a:solidFill>
                  <a:srgbClr val="000000"/>
                </a:solidFill>
                <a:latin typeface="Book Antiqua" pitchFamily="18" charset="0"/>
              </a:rPr>
              <a:t>President: Andrew Jackson</a:t>
            </a:r>
          </a:p>
          <a:p>
            <a:r>
              <a:rPr lang="en-US" sz="2000" dirty="0">
                <a:solidFill>
                  <a:srgbClr val="000000"/>
                </a:solidFill>
                <a:latin typeface="Book Antiqua" pitchFamily="18" charset="0"/>
              </a:rPr>
              <a:t>Vice President: Martin Van Buren</a:t>
            </a:r>
          </a:p>
        </p:txBody>
      </p:sp>
      <p:sp>
        <p:nvSpPr>
          <p:cNvPr id="4" name="TextBox 3"/>
          <p:cNvSpPr txBox="1"/>
          <p:nvPr/>
        </p:nvSpPr>
        <p:spPr>
          <a:xfrm>
            <a:off x="381000" y="24384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National Republican: 49</a:t>
            </a:r>
          </a:p>
          <a:p>
            <a:r>
              <a:rPr lang="en-US" sz="2000" dirty="0">
                <a:solidFill>
                  <a:srgbClr val="000000"/>
                </a:solidFill>
                <a:latin typeface="Book Antiqua" pitchFamily="18" charset="0"/>
              </a:rPr>
              <a:t>President: Henry Clay</a:t>
            </a:r>
          </a:p>
        </p:txBody>
      </p:sp>
      <p:pic>
        <p:nvPicPr>
          <p:cNvPr id="7" name="Picture 6"/>
          <p:cNvPicPr>
            <a:picLocks noChangeAspect="1"/>
          </p:cNvPicPr>
          <p:nvPr/>
        </p:nvPicPr>
        <p:blipFill>
          <a:blip r:embed="rId2"/>
          <a:stretch>
            <a:fillRect/>
          </a:stretch>
        </p:blipFill>
        <p:spPr>
          <a:xfrm>
            <a:off x="4724400" y="152400"/>
            <a:ext cx="4343400" cy="4463841"/>
          </a:xfrm>
          <a:prstGeom prst="rect">
            <a:avLst/>
          </a:prstGeom>
        </p:spPr>
      </p:pic>
      <p:sp>
        <p:nvSpPr>
          <p:cNvPr id="10" name="TextBox 9"/>
          <p:cNvSpPr txBox="1"/>
          <p:nvPr/>
        </p:nvSpPr>
        <p:spPr>
          <a:xfrm>
            <a:off x="381000" y="32004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Nullifier: 11</a:t>
            </a:r>
          </a:p>
          <a:p>
            <a:r>
              <a:rPr lang="en-US" sz="2000" dirty="0">
                <a:solidFill>
                  <a:srgbClr val="000000"/>
                </a:solidFill>
                <a:latin typeface="Book Antiqua" pitchFamily="18" charset="0"/>
              </a:rPr>
              <a:t>President: John Floyd</a:t>
            </a:r>
          </a:p>
        </p:txBody>
      </p:sp>
      <p:sp>
        <p:nvSpPr>
          <p:cNvPr id="11" name="TextBox 10"/>
          <p:cNvSpPr txBox="1"/>
          <p:nvPr/>
        </p:nvSpPr>
        <p:spPr>
          <a:xfrm>
            <a:off x="381000" y="40386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Anti-Masonic: 7</a:t>
            </a:r>
          </a:p>
          <a:p>
            <a:r>
              <a:rPr lang="en-US" sz="2000" dirty="0">
                <a:solidFill>
                  <a:srgbClr val="000000"/>
                </a:solidFill>
                <a:latin typeface="Book Antiqua" pitchFamily="18" charset="0"/>
              </a:rPr>
              <a:t>President: William Wirt</a:t>
            </a:r>
          </a:p>
        </p:txBody>
      </p:sp>
      <p:pic>
        <p:nvPicPr>
          <p:cNvPr id="12" name="Picture 11"/>
          <p:cNvPicPr>
            <a:picLocks noChangeAspect="1"/>
          </p:cNvPicPr>
          <p:nvPr/>
        </p:nvPicPr>
        <p:blipFill>
          <a:blip r:embed="rId3"/>
          <a:stretch>
            <a:fillRect/>
          </a:stretch>
        </p:blipFill>
        <p:spPr>
          <a:xfrm>
            <a:off x="1295400" y="4876800"/>
            <a:ext cx="1533366" cy="1857635"/>
          </a:xfrm>
          <a:prstGeom prst="rect">
            <a:avLst/>
          </a:prstGeom>
        </p:spPr>
      </p:pic>
      <p:pic>
        <p:nvPicPr>
          <p:cNvPr id="8" name="Picture 7"/>
          <p:cNvPicPr>
            <a:picLocks noChangeAspect="1"/>
          </p:cNvPicPr>
          <p:nvPr/>
        </p:nvPicPr>
        <p:blipFill>
          <a:blip r:embed="rId4"/>
          <a:stretch>
            <a:fillRect/>
          </a:stretch>
        </p:blipFill>
        <p:spPr>
          <a:xfrm>
            <a:off x="3048000" y="4876800"/>
            <a:ext cx="1532160" cy="1848168"/>
          </a:xfrm>
          <a:prstGeom prst="rect">
            <a:avLst/>
          </a:prstGeom>
        </p:spPr>
      </p:pic>
      <p:pic>
        <p:nvPicPr>
          <p:cNvPr id="13" name="Picture 12"/>
          <p:cNvPicPr>
            <a:picLocks noChangeAspect="1"/>
          </p:cNvPicPr>
          <p:nvPr/>
        </p:nvPicPr>
        <p:blipFill>
          <a:blip r:embed="rId5"/>
          <a:stretch>
            <a:fillRect/>
          </a:stretch>
        </p:blipFill>
        <p:spPr>
          <a:xfrm>
            <a:off x="4953000" y="4876800"/>
            <a:ext cx="1388083" cy="1828800"/>
          </a:xfrm>
          <a:prstGeom prst="rect">
            <a:avLst/>
          </a:prstGeom>
        </p:spPr>
      </p:pic>
      <p:pic>
        <p:nvPicPr>
          <p:cNvPr id="14" name="Picture 13"/>
          <p:cNvPicPr>
            <a:picLocks noChangeAspect="1"/>
          </p:cNvPicPr>
          <p:nvPr/>
        </p:nvPicPr>
        <p:blipFill>
          <a:blip r:embed="rId6"/>
          <a:stretch>
            <a:fillRect/>
          </a:stretch>
        </p:blipFill>
        <p:spPr>
          <a:xfrm>
            <a:off x="6553200" y="4876800"/>
            <a:ext cx="1551474" cy="1828800"/>
          </a:xfrm>
          <a:prstGeom prst="rect">
            <a:avLst/>
          </a:prstGeom>
        </p:spPr>
      </p:pic>
    </p:spTree>
    <p:extLst>
      <p:ext uri="{BB962C8B-B14F-4D97-AF65-F5344CB8AC3E}">
        <p14:creationId xmlns:p14="http://schemas.microsoft.com/office/powerpoint/2010/main" val="2997550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Old_hickory.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5064444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04800" y="533400"/>
            <a:ext cx="8839200" cy="461665"/>
          </a:xfrm>
          <a:prstGeom prst="rect">
            <a:avLst/>
          </a:prstGeom>
          <a:noFill/>
        </p:spPr>
        <p:txBody>
          <a:bodyPr wrap="square" rtlCol="0">
            <a:spAutoFit/>
          </a:bodyPr>
          <a:lstStyle/>
          <a:p>
            <a:pPr marL="457200" indent="-457200"/>
            <a:r>
              <a:rPr lang="en-US" sz="2400" b="1" dirty="0">
                <a:latin typeface="Book Antiqua" pitchFamily="18" charset="0"/>
              </a:rPr>
              <a:t>“</a:t>
            </a:r>
            <a:r>
              <a:rPr lang="en-US" sz="2400" b="1" dirty="0" err="1">
                <a:latin typeface="Book Antiqua" pitchFamily="18" charset="0"/>
              </a:rPr>
              <a:t>Jacksonian</a:t>
            </a:r>
            <a:r>
              <a:rPr lang="en-US" sz="2400" b="1" dirty="0">
                <a:latin typeface="Book Antiqua" pitchFamily="18" charset="0"/>
              </a:rPr>
              <a:t> Democracy” – The Common Man’s President</a:t>
            </a:r>
          </a:p>
        </p:txBody>
      </p:sp>
      <p:sp>
        <p:nvSpPr>
          <p:cNvPr id="6" name="Title 1"/>
          <p:cNvSpPr txBox="1">
            <a:spLocks/>
          </p:cNvSpPr>
          <p:nvPr/>
        </p:nvSpPr>
        <p:spPr>
          <a:xfrm>
            <a:off x="0" y="0"/>
            <a:ext cx="25146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rPr>
              <a:t>“Old Hickory”</a:t>
            </a:r>
          </a:p>
        </p:txBody>
      </p:sp>
      <p:pic>
        <p:nvPicPr>
          <p:cNvPr id="7" name="Picture 6" descr="1829-Jackson-inaug.jpg"/>
          <p:cNvPicPr>
            <a:picLocks noChangeAspect="1"/>
          </p:cNvPicPr>
          <p:nvPr/>
        </p:nvPicPr>
        <p:blipFill>
          <a:blip r:embed="rId2" cstate="print"/>
          <a:stretch>
            <a:fillRect/>
          </a:stretch>
        </p:blipFill>
        <p:spPr>
          <a:xfrm>
            <a:off x="0" y="937260"/>
            <a:ext cx="9144000" cy="5920740"/>
          </a:xfrm>
          <a:prstGeom prst="rect">
            <a:avLst/>
          </a:prstGeom>
        </p:spPr>
      </p:pic>
      <p:pic>
        <p:nvPicPr>
          <p:cNvPr id="8" name="Picture 7" descr="inauguration.jpg"/>
          <p:cNvPicPr>
            <a:picLocks noChangeAspect="1"/>
          </p:cNvPicPr>
          <p:nvPr/>
        </p:nvPicPr>
        <p:blipFill>
          <a:blip r:embed="rId3" cstate="print"/>
          <a:stretch>
            <a:fillRect/>
          </a:stretch>
        </p:blipFill>
        <p:spPr>
          <a:xfrm>
            <a:off x="457200" y="279400"/>
            <a:ext cx="7874000" cy="6578600"/>
          </a:xfrm>
          <a:prstGeom prst="rect">
            <a:avLst/>
          </a:prstGeom>
        </p:spPr>
      </p:pic>
    </p:spTree>
    <p:extLst>
      <p:ext uri="{BB962C8B-B14F-4D97-AF65-F5344CB8AC3E}">
        <p14:creationId xmlns:p14="http://schemas.microsoft.com/office/powerpoint/2010/main" val="1955178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ndrew_Jackson_drawn_on_stone_by_Lafosse,_1856-crop.jpg"/>
          <p:cNvPicPr>
            <a:picLocks noChangeAspect="1"/>
          </p:cNvPicPr>
          <p:nvPr/>
        </p:nvPicPr>
        <p:blipFill>
          <a:blip r:embed="rId2" cstate="print"/>
          <a:stretch>
            <a:fillRect/>
          </a:stretch>
        </p:blipFill>
        <p:spPr>
          <a:xfrm>
            <a:off x="3048000" y="1371600"/>
            <a:ext cx="3505200" cy="4385579"/>
          </a:xfrm>
          <a:prstGeom prst="rect">
            <a:avLst/>
          </a:prstGeom>
        </p:spPr>
      </p:pic>
      <p:sp>
        <p:nvSpPr>
          <p:cNvPr id="26" name="Heart 25"/>
          <p:cNvSpPr/>
          <p:nvPr/>
        </p:nvSpPr>
        <p:spPr>
          <a:xfrm>
            <a:off x="152400" y="990600"/>
            <a:ext cx="2971800" cy="2895600"/>
          </a:xfrm>
          <a:prstGeom prst="hear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457200"/>
            <a:ext cx="8326318" cy="1200329"/>
          </a:xfrm>
          <a:prstGeom prst="rect">
            <a:avLst/>
          </a:prstGeom>
          <a:noFill/>
        </p:spPr>
        <p:txBody>
          <a:bodyPr wrap="square" rtlCol="0">
            <a:spAutoFit/>
          </a:bodyPr>
          <a:lstStyle/>
          <a:p>
            <a:pPr marL="457200" indent="-457200"/>
            <a:r>
              <a:rPr lang="en-US" sz="2400" b="1" dirty="0">
                <a:latin typeface="Book Antiqua" pitchFamily="18" charset="0"/>
              </a:rPr>
              <a:t> </a:t>
            </a:r>
            <a:r>
              <a:rPr lang="en-US" sz="2400" dirty="0">
                <a:latin typeface="Book Antiqua" pitchFamily="18" charset="0"/>
              </a:rPr>
              <a:t>Petticoat Affair</a:t>
            </a:r>
          </a:p>
          <a:p>
            <a:pPr marL="914400" lvl="1" indent="-457200">
              <a:buFontTx/>
              <a:buChar char="-"/>
            </a:pPr>
            <a:endParaRPr lang="en-US" sz="2400" dirty="0">
              <a:solidFill>
                <a:srgbClr val="FF0000"/>
              </a:solidFill>
              <a:latin typeface="Book Antiqua" pitchFamily="18" charset="0"/>
            </a:endParaRPr>
          </a:p>
          <a:p>
            <a:pPr marL="914400" lvl="1" indent="-457200">
              <a:buFontTx/>
              <a:buChar char="-"/>
            </a:pPr>
            <a:endParaRPr lang="en-US" sz="2400" dirty="0">
              <a:solidFill>
                <a:srgbClr val="FF0000"/>
              </a:solidFill>
              <a:latin typeface="Book Antiqua" pitchFamily="18" charset="0"/>
            </a:endParaRPr>
          </a:p>
        </p:txBody>
      </p:sp>
      <p:pic>
        <p:nvPicPr>
          <p:cNvPr id="6" name="Picture 5" descr="01midi-image.jpg"/>
          <p:cNvPicPr>
            <a:picLocks noChangeAspect="1"/>
          </p:cNvPicPr>
          <p:nvPr/>
        </p:nvPicPr>
        <p:blipFill>
          <a:blip r:embed="rId3" cstate="print"/>
          <a:stretch>
            <a:fillRect/>
          </a:stretch>
        </p:blipFill>
        <p:spPr>
          <a:xfrm>
            <a:off x="914400" y="1600200"/>
            <a:ext cx="1624914" cy="2004060"/>
          </a:xfrm>
          <a:prstGeom prst="rect">
            <a:avLst/>
          </a:prstGeom>
        </p:spPr>
      </p:pic>
      <p:sp>
        <p:nvSpPr>
          <p:cNvPr id="8" name="TextBox 7"/>
          <p:cNvSpPr txBox="1"/>
          <p:nvPr/>
        </p:nvSpPr>
        <p:spPr>
          <a:xfrm>
            <a:off x="914400" y="3581400"/>
            <a:ext cx="1540806" cy="338554"/>
          </a:xfrm>
          <a:prstGeom prst="rect">
            <a:avLst/>
          </a:prstGeom>
          <a:noFill/>
        </p:spPr>
        <p:txBody>
          <a:bodyPr wrap="none" rtlCol="0">
            <a:spAutoFit/>
          </a:bodyPr>
          <a:lstStyle/>
          <a:p>
            <a:r>
              <a:rPr lang="en-US" sz="1600" dirty="0">
                <a:latin typeface="Book Antiqua" pitchFamily="18" charset="0"/>
              </a:rPr>
              <a:t>Rachel Jackson</a:t>
            </a:r>
          </a:p>
        </p:txBody>
      </p:sp>
      <p:pic>
        <p:nvPicPr>
          <p:cNvPr id="9" name="Picture 8" descr="451px-John_Eaton.jpg"/>
          <p:cNvPicPr>
            <a:picLocks noChangeAspect="1"/>
          </p:cNvPicPr>
          <p:nvPr/>
        </p:nvPicPr>
        <p:blipFill>
          <a:blip r:embed="rId4" cstate="print"/>
          <a:stretch>
            <a:fillRect/>
          </a:stretch>
        </p:blipFill>
        <p:spPr>
          <a:xfrm>
            <a:off x="1752600" y="4038600"/>
            <a:ext cx="1549061" cy="2057400"/>
          </a:xfrm>
          <a:prstGeom prst="rect">
            <a:avLst/>
          </a:prstGeom>
        </p:spPr>
      </p:pic>
      <p:sp>
        <p:nvSpPr>
          <p:cNvPr id="10" name="TextBox 9"/>
          <p:cNvSpPr txBox="1"/>
          <p:nvPr/>
        </p:nvSpPr>
        <p:spPr>
          <a:xfrm>
            <a:off x="1752600" y="6096000"/>
            <a:ext cx="1184940" cy="338554"/>
          </a:xfrm>
          <a:prstGeom prst="rect">
            <a:avLst/>
          </a:prstGeom>
          <a:noFill/>
        </p:spPr>
        <p:txBody>
          <a:bodyPr wrap="none" rtlCol="0">
            <a:spAutoFit/>
          </a:bodyPr>
          <a:lstStyle/>
          <a:p>
            <a:r>
              <a:rPr lang="en-US" sz="1600" dirty="0">
                <a:latin typeface="Book Antiqua" pitchFamily="18" charset="0"/>
              </a:rPr>
              <a:t>John Eaton</a:t>
            </a:r>
          </a:p>
        </p:txBody>
      </p:sp>
      <p:pic>
        <p:nvPicPr>
          <p:cNvPr id="11" name="Picture 10" descr="515px-MartinVanBuren.png"/>
          <p:cNvPicPr>
            <a:picLocks noChangeAspect="1"/>
          </p:cNvPicPr>
          <p:nvPr/>
        </p:nvPicPr>
        <p:blipFill>
          <a:blip r:embed="rId5" cstate="print"/>
          <a:stretch>
            <a:fillRect/>
          </a:stretch>
        </p:blipFill>
        <p:spPr>
          <a:xfrm>
            <a:off x="6553201" y="4267200"/>
            <a:ext cx="1798980" cy="2095899"/>
          </a:xfrm>
          <a:prstGeom prst="rect">
            <a:avLst/>
          </a:prstGeom>
        </p:spPr>
      </p:pic>
      <p:sp>
        <p:nvSpPr>
          <p:cNvPr id="12" name="TextBox 11"/>
          <p:cNvSpPr txBox="1"/>
          <p:nvPr/>
        </p:nvSpPr>
        <p:spPr>
          <a:xfrm>
            <a:off x="6705600" y="6324600"/>
            <a:ext cx="1830950" cy="338554"/>
          </a:xfrm>
          <a:prstGeom prst="rect">
            <a:avLst/>
          </a:prstGeom>
          <a:noFill/>
        </p:spPr>
        <p:txBody>
          <a:bodyPr wrap="none" rtlCol="0">
            <a:spAutoFit/>
          </a:bodyPr>
          <a:lstStyle/>
          <a:p>
            <a:r>
              <a:rPr lang="en-US" sz="1600" dirty="0">
                <a:latin typeface="Book Antiqua" pitchFamily="18" charset="0"/>
              </a:rPr>
              <a:t>Martin Van Buren</a:t>
            </a:r>
          </a:p>
        </p:txBody>
      </p:sp>
      <p:pic>
        <p:nvPicPr>
          <p:cNvPr id="14" name="Picture 13" descr="Floride_Calhoun_nee_Colhoun.jpg"/>
          <p:cNvPicPr>
            <a:picLocks noChangeAspect="1"/>
          </p:cNvPicPr>
          <p:nvPr/>
        </p:nvPicPr>
        <p:blipFill>
          <a:blip r:embed="rId6" cstate="print"/>
          <a:stretch>
            <a:fillRect/>
          </a:stretch>
        </p:blipFill>
        <p:spPr>
          <a:xfrm>
            <a:off x="7010400" y="990600"/>
            <a:ext cx="1750541" cy="2590800"/>
          </a:xfrm>
          <a:prstGeom prst="rect">
            <a:avLst/>
          </a:prstGeom>
        </p:spPr>
      </p:pic>
      <p:sp>
        <p:nvSpPr>
          <p:cNvPr id="15" name="TextBox 14"/>
          <p:cNvSpPr txBox="1"/>
          <p:nvPr/>
        </p:nvSpPr>
        <p:spPr>
          <a:xfrm>
            <a:off x="7086600" y="3429000"/>
            <a:ext cx="1669047" cy="338554"/>
          </a:xfrm>
          <a:prstGeom prst="rect">
            <a:avLst/>
          </a:prstGeom>
          <a:noFill/>
        </p:spPr>
        <p:txBody>
          <a:bodyPr wrap="none" rtlCol="0">
            <a:spAutoFit/>
          </a:bodyPr>
          <a:lstStyle/>
          <a:p>
            <a:r>
              <a:rPr lang="en-US" sz="1600" dirty="0" err="1">
                <a:latin typeface="Book Antiqua" pitchFamily="18" charset="0"/>
              </a:rPr>
              <a:t>Floride</a:t>
            </a:r>
            <a:r>
              <a:rPr lang="en-US" sz="1600" dirty="0">
                <a:latin typeface="Book Antiqua" pitchFamily="18" charset="0"/>
              </a:rPr>
              <a:t> Calhoun</a:t>
            </a:r>
          </a:p>
        </p:txBody>
      </p:sp>
      <p:pic>
        <p:nvPicPr>
          <p:cNvPr id="16" name="Picture 15" descr="peggy.jpg"/>
          <p:cNvPicPr>
            <a:picLocks noChangeAspect="1"/>
          </p:cNvPicPr>
          <p:nvPr/>
        </p:nvPicPr>
        <p:blipFill>
          <a:blip r:embed="rId7" cstate="print"/>
          <a:stretch>
            <a:fillRect/>
          </a:stretch>
        </p:blipFill>
        <p:spPr>
          <a:xfrm>
            <a:off x="3886200" y="0"/>
            <a:ext cx="1545336" cy="1828800"/>
          </a:xfrm>
          <a:prstGeom prst="rect">
            <a:avLst/>
          </a:prstGeom>
        </p:spPr>
      </p:pic>
      <p:sp>
        <p:nvSpPr>
          <p:cNvPr id="17" name="TextBox 16"/>
          <p:cNvSpPr txBox="1"/>
          <p:nvPr/>
        </p:nvSpPr>
        <p:spPr>
          <a:xfrm>
            <a:off x="3886200" y="1828800"/>
            <a:ext cx="1377300" cy="338554"/>
          </a:xfrm>
          <a:prstGeom prst="rect">
            <a:avLst/>
          </a:prstGeom>
          <a:noFill/>
        </p:spPr>
        <p:txBody>
          <a:bodyPr wrap="none" rtlCol="0">
            <a:spAutoFit/>
          </a:bodyPr>
          <a:lstStyle/>
          <a:p>
            <a:r>
              <a:rPr lang="en-US" sz="1600" dirty="0">
                <a:solidFill>
                  <a:srgbClr val="FFFFFF"/>
                </a:solidFill>
                <a:latin typeface="Book Antiqua" pitchFamily="18" charset="0"/>
              </a:rPr>
              <a:t> Peggy Eaton</a:t>
            </a:r>
          </a:p>
        </p:txBody>
      </p:sp>
      <p:cxnSp>
        <p:nvCxnSpPr>
          <p:cNvPr id="21" name="Straight Arrow Connector 20"/>
          <p:cNvCxnSpPr/>
          <p:nvPr/>
        </p:nvCxnSpPr>
        <p:spPr>
          <a:xfrm>
            <a:off x="5486400" y="1143000"/>
            <a:ext cx="1447800" cy="99060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352800" y="5943600"/>
            <a:ext cx="3048000" cy="30480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1943100" y="2171700"/>
            <a:ext cx="2514600" cy="121920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6200000" flipV="1">
            <a:off x="4876800" y="2514600"/>
            <a:ext cx="2438400" cy="91440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429000" y="2667000"/>
            <a:ext cx="3581400" cy="312420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17804442">
            <a:off x="2262806" y="2540187"/>
            <a:ext cx="1511952" cy="338554"/>
          </a:xfrm>
          <a:prstGeom prst="rect">
            <a:avLst/>
          </a:prstGeom>
          <a:noFill/>
        </p:spPr>
        <p:txBody>
          <a:bodyPr wrap="none" rtlCol="0">
            <a:spAutoFit/>
          </a:bodyPr>
          <a:lstStyle/>
          <a:p>
            <a:r>
              <a:rPr lang="en-US" sz="1600" dirty="0">
                <a:latin typeface="Book Antiqua" pitchFamily="18" charset="0"/>
              </a:rPr>
              <a:t>Madly in Love</a:t>
            </a:r>
          </a:p>
        </p:txBody>
      </p:sp>
      <p:sp>
        <p:nvSpPr>
          <p:cNvPr id="36" name="TextBox 35"/>
          <p:cNvSpPr txBox="1"/>
          <p:nvPr/>
        </p:nvSpPr>
        <p:spPr>
          <a:xfrm rot="19119543">
            <a:off x="2573547" y="4765247"/>
            <a:ext cx="2881618" cy="338554"/>
          </a:xfrm>
          <a:prstGeom prst="rect">
            <a:avLst/>
          </a:prstGeom>
          <a:noFill/>
        </p:spPr>
        <p:txBody>
          <a:bodyPr wrap="none" rtlCol="0">
            <a:spAutoFit/>
          </a:bodyPr>
          <a:lstStyle/>
          <a:p>
            <a:r>
              <a:rPr lang="en-US" sz="1600" dirty="0">
                <a:solidFill>
                  <a:schemeClr val="bg1"/>
                </a:solidFill>
                <a:latin typeface="Book Antiqua" pitchFamily="18" charset="0"/>
              </a:rPr>
              <a:t>                       Hates each other</a:t>
            </a:r>
          </a:p>
        </p:txBody>
      </p:sp>
      <p:sp>
        <p:nvSpPr>
          <p:cNvPr id="37" name="TextBox 36"/>
          <p:cNvSpPr txBox="1"/>
          <p:nvPr/>
        </p:nvSpPr>
        <p:spPr>
          <a:xfrm rot="528158">
            <a:off x="3939160" y="5715000"/>
            <a:ext cx="1587294" cy="338554"/>
          </a:xfrm>
          <a:prstGeom prst="rect">
            <a:avLst/>
          </a:prstGeom>
          <a:noFill/>
        </p:spPr>
        <p:txBody>
          <a:bodyPr wrap="none" rtlCol="0">
            <a:spAutoFit/>
          </a:bodyPr>
          <a:lstStyle/>
          <a:p>
            <a:r>
              <a:rPr lang="en-US" sz="1600" dirty="0">
                <a:latin typeface="Book Antiqua" pitchFamily="18" charset="0"/>
              </a:rPr>
              <a:t>In cahoots with</a:t>
            </a:r>
          </a:p>
        </p:txBody>
      </p:sp>
      <p:sp>
        <p:nvSpPr>
          <p:cNvPr id="38" name="TextBox 37"/>
          <p:cNvSpPr txBox="1"/>
          <p:nvPr/>
        </p:nvSpPr>
        <p:spPr>
          <a:xfrm rot="1927706">
            <a:off x="5627047" y="1318127"/>
            <a:ext cx="1329210" cy="338554"/>
          </a:xfrm>
          <a:prstGeom prst="rect">
            <a:avLst/>
          </a:prstGeom>
          <a:noFill/>
        </p:spPr>
        <p:txBody>
          <a:bodyPr wrap="none" rtlCol="0">
            <a:spAutoFit/>
          </a:bodyPr>
          <a:lstStyle/>
          <a:p>
            <a:r>
              <a:rPr lang="en-US" sz="1600" dirty="0">
                <a:latin typeface="Book Antiqua" pitchFamily="18" charset="0"/>
              </a:rPr>
              <a:t>Bitter hatred</a:t>
            </a:r>
          </a:p>
        </p:txBody>
      </p:sp>
      <p:sp>
        <p:nvSpPr>
          <p:cNvPr id="39" name="TextBox 38"/>
          <p:cNvSpPr txBox="1"/>
          <p:nvPr/>
        </p:nvSpPr>
        <p:spPr>
          <a:xfrm rot="4394027">
            <a:off x="5302640" y="2674607"/>
            <a:ext cx="2050561" cy="338554"/>
          </a:xfrm>
          <a:prstGeom prst="rect">
            <a:avLst/>
          </a:prstGeom>
          <a:noFill/>
        </p:spPr>
        <p:txBody>
          <a:bodyPr wrap="none" rtlCol="0">
            <a:spAutoFit/>
          </a:bodyPr>
          <a:lstStyle/>
          <a:p>
            <a:r>
              <a:rPr lang="en-US" sz="1600" dirty="0">
                <a:latin typeface="Book Antiqua" pitchFamily="18" charset="0"/>
              </a:rPr>
              <a:t>Taking advantage of</a:t>
            </a:r>
          </a:p>
        </p:txBody>
      </p:sp>
    </p:spTree>
    <p:extLst>
      <p:ext uri="{BB962C8B-B14F-4D97-AF65-F5344CB8AC3E}">
        <p14:creationId xmlns:p14="http://schemas.microsoft.com/office/powerpoint/2010/main" val="10365693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228600"/>
            <a:ext cx="9144000" cy="2308324"/>
          </a:xfrm>
          <a:prstGeom prst="rect">
            <a:avLst/>
          </a:prstGeom>
          <a:noFill/>
        </p:spPr>
        <p:txBody>
          <a:bodyPr wrap="square" rtlCol="0">
            <a:spAutoFit/>
          </a:bodyPr>
          <a:lstStyle/>
          <a:p>
            <a:pPr marL="457200" indent="-457200"/>
            <a:r>
              <a:rPr lang="en-US" sz="2400" dirty="0">
                <a:latin typeface="Book Antiqua" pitchFamily="18" charset="0"/>
              </a:rPr>
              <a:t>	</a:t>
            </a:r>
          </a:p>
          <a:p>
            <a:pPr marL="457200" indent="-457200"/>
            <a:r>
              <a:rPr lang="en-US" sz="2400" dirty="0">
                <a:latin typeface="Book Antiqua" pitchFamily="18" charset="0"/>
              </a:rPr>
              <a:t>	The Tariff of 1828 </a:t>
            </a:r>
            <a:r>
              <a:rPr lang="mr-IN" sz="2400" dirty="0">
                <a:latin typeface="Book Antiqua" pitchFamily="18" charset="0"/>
              </a:rPr>
              <a:t>–</a:t>
            </a:r>
            <a:r>
              <a:rPr lang="en-US" sz="2400" dirty="0">
                <a:latin typeface="Book Antiqua" pitchFamily="18" charset="0"/>
              </a:rPr>
              <a:t> AKA the ”Tariff of Abominations”</a:t>
            </a:r>
          </a:p>
          <a:p>
            <a:pPr marL="457200" indent="-457200"/>
            <a:r>
              <a:rPr lang="en-US" sz="2400" dirty="0">
                <a:latin typeface="Book Antiqua" pitchFamily="18" charset="0"/>
              </a:rPr>
              <a:t>	-Extremely high ( up to 45%) protective tariff supported mostly by Northerners, despised by Southerners</a:t>
            </a:r>
          </a:p>
          <a:p>
            <a:pPr marL="457200" indent="-457200"/>
            <a:r>
              <a:rPr lang="en-US" sz="2400" dirty="0">
                <a:latin typeface="Book Antiqua" pitchFamily="18" charset="0"/>
              </a:rPr>
              <a:t>	- The South is anti-tariff, which leads to the…</a:t>
            </a:r>
          </a:p>
          <a:p>
            <a:pPr marL="457200" indent="-457200">
              <a:buAutoNum type="arabicParenR" startAt="3"/>
            </a:pPr>
            <a:endParaRPr lang="en-US" sz="2400" dirty="0">
              <a:solidFill>
                <a:srgbClr val="FF0000"/>
              </a:solidFill>
              <a:latin typeface="Book Antiqua" pitchFamily="18" charset="0"/>
            </a:endParaRPr>
          </a:p>
        </p:txBody>
      </p:sp>
      <p:pic>
        <p:nvPicPr>
          <p:cNvPr id="6" name="Picture 5" descr="slaterm.jpg"/>
          <p:cNvPicPr>
            <a:picLocks noChangeAspect="1"/>
          </p:cNvPicPr>
          <p:nvPr/>
        </p:nvPicPr>
        <p:blipFill>
          <a:blip r:embed="rId2" cstate="print"/>
          <a:stretch>
            <a:fillRect/>
          </a:stretch>
        </p:blipFill>
        <p:spPr>
          <a:xfrm>
            <a:off x="228600" y="2286000"/>
            <a:ext cx="4506351" cy="2590800"/>
          </a:xfrm>
          <a:prstGeom prst="rect">
            <a:avLst/>
          </a:prstGeom>
        </p:spPr>
      </p:pic>
      <p:pic>
        <p:nvPicPr>
          <p:cNvPr id="9" name="Picture 8" descr="cottonshot.JPG"/>
          <p:cNvPicPr>
            <a:picLocks noChangeAspect="1"/>
          </p:cNvPicPr>
          <p:nvPr/>
        </p:nvPicPr>
        <p:blipFill>
          <a:blip r:embed="rId3" cstate="print"/>
          <a:stretch>
            <a:fillRect/>
          </a:stretch>
        </p:blipFill>
        <p:spPr>
          <a:xfrm>
            <a:off x="5105400" y="2209800"/>
            <a:ext cx="3810000" cy="2702560"/>
          </a:xfrm>
          <a:prstGeom prst="rect">
            <a:avLst/>
          </a:prstGeom>
        </p:spPr>
      </p:pic>
      <p:pic>
        <p:nvPicPr>
          <p:cNvPr id="1027" name="Picture 3" descr="C:\Documents and Settings\plambert.SAU38\Local Settings\Temporary Internet Files\Content.IE5\RLNJXDKN\MC900070887[1].wmf"/>
          <p:cNvPicPr>
            <a:picLocks noChangeAspect="1" noChangeArrowheads="1"/>
          </p:cNvPicPr>
          <p:nvPr/>
        </p:nvPicPr>
        <p:blipFill>
          <a:blip r:embed="rId4" cstate="print"/>
          <a:srcRect/>
          <a:stretch>
            <a:fillRect/>
          </a:stretch>
        </p:blipFill>
        <p:spPr bwMode="auto">
          <a:xfrm>
            <a:off x="2286000" y="4896416"/>
            <a:ext cx="4510135" cy="1961584"/>
          </a:xfrm>
          <a:prstGeom prst="rect">
            <a:avLst/>
          </a:prstGeom>
          <a:noFill/>
        </p:spPr>
      </p:pic>
      <p:pic>
        <p:nvPicPr>
          <p:cNvPr id="7" name="Picture 6" descr="606px-Andrew_Jackson_Signature-.svg.png"/>
          <p:cNvPicPr>
            <a:picLocks noChangeAspect="1"/>
          </p:cNvPicPr>
          <p:nvPr/>
        </p:nvPicPr>
        <p:blipFill>
          <a:blip r:embed="rId5" cstate="print"/>
          <a:stretch>
            <a:fillRect/>
          </a:stretch>
        </p:blipFill>
        <p:spPr>
          <a:xfrm>
            <a:off x="0" y="36056"/>
            <a:ext cx="3429000" cy="492282"/>
          </a:xfrm>
          <a:prstGeom prst="rect">
            <a:avLst/>
          </a:prstGeom>
        </p:spPr>
      </p:pic>
    </p:spTree>
    <p:extLst>
      <p:ext uri="{BB962C8B-B14F-4D97-AF65-F5344CB8AC3E}">
        <p14:creationId xmlns:p14="http://schemas.microsoft.com/office/powerpoint/2010/main" val="22318342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29000" y="228600"/>
            <a:ext cx="5715000" cy="4154984"/>
          </a:xfrm>
          <a:prstGeom prst="rect">
            <a:avLst/>
          </a:prstGeom>
          <a:noFill/>
        </p:spPr>
        <p:txBody>
          <a:bodyPr wrap="square" rtlCol="0">
            <a:spAutoFit/>
          </a:bodyPr>
          <a:lstStyle/>
          <a:p>
            <a:pPr marL="457200" indent="-457200"/>
            <a:r>
              <a:rPr lang="en-US" sz="2400" b="1" dirty="0">
                <a:latin typeface="Book Antiqua" pitchFamily="18" charset="0"/>
              </a:rPr>
              <a:t>Nullification Crisis</a:t>
            </a:r>
          </a:p>
          <a:p>
            <a:pPr marL="457200" indent="-457200"/>
            <a:r>
              <a:rPr lang="en-US" sz="2400" dirty="0">
                <a:latin typeface="Book Antiqua" pitchFamily="18" charset="0"/>
              </a:rPr>
              <a:t>	-</a:t>
            </a:r>
            <a:r>
              <a:rPr lang="en-US" sz="2400" b="1" dirty="0">
                <a:latin typeface="Book Antiqua" pitchFamily="18" charset="0"/>
              </a:rPr>
              <a:t>South Carolina threatens to nullify Federal laws it disagrees with (specifically the Tariff), or even secede from the Union. </a:t>
            </a:r>
            <a:r>
              <a:rPr lang="en-US" sz="2400" dirty="0">
                <a:latin typeface="Book Antiqua" pitchFamily="18" charset="0"/>
              </a:rPr>
              <a:t>Jackson threatens to hang any “nullifier,” including his own Vice President, John C. Calhoun.</a:t>
            </a:r>
          </a:p>
          <a:p>
            <a:pPr marL="457200" indent="-457200"/>
            <a:r>
              <a:rPr lang="en-US" sz="2400" dirty="0">
                <a:latin typeface="Book Antiqua" pitchFamily="18" charset="0"/>
              </a:rPr>
              <a:t>	(who was in fact behind most of it.)</a:t>
            </a:r>
          </a:p>
          <a:p>
            <a:pPr marL="457200" indent="-457200"/>
            <a:endParaRPr lang="en-US" sz="2400" dirty="0">
              <a:latin typeface="Book Antiqua" pitchFamily="18" charset="0"/>
            </a:endParaRPr>
          </a:p>
          <a:p>
            <a:pPr marL="457200" indent="-457200"/>
            <a:r>
              <a:rPr lang="en-US" sz="2400" dirty="0">
                <a:latin typeface="Book Antiqua" pitchFamily="18" charset="0"/>
              </a:rPr>
              <a:t>	</a:t>
            </a:r>
            <a:endParaRPr lang="en-US" sz="2400" dirty="0">
              <a:solidFill>
                <a:srgbClr val="FF0000"/>
              </a:solidFill>
              <a:latin typeface="Book Antiqua" pitchFamily="18" charset="0"/>
            </a:endParaRPr>
          </a:p>
        </p:txBody>
      </p:sp>
      <p:pic>
        <p:nvPicPr>
          <p:cNvPr id="7" name="Picture 6" descr="jcalhoun.jpg"/>
          <p:cNvPicPr>
            <a:picLocks noChangeAspect="1"/>
          </p:cNvPicPr>
          <p:nvPr/>
        </p:nvPicPr>
        <p:blipFill>
          <a:blip r:embed="rId2" cstate="print"/>
          <a:stretch>
            <a:fillRect/>
          </a:stretch>
        </p:blipFill>
        <p:spPr>
          <a:xfrm>
            <a:off x="152400" y="914400"/>
            <a:ext cx="3249448" cy="5334000"/>
          </a:xfrm>
          <a:prstGeom prst="rect">
            <a:avLst/>
          </a:prstGeom>
        </p:spPr>
      </p:pic>
      <p:pic>
        <p:nvPicPr>
          <p:cNvPr id="6" name="Picture 5" descr="606px-Andrew_Jackson_Signature-.svg.png"/>
          <p:cNvPicPr>
            <a:picLocks noChangeAspect="1"/>
          </p:cNvPicPr>
          <p:nvPr/>
        </p:nvPicPr>
        <p:blipFill>
          <a:blip r:embed="rId3"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64056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ED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1" y="152400"/>
            <a:ext cx="4267200" cy="3276600"/>
          </a:xfrm>
        </p:spPr>
        <p:txBody>
          <a:bodyPr>
            <a:normAutofit/>
          </a:bodyPr>
          <a:lstStyle/>
          <a:p>
            <a:r>
              <a:rPr lang="en-US" i="1" dirty="0">
                <a:latin typeface="Garamond"/>
                <a:cs typeface="Garamond"/>
              </a:rPr>
              <a:t>Our Federal Union: </a:t>
            </a:r>
            <a:br>
              <a:rPr lang="en-US" i="1" dirty="0">
                <a:latin typeface="Garamond"/>
                <a:cs typeface="Garamond"/>
              </a:rPr>
            </a:br>
            <a:r>
              <a:rPr lang="en-US" i="1" dirty="0">
                <a:latin typeface="Garamond"/>
                <a:cs typeface="Garamond"/>
              </a:rPr>
              <a:t>It must be preserved!</a:t>
            </a:r>
          </a:p>
        </p:txBody>
      </p:sp>
      <p:sp>
        <p:nvSpPr>
          <p:cNvPr id="5" name="TextBox 4"/>
          <p:cNvSpPr txBox="1"/>
          <p:nvPr/>
        </p:nvSpPr>
        <p:spPr>
          <a:xfrm>
            <a:off x="152400" y="2971800"/>
            <a:ext cx="4038600" cy="3046988"/>
          </a:xfrm>
          <a:prstGeom prst="rect">
            <a:avLst/>
          </a:prstGeom>
          <a:noFill/>
        </p:spPr>
        <p:txBody>
          <a:bodyPr wrap="square" rtlCol="0">
            <a:spAutoFit/>
          </a:bodyPr>
          <a:lstStyle/>
          <a:p>
            <a:r>
              <a:rPr lang="en-US" sz="2400" i="1" dirty="0">
                <a:latin typeface="Garamond"/>
                <a:cs typeface="Garamond"/>
              </a:rPr>
              <a:t>Please give my compliments to my friends in your State and say to them, that if a single drop of blood shall be shed there in opposition to the laws of the United States, I will hang the first man I can lay my hand on engaged in such treasonable conduct, upon the first tree I can reach.</a:t>
            </a:r>
          </a:p>
        </p:txBody>
      </p:sp>
      <p:pic>
        <p:nvPicPr>
          <p:cNvPr id="6" name="Picture 5" descr="andrew-jackson.png"/>
          <p:cNvPicPr>
            <a:picLocks noChangeAspect="1"/>
          </p:cNvPicPr>
          <p:nvPr/>
        </p:nvPicPr>
        <p:blipFill>
          <a:blip r:embed="rId2" cstate="print"/>
          <a:stretch>
            <a:fillRect/>
          </a:stretch>
        </p:blipFill>
        <p:spPr>
          <a:xfrm flipH="1">
            <a:off x="4419600" y="533400"/>
            <a:ext cx="4467600" cy="5562600"/>
          </a:xfrm>
          <a:prstGeom prst="rect">
            <a:avLst/>
          </a:prstGeom>
        </p:spPr>
      </p:pic>
      <p:pic>
        <p:nvPicPr>
          <p:cNvPr id="7" name="Picture 6" descr="606px-Andrew_Jackson_Signature-.svg.png"/>
          <p:cNvPicPr>
            <a:picLocks noChangeAspect="1"/>
          </p:cNvPicPr>
          <p:nvPr/>
        </p:nvPicPr>
        <p:blipFill>
          <a:blip r:embed="rId3"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33463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rginia.png"/>
          <p:cNvPicPr>
            <a:picLocks noChangeAspect="1"/>
          </p:cNvPicPr>
          <p:nvPr/>
        </p:nvPicPr>
        <p:blipFill>
          <a:blip r:embed="rId2" cstate="print"/>
          <a:stretch>
            <a:fillRect/>
          </a:stretch>
        </p:blipFill>
        <p:spPr>
          <a:xfrm>
            <a:off x="4609788" y="533400"/>
            <a:ext cx="4534212" cy="2743199"/>
          </a:xfrm>
          <a:prstGeom prst="rect">
            <a:avLst/>
          </a:prstGeom>
        </p:spPr>
      </p:pic>
      <p:sp>
        <p:nvSpPr>
          <p:cNvPr id="3" name="TextBox 2"/>
          <p:cNvSpPr txBox="1"/>
          <p:nvPr/>
        </p:nvSpPr>
        <p:spPr>
          <a:xfrm>
            <a:off x="457200" y="838200"/>
            <a:ext cx="7924800" cy="584775"/>
          </a:xfrm>
          <a:prstGeom prst="rect">
            <a:avLst/>
          </a:prstGeom>
          <a:noFill/>
        </p:spPr>
        <p:txBody>
          <a:bodyPr wrap="square" rtlCol="0">
            <a:spAutoFit/>
          </a:bodyPr>
          <a:lstStyle/>
          <a:p>
            <a:r>
              <a:rPr lang="en-US" sz="3200" b="1" dirty="0">
                <a:latin typeface="Caslon Antique" pitchFamily="18" charset="0"/>
              </a:rPr>
              <a:t>Elected in:		1824	</a:t>
            </a:r>
          </a:p>
        </p:txBody>
      </p:sp>
      <p:sp>
        <p:nvSpPr>
          <p:cNvPr id="4" name="TextBox 3"/>
          <p:cNvSpPr txBox="1"/>
          <p:nvPr/>
        </p:nvSpPr>
        <p:spPr>
          <a:xfrm>
            <a:off x="457200" y="1447800"/>
            <a:ext cx="8686800" cy="584775"/>
          </a:xfrm>
          <a:prstGeom prst="rect">
            <a:avLst/>
          </a:prstGeom>
          <a:noFill/>
        </p:spPr>
        <p:txBody>
          <a:bodyPr wrap="square" rtlCol="0">
            <a:spAutoFit/>
          </a:bodyPr>
          <a:lstStyle/>
          <a:p>
            <a:r>
              <a:rPr lang="en-US" sz="3200" b="1" dirty="0">
                <a:latin typeface="Caslon Antique" pitchFamily="18" charset="0"/>
              </a:rPr>
              <a:t>President from:		1825-1829	</a:t>
            </a:r>
          </a:p>
        </p:txBody>
      </p:sp>
      <p:sp>
        <p:nvSpPr>
          <p:cNvPr id="5" name="TextBox 4"/>
          <p:cNvSpPr txBox="1"/>
          <p:nvPr/>
        </p:nvSpPr>
        <p:spPr>
          <a:xfrm>
            <a:off x="457200" y="2057400"/>
            <a:ext cx="8686800" cy="584775"/>
          </a:xfrm>
          <a:prstGeom prst="rect">
            <a:avLst/>
          </a:prstGeom>
          <a:noFill/>
        </p:spPr>
        <p:txBody>
          <a:bodyPr wrap="square" rtlCol="0">
            <a:spAutoFit/>
          </a:bodyPr>
          <a:lstStyle/>
          <a:p>
            <a:r>
              <a:rPr lang="en-US" sz="3200" b="1" dirty="0">
                <a:latin typeface="Caslon Antique" pitchFamily="18" charset="0"/>
              </a:rPr>
              <a:t>Political Party:		Dem-Rep	</a:t>
            </a:r>
          </a:p>
        </p:txBody>
      </p:sp>
      <p:sp>
        <p:nvSpPr>
          <p:cNvPr id="6" name="TextBox 5"/>
          <p:cNvSpPr txBox="1"/>
          <p:nvPr/>
        </p:nvSpPr>
        <p:spPr>
          <a:xfrm>
            <a:off x="457200" y="2667000"/>
            <a:ext cx="8686800" cy="584775"/>
          </a:xfrm>
          <a:prstGeom prst="rect">
            <a:avLst/>
          </a:prstGeom>
          <a:noFill/>
        </p:spPr>
        <p:txBody>
          <a:bodyPr wrap="square" rtlCol="0">
            <a:spAutoFit/>
          </a:bodyPr>
          <a:lstStyle/>
          <a:p>
            <a:r>
              <a:rPr lang="en-US" sz="3200" b="1" dirty="0">
                <a:latin typeface="Caslon Antique" pitchFamily="18" charset="0"/>
              </a:rPr>
              <a:t>Home State:		Massachusetts	</a:t>
            </a:r>
          </a:p>
        </p:txBody>
      </p:sp>
      <p:pic>
        <p:nvPicPr>
          <p:cNvPr id="10" name="Picture 9" descr="600px-John_Quincy_Adams_Presidential_$1_Coin_obverse.jpg"/>
          <p:cNvPicPr>
            <a:picLocks noChangeAspect="1"/>
          </p:cNvPicPr>
          <p:nvPr/>
        </p:nvPicPr>
        <p:blipFill>
          <a:blip r:embed="rId3" cstate="print"/>
          <a:stretch>
            <a:fillRect/>
          </a:stretch>
        </p:blipFill>
        <p:spPr>
          <a:xfrm>
            <a:off x="5334000" y="3276600"/>
            <a:ext cx="3276600" cy="3276600"/>
          </a:xfrm>
          <a:prstGeom prst="rect">
            <a:avLst/>
          </a:prstGeom>
        </p:spPr>
      </p:pic>
      <p:pic>
        <p:nvPicPr>
          <p:cNvPr id="11" name="Picture 10" descr="800px-Old_House,_Quincy,_Massachusetts.JPG"/>
          <p:cNvPicPr>
            <a:picLocks noChangeAspect="1"/>
          </p:cNvPicPr>
          <p:nvPr/>
        </p:nvPicPr>
        <p:blipFill>
          <a:blip r:embed="rId4" cstate="print"/>
          <a:stretch>
            <a:fillRect/>
          </a:stretch>
        </p:blipFill>
        <p:spPr>
          <a:xfrm>
            <a:off x="457200" y="3352800"/>
            <a:ext cx="4419600" cy="3314700"/>
          </a:xfrm>
          <a:prstGeom prst="rect">
            <a:avLst/>
          </a:prstGeom>
        </p:spPr>
      </p:pic>
      <p:pic>
        <p:nvPicPr>
          <p:cNvPr id="12" name="Picture 11" descr="294px-John_Quincy_Adams_Signature.svg.png"/>
          <p:cNvPicPr>
            <a:picLocks noChangeAspect="1"/>
          </p:cNvPicPr>
          <p:nvPr/>
        </p:nvPicPr>
        <p:blipFill>
          <a:blip r:embed="rId5" cstate="print"/>
          <a:stretch>
            <a:fillRect/>
          </a:stretch>
        </p:blipFill>
        <p:spPr>
          <a:xfrm>
            <a:off x="27301" y="0"/>
            <a:ext cx="2862336" cy="545207"/>
          </a:xfrm>
          <a:prstGeom prst="rect">
            <a:avLst/>
          </a:prstGeom>
        </p:spPr>
      </p:pic>
    </p:spTree>
    <p:extLst>
      <p:ext uri="{BB962C8B-B14F-4D97-AF65-F5344CB8AC3E}">
        <p14:creationId xmlns:p14="http://schemas.microsoft.com/office/powerpoint/2010/main" val="279994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29000" y="228600"/>
            <a:ext cx="5715000" cy="6740307"/>
          </a:xfrm>
          <a:prstGeom prst="rect">
            <a:avLst/>
          </a:prstGeom>
          <a:noFill/>
        </p:spPr>
        <p:txBody>
          <a:bodyPr wrap="square" rtlCol="0">
            <a:spAutoFit/>
          </a:bodyPr>
          <a:lstStyle/>
          <a:p>
            <a:pPr marL="457200" indent="-457200"/>
            <a:r>
              <a:rPr lang="en-US" sz="2400" b="1" dirty="0">
                <a:latin typeface="Book Antiqua" pitchFamily="18" charset="0"/>
              </a:rPr>
              <a:t>Nullification Crisis</a:t>
            </a:r>
          </a:p>
          <a:p>
            <a:pPr marL="457200" indent="-457200"/>
            <a:r>
              <a:rPr lang="en-US" sz="2400" dirty="0">
                <a:latin typeface="Book Antiqua" pitchFamily="18" charset="0"/>
              </a:rPr>
              <a:t>	-</a:t>
            </a:r>
            <a:r>
              <a:rPr lang="en-US" sz="2400" b="1" dirty="0">
                <a:latin typeface="Book Antiqua" pitchFamily="18" charset="0"/>
              </a:rPr>
              <a:t>South Carolina threatens to nullify Federal laws it disagrees with (specifically the Tariff), or even secede from the Union. </a:t>
            </a:r>
            <a:r>
              <a:rPr lang="en-US" sz="2400" dirty="0">
                <a:latin typeface="Book Antiqua" pitchFamily="18" charset="0"/>
              </a:rPr>
              <a:t>Jackson threatens to hang any “nullifier,” including his own Vice President, John C. Calhoun.</a:t>
            </a:r>
          </a:p>
          <a:p>
            <a:pPr marL="457200" indent="-457200"/>
            <a:r>
              <a:rPr lang="en-US" sz="2400" dirty="0">
                <a:latin typeface="Book Antiqua" pitchFamily="18" charset="0"/>
              </a:rPr>
              <a:t>	(who was in fact behind most of it.)</a:t>
            </a:r>
          </a:p>
          <a:p>
            <a:pPr marL="457200" indent="-457200"/>
            <a:endParaRPr lang="en-US" sz="2400" dirty="0">
              <a:latin typeface="Book Antiqua" pitchFamily="18" charset="0"/>
            </a:endParaRPr>
          </a:p>
          <a:p>
            <a:pPr marL="457200" indent="-457200"/>
            <a:r>
              <a:rPr lang="en-US" sz="2400" dirty="0">
                <a:latin typeface="Book Antiqua" pitchFamily="18" charset="0"/>
              </a:rPr>
              <a:t>	- </a:t>
            </a:r>
            <a:r>
              <a:rPr lang="en-US" sz="2400" b="1" dirty="0">
                <a:latin typeface="Book Antiqua" pitchFamily="18" charset="0"/>
              </a:rPr>
              <a:t>Force Act: Gives power to the president to enforce nullified laws and collect tariffs.</a:t>
            </a:r>
          </a:p>
          <a:p>
            <a:pPr marL="457200" indent="-457200"/>
            <a:endParaRPr lang="en-US" sz="2400" dirty="0">
              <a:solidFill>
                <a:srgbClr val="FF0000"/>
              </a:solidFill>
              <a:latin typeface="Book Antiqua" pitchFamily="18" charset="0"/>
            </a:endParaRPr>
          </a:p>
          <a:p>
            <a:pPr marL="457200" indent="-457200"/>
            <a:r>
              <a:rPr lang="en-US" sz="2400" dirty="0">
                <a:solidFill>
                  <a:srgbClr val="000000"/>
                </a:solidFill>
                <a:latin typeface="Book Antiqua" pitchFamily="18" charset="0"/>
              </a:rPr>
              <a:t>-</a:t>
            </a:r>
            <a:r>
              <a:rPr lang="en-US" sz="2400" b="1" dirty="0">
                <a:latin typeface="Book Antiqua" pitchFamily="18" charset="0"/>
              </a:rPr>
              <a:t>The South is eventually appeased by the compromise Tariff of 1833, which lowered most tariffs.</a:t>
            </a:r>
          </a:p>
          <a:p>
            <a:pPr marL="457200" indent="-457200">
              <a:buAutoNum type="arabicParenR" startAt="3"/>
            </a:pPr>
            <a:endParaRPr lang="en-US" sz="2400" dirty="0">
              <a:solidFill>
                <a:srgbClr val="FF0000"/>
              </a:solidFill>
              <a:latin typeface="Book Antiqua" pitchFamily="18" charset="0"/>
            </a:endParaRPr>
          </a:p>
        </p:txBody>
      </p:sp>
      <p:pic>
        <p:nvPicPr>
          <p:cNvPr id="7" name="Picture 6" descr="jcalhoun.jpg"/>
          <p:cNvPicPr>
            <a:picLocks noChangeAspect="1"/>
          </p:cNvPicPr>
          <p:nvPr/>
        </p:nvPicPr>
        <p:blipFill>
          <a:blip r:embed="rId2" cstate="print"/>
          <a:stretch>
            <a:fillRect/>
          </a:stretch>
        </p:blipFill>
        <p:spPr>
          <a:xfrm>
            <a:off x="152400" y="914400"/>
            <a:ext cx="3249448" cy="5334000"/>
          </a:xfrm>
          <a:prstGeom prst="rect">
            <a:avLst/>
          </a:prstGeom>
        </p:spPr>
      </p:pic>
      <p:pic>
        <p:nvPicPr>
          <p:cNvPr id="6" name="Picture 5" descr="606px-Andrew_Jackson_Signature-.svg.png"/>
          <p:cNvPicPr>
            <a:picLocks noChangeAspect="1"/>
          </p:cNvPicPr>
          <p:nvPr/>
        </p:nvPicPr>
        <p:blipFill>
          <a:blip r:embed="rId3"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104664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i="1" dirty="0">
                <a:latin typeface="Garamond"/>
                <a:cs typeface="Garamond"/>
              </a:rPr>
              <a:t>Cherokee Nation v. Georgia</a:t>
            </a:r>
            <a:br>
              <a:rPr lang="en-US" i="1" dirty="0">
                <a:latin typeface="Garamond"/>
                <a:cs typeface="Garamond"/>
              </a:rPr>
            </a:br>
            <a:r>
              <a:rPr lang="en-US" i="1" dirty="0">
                <a:latin typeface="Garamond"/>
                <a:cs typeface="Garamond"/>
              </a:rPr>
              <a:t>1830</a:t>
            </a:r>
          </a:p>
        </p:txBody>
      </p:sp>
      <p:pic>
        <p:nvPicPr>
          <p:cNvPr id="3" name="Picture 2"/>
          <p:cNvPicPr>
            <a:picLocks noChangeAspect="1"/>
          </p:cNvPicPr>
          <p:nvPr/>
        </p:nvPicPr>
        <p:blipFill>
          <a:blip r:embed="rId2"/>
          <a:stretch>
            <a:fillRect/>
          </a:stretch>
        </p:blipFill>
        <p:spPr>
          <a:xfrm>
            <a:off x="152400" y="152400"/>
            <a:ext cx="1524000" cy="1524000"/>
          </a:xfrm>
          <a:prstGeom prst="rect">
            <a:avLst/>
          </a:prstGeom>
        </p:spPr>
      </p:pic>
      <p:pic>
        <p:nvPicPr>
          <p:cNvPr id="4" name="Picture 3"/>
          <p:cNvPicPr>
            <a:picLocks noChangeAspect="1"/>
          </p:cNvPicPr>
          <p:nvPr/>
        </p:nvPicPr>
        <p:blipFill>
          <a:blip r:embed="rId3"/>
          <a:stretch>
            <a:fillRect/>
          </a:stretch>
        </p:blipFill>
        <p:spPr>
          <a:xfrm>
            <a:off x="7055144" y="228600"/>
            <a:ext cx="2057400" cy="1234440"/>
          </a:xfrm>
          <a:prstGeom prst="rect">
            <a:avLst/>
          </a:prstGeom>
        </p:spPr>
      </p:pic>
      <p:sp>
        <p:nvSpPr>
          <p:cNvPr id="5" name="TextBox 4"/>
          <p:cNvSpPr txBox="1"/>
          <p:nvPr/>
        </p:nvSpPr>
        <p:spPr>
          <a:xfrm>
            <a:off x="685800" y="1905000"/>
            <a:ext cx="7543800" cy="3785652"/>
          </a:xfrm>
          <a:prstGeom prst="rect">
            <a:avLst/>
          </a:prstGeom>
          <a:noFill/>
        </p:spPr>
        <p:txBody>
          <a:bodyPr wrap="square" rtlCol="0">
            <a:spAutoFit/>
          </a:bodyPr>
          <a:lstStyle/>
          <a:p>
            <a:r>
              <a:rPr lang="en-US" sz="2400" dirty="0">
                <a:solidFill>
                  <a:srgbClr val="FF0000"/>
                </a:solidFill>
                <a:latin typeface="Book Antiqua" pitchFamily="18" charset="0"/>
              </a:rPr>
              <a:t>The case:  </a:t>
            </a:r>
            <a:r>
              <a:rPr lang="en-US" sz="2400" dirty="0">
                <a:latin typeface="Book Antiqua" pitchFamily="18" charset="0"/>
              </a:rPr>
              <a:t>The Cherokee sued Georgia over a state law that took away the Cherokee’s rights within their own boundaries.</a:t>
            </a:r>
          </a:p>
          <a:p>
            <a:endParaRPr lang="en-US" sz="2400" dirty="0">
              <a:latin typeface="Book Antiqua" pitchFamily="18" charset="0"/>
            </a:endParaRPr>
          </a:p>
          <a:p>
            <a:r>
              <a:rPr lang="en-US" sz="2400" dirty="0">
                <a:solidFill>
                  <a:srgbClr val="FF0000"/>
                </a:solidFill>
                <a:latin typeface="Book Antiqua" pitchFamily="18" charset="0"/>
              </a:rPr>
              <a:t>The ruling: </a:t>
            </a:r>
            <a:r>
              <a:rPr lang="en-US" sz="2400" dirty="0">
                <a:latin typeface="Book Antiqua" pitchFamily="18" charset="0"/>
              </a:rPr>
              <a:t>The Supreme Court refused to rule, saying the Cherokee had no right to sue.</a:t>
            </a:r>
          </a:p>
          <a:p>
            <a:endParaRPr lang="en-US" sz="2400" b="1" dirty="0">
              <a:solidFill>
                <a:srgbClr val="FF0000"/>
              </a:solidFill>
              <a:latin typeface="Book Antiqua" pitchFamily="18" charset="0"/>
            </a:endParaRPr>
          </a:p>
          <a:p>
            <a:r>
              <a:rPr lang="en-US" sz="2400" b="1" dirty="0">
                <a:solidFill>
                  <a:srgbClr val="FF0000"/>
                </a:solidFill>
                <a:latin typeface="Book Antiqua" pitchFamily="18" charset="0"/>
              </a:rPr>
              <a:t>The importance: </a:t>
            </a:r>
            <a:r>
              <a:rPr lang="en-US" sz="2400" b="1" dirty="0">
                <a:latin typeface="Book Antiqua" pitchFamily="18" charset="0"/>
              </a:rPr>
              <a:t>The Supreme Court ruled that the tribes were “dependent domestic nations” and that they did not have the sovereign power to sue.</a:t>
            </a:r>
          </a:p>
        </p:txBody>
      </p:sp>
      <p:sp>
        <p:nvSpPr>
          <p:cNvPr id="6" name="TextBox 5"/>
          <p:cNvSpPr txBox="1"/>
          <p:nvPr/>
        </p:nvSpPr>
        <p:spPr>
          <a:xfrm>
            <a:off x="381000" y="5867400"/>
            <a:ext cx="8382000" cy="923330"/>
          </a:xfrm>
          <a:prstGeom prst="rect">
            <a:avLst/>
          </a:prstGeom>
          <a:noFill/>
        </p:spPr>
        <p:txBody>
          <a:bodyPr wrap="square" rtlCol="0">
            <a:spAutoFit/>
          </a:bodyPr>
          <a:lstStyle/>
          <a:p>
            <a:r>
              <a:rPr lang="en-US" i="1" dirty="0"/>
              <a:t>“Indian nations” are "nothing more than wandering hordes, held together only by ties of blood and habit, and having neither rules nor government beyond what is required in a savage state.” </a:t>
            </a:r>
            <a:r>
              <a:rPr lang="mr-IN" i="1" dirty="0"/>
              <a:t>–</a:t>
            </a:r>
            <a:r>
              <a:rPr lang="en-US" i="1" dirty="0"/>
              <a:t> Justice William Johnson</a:t>
            </a:r>
          </a:p>
        </p:txBody>
      </p:sp>
    </p:spTree>
    <p:extLst>
      <p:ext uri="{BB962C8B-B14F-4D97-AF65-F5344CB8AC3E}">
        <p14:creationId xmlns:p14="http://schemas.microsoft.com/office/powerpoint/2010/main" val="544547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i="1" dirty="0">
                <a:latin typeface="Garamond"/>
                <a:cs typeface="Garamond"/>
              </a:rPr>
              <a:t>Worcester v. Georgia</a:t>
            </a:r>
            <a:br>
              <a:rPr lang="en-US" i="1" dirty="0">
                <a:latin typeface="Garamond"/>
                <a:cs typeface="Garamond"/>
              </a:rPr>
            </a:br>
            <a:r>
              <a:rPr lang="en-US" i="1" dirty="0">
                <a:latin typeface="Garamond"/>
                <a:cs typeface="Garamond"/>
              </a:rPr>
              <a:t>1830</a:t>
            </a:r>
          </a:p>
        </p:txBody>
      </p:sp>
      <p:pic>
        <p:nvPicPr>
          <p:cNvPr id="3" name="Picture 2"/>
          <p:cNvPicPr>
            <a:picLocks noChangeAspect="1"/>
          </p:cNvPicPr>
          <p:nvPr/>
        </p:nvPicPr>
        <p:blipFill>
          <a:blip r:embed="rId2"/>
          <a:stretch>
            <a:fillRect/>
          </a:stretch>
        </p:blipFill>
        <p:spPr>
          <a:xfrm>
            <a:off x="152400" y="152400"/>
            <a:ext cx="1524000" cy="1524000"/>
          </a:xfrm>
          <a:prstGeom prst="rect">
            <a:avLst/>
          </a:prstGeom>
        </p:spPr>
      </p:pic>
      <p:pic>
        <p:nvPicPr>
          <p:cNvPr id="4" name="Picture 3"/>
          <p:cNvPicPr>
            <a:picLocks noChangeAspect="1"/>
          </p:cNvPicPr>
          <p:nvPr/>
        </p:nvPicPr>
        <p:blipFill>
          <a:blip r:embed="rId3"/>
          <a:stretch>
            <a:fillRect/>
          </a:stretch>
        </p:blipFill>
        <p:spPr>
          <a:xfrm>
            <a:off x="7055144" y="228600"/>
            <a:ext cx="2057400" cy="1234440"/>
          </a:xfrm>
          <a:prstGeom prst="rect">
            <a:avLst/>
          </a:prstGeom>
        </p:spPr>
      </p:pic>
      <p:sp>
        <p:nvSpPr>
          <p:cNvPr id="5" name="TextBox 4"/>
          <p:cNvSpPr txBox="1"/>
          <p:nvPr/>
        </p:nvSpPr>
        <p:spPr>
          <a:xfrm>
            <a:off x="685800" y="1905000"/>
            <a:ext cx="7543800" cy="4154983"/>
          </a:xfrm>
          <a:prstGeom prst="rect">
            <a:avLst/>
          </a:prstGeom>
          <a:noFill/>
        </p:spPr>
        <p:txBody>
          <a:bodyPr wrap="square" rtlCol="0">
            <a:spAutoFit/>
          </a:bodyPr>
          <a:lstStyle/>
          <a:p>
            <a:r>
              <a:rPr lang="en-US" sz="2400" dirty="0">
                <a:solidFill>
                  <a:srgbClr val="FF0000"/>
                </a:solidFill>
                <a:latin typeface="Book Antiqua" pitchFamily="18" charset="0"/>
              </a:rPr>
              <a:t>The case:  </a:t>
            </a:r>
            <a:r>
              <a:rPr lang="en-US" sz="2400" dirty="0">
                <a:latin typeface="Book Antiqua" pitchFamily="18" charset="0"/>
              </a:rPr>
              <a:t>The Cherokee sought to overturn a Georgia law that they believed illegally applied to their tribal lands.</a:t>
            </a:r>
          </a:p>
          <a:p>
            <a:endParaRPr lang="en-US" sz="2400" dirty="0">
              <a:latin typeface="Book Antiqua" pitchFamily="18" charset="0"/>
            </a:endParaRPr>
          </a:p>
          <a:p>
            <a:r>
              <a:rPr lang="en-US" sz="2400" dirty="0">
                <a:solidFill>
                  <a:srgbClr val="FF0000"/>
                </a:solidFill>
                <a:latin typeface="Book Antiqua" pitchFamily="18" charset="0"/>
              </a:rPr>
              <a:t>The ruling: </a:t>
            </a:r>
            <a:r>
              <a:rPr lang="en-US" sz="2400" dirty="0">
                <a:latin typeface="Book Antiqua" pitchFamily="18" charset="0"/>
              </a:rPr>
              <a:t>The Cherokee won their case, as the Court ruled Georgia had no right to interfere with tribal lands.</a:t>
            </a:r>
          </a:p>
          <a:p>
            <a:endParaRPr lang="en-US" sz="2400" dirty="0">
              <a:solidFill>
                <a:srgbClr val="FF0000"/>
              </a:solidFill>
              <a:latin typeface="Book Antiqua" pitchFamily="18" charset="0"/>
            </a:endParaRPr>
          </a:p>
          <a:p>
            <a:r>
              <a:rPr lang="en-US" sz="2400" b="1" dirty="0">
                <a:solidFill>
                  <a:srgbClr val="FF0000"/>
                </a:solidFill>
                <a:latin typeface="Book Antiqua" pitchFamily="18" charset="0"/>
              </a:rPr>
              <a:t>The importance: </a:t>
            </a:r>
            <a:r>
              <a:rPr lang="en-US" sz="2400" b="1" dirty="0">
                <a:latin typeface="Book Antiqua" pitchFamily="18" charset="0"/>
              </a:rPr>
              <a:t>The Supreme Court had ruled on the relationship between tribes and the states, ruling the tribes were sovereign nations within the US.</a:t>
            </a:r>
          </a:p>
        </p:txBody>
      </p:sp>
    </p:spTree>
    <p:extLst>
      <p:ext uri="{BB962C8B-B14F-4D97-AF65-F5344CB8AC3E}">
        <p14:creationId xmlns:p14="http://schemas.microsoft.com/office/powerpoint/2010/main" val="62583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rail_of_tears_map2.jpg"/>
          <p:cNvPicPr>
            <a:picLocks noChangeAspect="1"/>
          </p:cNvPicPr>
          <p:nvPr/>
        </p:nvPicPr>
        <p:blipFill>
          <a:blip r:embed="rId2" cstate="print"/>
          <a:stretch>
            <a:fillRect/>
          </a:stretch>
        </p:blipFill>
        <p:spPr>
          <a:xfrm>
            <a:off x="152400" y="2819400"/>
            <a:ext cx="5410200" cy="3655541"/>
          </a:xfrm>
          <a:prstGeom prst="rect">
            <a:avLst/>
          </a:prstGeom>
        </p:spPr>
      </p:pic>
      <p:sp>
        <p:nvSpPr>
          <p:cNvPr id="5" name="TextBox 4"/>
          <p:cNvSpPr txBox="1"/>
          <p:nvPr/>
        </p:nvSpPr>
        <p:spPr>
          <a:xfrm>
            <a:off x="192090" y="533400"/>
            <a:ext cx="8915400" cy="6001643"/>
          </a:xfrm>
          <a:prstGeom prst="rect">
            <a:avLst/>
          </a:prstGeom>
          <a:noFill/>
        </p:spPr>
        <p:txBody>
          <a:bodyPr wrap="square" rtlCol="0">
            <a:spAutoFit/>
          </a:bodyPr>
          <a:lstStyle/>
          <a:p>
            <a:pPr marL="457200" indent="-457200"/>
            <a:r>
              <a:rPr lang="en-US" sz="2400" u="sng" dirty="0">
                <a:latin typeface="Book Antiqua" pitchFamily="18" charset="0"/>
              </a:rPr>
              <a:t>Indian Removal Act (1830)</a:t>
            </a:r>
            <a:r>
              <a:rPr lang="en-US" sz="2400" dirty="0">
                <a:latin typeface="Book Antiqua" pitchFamily="18" charset="0"/>
              </a:rPr>
              <a:t>:  All Indian tribes living in the South (Cherokee, Creek, Chickasaw, Choctaw, and Seminole) &amp; Northwest must be removed to a new “Indian Territory” in modern-day Oklahoma. This allowed more Southern land to be granted to white farmers and planters.</a:t>
            </a:r>
          </a:p>
          <a:p>
            <a:pPr marL="457200" indent="-457200"/>
            <a:r>
              <a:rPr lang="en-US" sz="2400" dirty="0">
                <a:latin typeface="Book Antiqua" pitchFamily="18" charset="0"/>
              </a:rPr>
              <a:t>							-Thousands died along 						the Cherokee “Trail of 						Tears” and in 							internment camps 							along the route.</a:t>
            </a:r>
          </a:p>
          <a:p>
            <a:pPr marL="457200" indent="-457200"/>
            <a:r>
              <a:rPr lang="en-US" sz="2400" dirty="0">
                <a:latin typeface="Book Antiqua" pitchFamily="18" charset="0"/>
              </a:rPr>
              <a:t>							- The Seminole Wars 						broke out across 							Florida as that tribe 							resisted relocation.</a:t>
            </a:r>
          </a:p>
          <a:p>
            <a:pPr marL="914400" lvl="1" indent="-457200">
              <a:buFontTx/>
              <a:buChar char="-"/>
            </a:pPr>
            <a:endParaRPr lang="en-US" sz="2400" dirty="0">
              <a:solidFill>
                <a:srgbClr val="FF0000"/>
              </a:solidFill>
              <a:latin typeface="Book Antiqua" pitchFamily="18" charset="0"/>
            </a:endParaRPr>
          </a:p>
          <a:p>
            <a:pPr marL="914400" lvl="1" indent="-457200">
              <a:buFontTx/>
              <a:buChar char="-"/>
            </a:pPr>
            <a:endParaRPr lang="en-US" sz="2400" dirty="0">
              <a:solidFill>
                <a:srgbClr val="FF0000"/>
              </a:solidFill>
              <a:latin typeface="Book Antiqua" pitchFamily="18" charset="0"/>
            </a:endParaRPr>
          </a:p>
        </p:txBody>
      </p:sp>
      <p:pic>
        <p:nvPicPr>
          <p:cNvPr id="6" name="Picture 5" descr="606px-Andrew_Jackson_Signature-.svg.png"/>
          <p:cNvPicPr>
            <a:picLocks noChangeAspect="1"/>
          </p:cNvPicPr>
          <p:nvPr/>
        </p:nvPicPr>
        <p:blipFill>
          <a:blip r:embed="rId3"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1701950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1832_1.jpg"/>
          <p:cNvPicPr>
            <a:picLocks noChangeAspect="1"/>
          </p:cNvPicPr>
          <p:nvPr/>
        </p:nvPicPr>
        <p:blipFill>
          <a:blip r:embed="rId2" cstate="print"/>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2826459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YourBest.jpg"/>
          <p:cNvPicPr>
            <a:picLocks noChangeAspect="1"/>
          </p:cNvPicPr>
          <p:nvPr/>
        </p:nvPicPr>
        <p:blipFill>
          <a:blip r:embed="rId2" cstate="print"/>
          <a:stretch>
            <a:fillRect/>
          </a:stretch>
        </p:blipFill>
        <p:spPr>
          <a:xfrm>
            <a:off x="381000" y="685800"/>
            <a:ext cx="8334375" cy="5334000"/>
          </a:xfrm>
          <a:prstGeom prst="rect">
            <a:avLst/>
          </a:prstGeom>
        </p:spPr>
      </p:pic>
    </p:spTree>
    <p:extLst>
      <p:ext uri="{BB962C8B-B14F-4D97-AF65-F5344CB8AC3E}">
        <p14:creationId xmlns:p14="http://schemas.microsoft.com/office/powerpoint/2010/main" val="23294930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43600" y="1752600"/>
            <a:ext cx="2900172" cy="3771900"/>
          </a:xfrm>
          <a:prstGeom prst="rect">
            <a:avLst/>
          </a:prstGeom>
        </p:spPr>
      </p:pic>
      <p:sp>
        <p:nvSpPr>
          <p:cNvPr id="2" name="Title 1"/>
          <p:cNvSpPr>
            <a:spLocks noGrp="1"/>
          </p:cNvSpPr>
          <p:nvPr>
            <p:ph type="title"/>
          </p:nvPr>
        </p:nvSpPr>
        <p:spPr>
          <a:xfrm>
            <a:off x="762000" y="533400"/>
            <a:ext cx="8229600" cy="1143000"/>
          </a:xfrm>
        </p:spPr>
        <p:txBody>
          <a:bodyPr>
            <a:normAutofit/>
          </a:bodyPr>
          <a:lstStyle/>
          <a:p>
            <a:r>
              <a:rPr lang="en-US" dirty="0">
                <a:latin typeface="Engravers MT"/>
                <a:cs typeface="Engravers MT"/>
              </a:rPr>
              <a:t>American System</a:t>
            </a:r>
          </a:p>
        </p:txBody>
      </p:sp>
      <p:sp>
        <p:nvSpPr>
          <p:cNvPr id="3" name="TextBox 2"/>
          <p:cNvSpPr txBox="1"/>
          <p:nvPr/>
        </p:nvSpPr>
        <p:spPr>
          <a:xfrm rot="20411708">
            <a:off x="-95969" y="229989"/>
            <a:ext cx="2852063" cy="830997"/>
          </a:xfrm>
          <a:prstGeom prst="rect">
            <a:avLst/>
          </a:prstGeom>
          <a:noFill/>
        </p:spPr>
        <p:txBody>
          <a:bodyPr wrap="none" rtlCol="0">
            <a:spAutoFit/>
          </a:bodyPr>
          <a:lstStyle/>
          <a:p>
            <a:r>
              <a:rPr lang="en-US" sz="4800" dirty="0">
                <a:solidFill>
                  <a:srgbClr val="FF6600"/>
                </a:solidFill>
                <a:effectLst>
                  <a:glow rad="101600">
                    <a:schemeClr val="accent6">
                      <a:satMod val="175000"/>
                      <a:alpha val="40000"/>
                    </a:schemeClr>
                  </a:glow>
                  <a:outerShdw blurRad="50800" dist="38100" dir="2700000" algn="tl" rotWithShape="0">
                    <a:prstClr val="black">
                      <a:alpha val="40000"/>
                    </a:prstClr>
                  </a:outerShdw>
                </a:effectLst>
                <a:latin typeface="Edwardian Script ITC"/>
                <a:cs typeface="Edwardian Script ITC"/>
              </a:rPr>
              <a:t>Henry Clay’s</a:t>
            </a:r>
          </a:p>
        </p:txBody>
      </p:sp>
      <p:sp>
        <p:nvSpPr>
          <p:cNvPr id="5" name="TextBox 4"/>
          <p:cNvSpPr txBox="1"/>
          <p:nvPr/>
        </p:nvSpPr>
        <p:spPr>
          <a:xfrm>
            <a:off x="533400" y="1524000"/>
            <a:ext cx="5410200" cy="4524315"/>
          </a:xfrm>
          <a:prstGeom prst="rect">
            <a:avLst/>
          </a:prstGeom>
          <a:noFill/>
        </p:spPr>
        <p:txBody>
          <a:bodyPr wrap="square" rtlCol="0">
            <a:spAutoFit/>
          </a:bodyPr>
          <a:lstStyle/>
          <a:p>
            <a:pPr marL="285750" indent="-285750">
              <a:buFontTx/>
              <a:buChar char="-"/>
            </a:pPr>
            <a:r>
              <a:rPr lang="en-US" sz="2400" dirty="0">
                <a:latin typeface="Garamond"/>
                <a:cs typeface="Garamond"/>
              </a:rPr>
              <a:t>A plan to advance economic growth </a:t>
            </a:r>
            <a:r>
              <a:rPr lang="en-US" sz="2400">
                <a:latin typeface="Garamond"/>
                <a:cs typeface="Garamond"/>
              </a:rPr>
              <a:t>in the </a:t>
            </a:r>
            <a:r>
              <a:rPr lang="en-US" sz="2400" dirty="0">
                <a:latin typeface="Garamond"/>
                <a:cs typeface="Garamond"/>
              </a:rPr>
              <a:t>US</a:t>
            </a:r>
          </a:p>
          <a:p>
            <a:pPr marL="285750" indent="-285750">
              <a:buFontTx/>
              <a:buChar char="-"/>
            </a:pPr>
            <a:r>
              <a:rPr lang="en-US" sz="2400" dirty="0">
                <a:latin typeface="Garamond"/>
                <a:cs typeface="Garamond"/>
              </a:rPr>
              <a:t>Had three parts:</a:t>
            </a:r>
          </a:p>
          <a:p>
            <a:pPr marL="742950" lvl="1" indent="-285750">
              <a:buFontTx/>
              <a:buChar char="-"/>
            </a:pPr>
            <a:r>
              <a:rPr lang="en-US" sz="2400" dirty="0">
                <a:latin typeface="Garamond"/>
                <a:cs typeface="Garamond"/>
              </a:rPr>
              <a:t>Protective tariffs (started in 1816)</a:t>
            </a:r>
          </a:p>
          <a:p>
            <a:pPr lvl="1"/>
            <a:r>
              <a:rPr lang="en-US" sz="2400" dirty="0">
                <a:latin typeface="Garamond"/>
                <a:cs typeface="Garamond"/>
              </a:rPr>
              <a:t>	</a:t>
            </a:r>
            <a:r>
              <a:rPr lang="en-US" sz="2400" dirty="0">
                <a:solidFill>
                  <a:srgbClr val="FF6600"/>
                </a:solidFill>
                <a:latin typeface="Garamond"/>
                <a:cs typeface="Garamond"/>
              </a:rPr>
              <a:t>(To promote US manufacturing)</a:t>
            </a:r>
          </a:p>
          <a:p>
            <a:pPr marL="742950" lvl="1" indent="-285750">
              <a:buFontTx/>
              <a:buChar char="-"/>
            </a:pPr>
            <a:r>
              <a:rPr lang="en-US" sz="2400" dirty="0">
                <a:latin typeface="Garamond"/>
                <a:cs typeface="Garamond"/>
              </a:rPr>
              <a:t>A re-chartered Bank of the United States (re-chartered in 1816)</a:t>
            </a:r>
          </a:p>
          <a:p>
            <a:pPr lvl="2"/>
            <a:r>
              <a:rPr lang="en-US" sz="2400" dirty="0">
                <a:solidFill>
                  <a:srgbClr val="FF6600"/>
                </a:solidFill>
                <a:latin typeface="Garamond"/>
                <a:cs typeface="Garamond"/>
              </a:rPr>
              <a:t>(To issue a single currency and issue sovereign debt)</a:t>
            </a:r>
          </a:p>
          <a:p>
            <a:pPr marL="742950" lvl="1" indent="-285750">
              <a:buFontTx/>
              <a:buChar char="-"/>
            </a:pPr>
            <a:r>
              <a:rPr lang="en-US" sz="2400" dirty="0">
                <a:latin typeface="Garamond"/>
                <a:cs typeface="Garamond"/>
              </a:rPr>
              <a:t>Federal spending on internal improvements </a:t>
            </a:r>
            <a:r>
              <a:rPr lang="mr-IN" sz="2400" dirty="0">
                <a:latin typeface="Garamond"/>
                <a:cs typeface="Garamond"/>
              </a:rPr>
              <a:t>–</a:t>
            </a:r>
            <a:r>
              <a:rPr lang="en-US" sz="2400" dirty="0">
                <a:latin typeface="Garamond"/>
                <a:cs typeface="Garamond"/>
              </a:rPr>
              <a:t> new roads and canals (the government refused)</a:t>
            </a:r>
          </a:p>
        </p:txBody>
      </p:sp>
      <p:sp>
        <p:nvSpPr>
          <p:cNvPr id="6" name="TextBox 5"/>
          <p:cNvSpPr txBox="1"/>
          <p:nvPr/>
        </p:nvSpPr>
        <p:spPr>
          <a:xfrm>
            <a:off x="76200" y="6027003"/>
            <a:ext cx="9067800" cy="830997"/>
          </a:xfrm>
          <a:prstGeom prst="rect">
            <a:avLst/>
          </a:prstGeom>
          <a:noFill/>
        </p:spPr>
        <p:txBody>
          <a:bodyPr wrap="square" rtlCol="0">
            <a:spAutoFit/>
          </a:bodyPr>
          <a:lstStyle/>
          <a:p>
            <a:r>
              <a:rPr lang="en-US" sz="2400" dirty="0">
                <a:latin typeface="Garamond"/>
                <a:cs typeface="Garamond"/>
              </a:rPr>
              <a:t>Though his plans dated to the Madison and Monroe years, they resurfaced during Jackson’s presidency, and Jackson was completely opposed.   </a:t>
            </a:r>
          </a:p>
        </p:txBody>
      </p:sp>
    </p:spTree>
    <p:extLst>
      <p:ext uri="{BB962C8B-B14F-4D97-AF65-F5344CB8AC3E}">
        <p14:creationId xmlns:p14="http://schemas.microsoft.com/office/powerpoint/2010/main" val="63469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33400"/>
            <a:ext cx="9144000" cy="1938992"/>
          </a:xfrm>
          <a:prstGeom prst="rect">
            <a:avLst/>
          </a:prstGeom>
          <a:noFill/>
        </p:spPr>
        <p:txBody>
          <a:bodyPr wrap="square" rtlCol="0">
            <a:spAutoFit/>
          </a:bodyPr>
          <a:lstStyle/>
          <a:p>
            <a:pPr marL="457200" indent="-457200"/>
            <a:r>
              <a:rPr lang="en-US" sz="2400" dirty="0">
                <a:latin typeface="Garamond"/>
                <a:cs typeface="Garamond"/>
              </a:rPr>
              <a:t>The Bank War</a:t>
            </a:r>
          </a:p>
          <a:p>
            <a:pPr marL="457200" indent="-457200"/>
            <a:r>
              <a:rPr lang="en-US" sz="2400" dirty="0">
                <a:latin typeface="Garamond"/>
                <a:cs typeface="Garamond"/>
              </a:rPr>
              <a:t>	Jackson is against the Bank of the United States (and its head, Nicolas Biddle), believing it to be unconstitutional and favoring the wealthy elites. He vetoes the bill re-chartering the bank, and it closes in 1836.</a:t>
            </a:r>
            <a:r>
              <a:rPr lang="en-US" sz="2400" b="1" dirty="0">
                <a:latin typeface="Garamond"/>
                <a:cs typeface="Garamond"/>
              </a:rPr>
              <a:t>	</a:t>
            </a:r>
            <a:r>
              <a:rPr lang="en-US" sz="2400" b="1" dirty="0">
                <a:solidFill>
                  <a:srgbClr val="FF0000"/>
                </a:solidFill>
                <a:latin typeface="Book Antiqua" pitchFamily="18" charset="0"/>
              </a:rPr>
              <a:t>	</a:t>
            </a:r>
          </a:p>
        </p:txBody>
      </p:sp>
      <p:pic>
        <p:nvPicPr>
          <p:cNvPr id="11" name="Picture 10" descr="image001.jpg"/>
          <p:cNvPicPr>
            <a:picLocks noChangeAspect="1"/>
          </p:cNvPicPr>
          <p:nvPr/>
        </p:nvPicPr>
        <p:blipFill>
          <a:blip r:embed="rId2" cstate="print"/>
          <a:stretch>
            <a:fillRect/>
          </a:stretch>
        </p:blipFill>
        <p:spPr>
          <a:xfrm>
            <a:off x="1524000" y="2133600"/>
            <a:ext cx="5951517" cy="4724400"/>
          </a:xfrm>
          <a:prstGeom prst="rect">
            <a:avLst/>
          </a:prstGeom>
        </p:spPr>
      </p:pic>
      <p:pic>
        <p:nvPicPr>
          <p:cNvPr id="5" name="Picture 4" descr="606px-Andrew_Jackson_Signature-.svg.png"/>
          <p:cNvPicPr>
            <a:picLocks noChangeAspect="1"/>
          </p:cNvPicPr>
          <p:nvPr/>
        </p:nvPicPr>
        <p:blipFill>
          <a:blip r:embed="rId3"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85798530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33400"/>
            <a:ext cx="9144000" cy="1200328"/>
          </a:xfrm>
          <a:prstGeom prst="rect">
            <a:avLst/>
          </a:prstGeom>
          <a:noFill/>
        </p:spPr>
        <p:txBody>
          <a:bodyPr wrap="square" rtlCol="0">
            <a:spAutoFit/>
          </a:bodyPr>
          <a:lstStyle/>
          <a:p>
            <a:pPr marL="457200" indent="-457200"/>
            <a:r>
              <a:rPr lang="en-US" sz="2400" dirty="0">
                <a:latin typeface="Garamond"/>
                <a:cs typeface="Garamond"/>
              </a:rPr>
              <a:t>The Bank War</a:t>
            </a:r>
          </a:p>
          <a:p>
            <a:pPr marL="457200" indent="-457200"/>
            <a:r>
              <a:rPr lang="en-US" sz="2400" dirty="0">
                <a:latin typeface="Garamond"/>
                <a:cs typeface="Garamond"/>
              </a:rPr>
              <a:t>	Pet banks: Jackson withdrew all Federal money from the bank of the United States and transferred it to state banks, or “pet banks”</a:t>
            </a:r>
            <a:endParaRPr lang="en-US" sz="2400" b="1" dirty="0">
              <a:solidFill>
                <a:srgbClr val="FF0000"/>
              </a:solidFill>
              <a:latin typeface="Book Antiqua" pitchFamily="18" charset="0"/>
            </a:endParaRPr>
          </a:p>
        </p:txBody>
      </p:sp>
      <p:pic>
        <p:nvPicPr>
          <p:cNvPr id="5" name="Picture 4" descr="606px-Andrew_Jackson_Signature-.svg.png"/>
          <p:cNvPicPr>
            <a:picLocks noChangeAspect="1"/>
          </p:cNvPicPr>
          <p:nvPr/>
        </p:nvPicPr>
        <p:blipFill>
          <a:blip r:embed="rId2" cstate="print"/>
          <a:stretch>
            <a:fillRect/>
          </a:stretch>
        </p:blipFill>
        <p:spPr>
          <a:xfrm>
            <a:off x="0" y="0"/>
            <a:ext cx="3429000" cy="492282"/>
          </a:xfrm>
          <a:prstGeom prst="rect">
            <a:avLst/>
          </a:prstGeom>
        </p:spPr>
      </p:pic>
      <p:pic>
        <p:nvPicPr>
          <p:cNvPr id="2" name="Picture 1"/>
          <p:cNvPicPr>
            <a:picLocks noChangeAspect="1"/>
          </p:cNvPicPr>
          <p:nvPr/>
        </p:nvPicPr>
        <p:blipFill>
          <a:blip r:embed="rId3"/>
          <a:stretch>
            <a:fillRect/>
          </a:stretch>
        </p:blipFill>
        <p:spPr>
          <a:xfrm>
            <a:off x="1371600" y="2514600"/>
            <a:ext cx="6553200" cy="3232912"/>
          </a:xfrm>
          <a:prstGeom prst="rect">
            <a:avLst/>
          </a:prstGeom>
        </p:spPr>
      </p:pic>
    </p:spTree>
    <p:extLst>
      <p:ext uri="{BB962C8B-B14F-4D97-AF65-F5344CB8AC3E}">
        <p14:creationId xmlns:p14="http://schemas.microsoft.com/office/powerpoint/2010/main" val="5245663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33400"/>
            <a:ext cx="9144000" cy="2308324"/>
          </a:xfrm>
          <a:prstGeom prst="rect">
            <a:avLst/>
          </a:prstGeom>
          <a:noFill/>
        </p:spPr>
        <p:txBody>
          <a:bodyPr wrap="square" rtlCol="0">
            <a:spAutoFit/>
          </a:bodyPr>
          <a:lstStyle/>
          <a:p>
            <a:pPr marL="457200" indent="-457200"/>
            <a:r>
              <a:rPr lang="en-US" sz="2400" dirty="0">
                <a:latin typeface="Garamond"/>
                <a:cs typeface="Garamond"/>
              </a:rPr>
              <a:t>The Bank War</a:t>
            </a:r>
          </a:p>
          <a:p>
            <a:pPr marL="457200" indent="-457200"/>
            <a:r>
              <a:rPr lang="en-US" sz="2400" dirty="0">
                <a:latin typeface="Garamond"/>
                <a:cs typeface="Garamond"/>
              </a:rPr>
              <a:t>	The Specie Circular:  To counter rapid inflation (due to his own policies) in land prices, Jackson’s Specie Circular required future land sales be in gold and silver, not paper notes. This caused land prices to plummet, banknotes to lose their value, and led to the Panic of 1837 (conveniently after Jackson left office)</a:t>
            </a:r>
          </a:p>
        </p:txBody>
      </p:sp>
      <p:pic>
        <p:nvPicPr>
          <p:cNvPr id="5" name="Picture 4" descr="606px-Andrew_Jackson_Signature-.svg.png"/>
          <p:cNvPicPr>
            <a:picLocks noChangeAspect="1"/>
          </p:cNvPicPr>
          <p:nvPr/>
        </p:nvPicPr>
        <p:blipFill>
          <a:blip r:embed="rId2" cstate="print"/>
          <a:stretch>
            <a:fillRect/>
          </a:stretch>
        </p:blipFill>
        <p:spPr>
          <a:xfrm>
            <a:off x="0" y="0"/>
            <a:ext cx="3429000" cy="492282"/>
          </a:xfrm>
          <a:prstGeom prst="rect">
            <a:avLst/>
          </a:prstGeom>
        </p:spPr>
      </p:pic>
      <p:pic>
        <p:nvPicPr>
          <p:cNvPr id="3" name="Picture 2"/>
          <p:cNvPicPr>
            <a:picLocks noChangeAspect="1"/>
          </p:cNvPicPr>
          <p:nvPr/>
        </p:nvPicPr>
        <p:blipFill>
          <a:blip r:embed="rId3"/>
          <a:stretch>
            <a:fillRect/>
          </a:stretch>
        </p:blipFill>
        <p:spPr>
          <a:xfrm>
            <a:off x="0" y="2946400"/>
            <a:ext cx="9144000" cy="3911600"/>
          </a:xfrm>
          <a:prstGeom prst="rect">
            <a:avLst/>
          </a:prstGeom>
        </p:spPr>
      </p:pic>
      <p:sp>
        <p:nvSpPr>
          <p:cNvPr id="4" name="Oval Callout 3"/>
          <p:cNvSpPr/>
          <p:nvPr/>
        </p:nvSpPr>
        <p:spPr>
          <a:xfrm>
            <a:off x="5105400" y="3429000"/>
            <a:ext cx="1828800" cy="914400"/>
          </a:xfrm>
          <a:prstGeom prst="wedgeEllipseCallout">
            <a:avLst>
              <a:gd name="adj1" fmla="val -60133"/>
              <a:gd name="adj2" fmla="val 86186"/>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rPr>
              <a:t>Oops</a:t>
            </a:r>
          </a:p>
        </p:txBody>
      </p:sp>
    </p:spTree>
    <p:extLst>
      <p:ext uri="{BB962C8B-B14F-4D97-AF65-F5344CB8AC3E}">
        <p14:creationId xmlns:p14="http://schemas.microsoft.com/office/powerpoint/2010/main" val="26167800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3389562" cy="646331"/>
          </a:xfrm>
          <a:prstGeom prst="rect">
            <a:avLst/>
          </a:prstGeom>
          <a:noFill/>
        </p:spPr>
        <p:txBody>
          <a:bodyPr wrap="none" rtlCol="0">
            <a:spAutoFit/>
          </a:bodyPr>
          <a:lstStyle/>
          <a:p>
            <a:r>
              <a:rPr lang="en-US" sz="3600" i="1" dirty="0">
                <a:latin typeface="Times New Roman"/>
                <a:cs typeface="Times New Roman"/>
              </a:rPr>
              <a:t>Election of 1824</a:t>
            </a:r>
          </a:p>
        </p:txBody>
      </p:sp>
      <p:sp>
        <p:nvSpPr>
          <p:cNvPr id="3" name="TextBox 2"/>
          <p:cNvSpPr txBox="1"/>
          <p:nvPr/>
        </p:nvSpPr>
        <p:spPr>
          <a:xfrm>
            <a:off x="381000" y="13716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Democratic-Republican: 84</a:t>
            </a:r>
          </a:p>
          <a:p>
            <a:r>
              <a:rPr lang="en-US" sz="2000" dirty="0">
                <a:solidFill>
                  <a:srgbClr val="000000"/>
                </a:solidFill>
                <a:latin typeface="Book Antiqua" pitchFamily="18" charset="0"/>
              </a:rPr>
              <a:t>President: John Quincy Adams</a:t>
            </a:r>
          </a:p>
        </p:txBody>
      </p:sp>
      <p:pic>
        <p:nvPicPr>
          <p:cNvPr id="5" name="Picture 4"/>
          <p:cNvPicPr>
            <a:picLocks noChangeAspect="1"/>
          </p:cNvPicPr>
          <p:nvPr/>
        </p:nvPicPr>
        <p:blipFill>
          <a:blip r:embed="rId2"/>
          <a:stretch>
            <a:fillRect/>
          </a:stretch>
        </p:blipFill>
        <p:spPr>
          <a:xfrm>
            <a:off x="4424592" y="0"/>
            <a:ext cx="4719408" cy="4850276"/>
          </a:xfrm>
          <a:prstGeom prst="rect">
            <a:avLst/>
          </a:prstGeom>
        </p:spPr>
      </p:pic>
      <p:sp>
        <p:nvSpPr>
          <p:cNvPr id="10" name="TextBox 9"/>
          <p:cNvSpPr txBox="1"/>
          <p:nvPr/>
        </p:nvSpPr>
        <p:spPr>
          <a:xfrm>
            <a:off x="381000" y="23622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Democratic-Republican: 99</a:t>
            </a:r>
          </a:p>
          <a:p>
            <a:r>
              <a:rPr lang="en-US" sz="2000" dirty="0">
                <a:solidFill>
                  <a:srgbClr val="000000"/>
                </a:solidFill>
                <a:latin typeface="Book Antiqua" pitchFamily="18" charset="0"/>
              </a:rPr>
              <a:t>President: Andrew Jackson</a:t>
            </a:r>
          </a:p>
        </p:txBody>
      </p:sp>
      <p:sp>
        <p:nvSpPr>
          <p:cNvPr id="11" name="TextBox 10"/>
          <p:cNvSpPr txBox="1"/>
          <p:nvPr/>
        </p:nvSpPr>
        <p:spPr>
          <a:xfrm>
            <a:off x="381000" y="34290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Democratic-Republican: 41</a:t>
            </a:r>
          </a:p>
          <a:p>
            <a:r>
              <a:rPr lang="en-US" sz="2000" dirty="0">
                <a:solidFill>
                  <a:srgbClr val="000000"/>
                </a:solidFill>
                <a:latin typeface="Book Antiqua" pitchFamily="18" charset="0"/>
              </a:rPr>
              <a:t>President: William Crawford</a:t>
            </a:r>
          </a:p>
        </p:txBody>
      </p:sp>
      <p:sp>
        <p:nvSpPr>
          <p:cNvPr id="12" name="TextBox 11"/>
          <p:cNvSpPr txBox="1"/>
          <p:nvPr/>
        </p:nvSpPr>
        <p:spPr>
          <a:xfrm>
            <a:off x="381000" y="44958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Democratic-Republican: 37</a:t>
            </a:r>
          </a:p>
          <a:p>
            <a:r>
              <a:rPr lang="en-US" sz="2000" dirty="0">
                <a:solidFill>
                  <a:srgbClr val="000000"/>
                </a:solidFill>
                <a:latin typeface="Book Antiqua" pitchFamily="18" charset="0"/>
              </a:rPr>
              <a:t>President: Henry Clay</a:t>
            </a:r>
          </a:p>
        </p:txBody>
      </p:sp>
      <p:pic>
        <p:nvPicPr>
          <p:cNvPr id="6" name="Picture 5"/>
          <p:cNvPicPr>
            <a:picLocks noChangeAspect="1"/>
          </p:cNvPicPr>
          <p:nvPr/>
        </p:nvPicPr>
        <p:blipFill>
          <a:blip r:embed="rId3"/>
          <a:stretch>
            <a:fillRect/>
          </a:stretch>
        </p:blipFill>
        <p:spPr>
          <a:xfrm>
            <a:off x="3429000" y="4876800"/>
            <a:ext cx="1381064" cy="1752600"/>
          </a:xfrm>
          <a:prstGeom prst="rect">
            <a:avLst/>
          </a:prstGeom>
        </p:spPr>
      </p:pic>
      <p:pic>
        <p:nvPicPr>
          <p:cNvPr id="13" name="Picture 12"/>
          <p:cNvPicPr>
            <a:picLocks noChangeAspect="1"/>
          </p:cNvPicPr>
          <p:nvPr/>
        </p:nvPicPr>
        <p:blipFill>
          <a:blip r:embed="rId4"/>
          <a:stretch>
            <a:fillRect/>
          </a:stretch>
        </p:blipFill>
        <p:spPr>
          <a:xfrm>
            <a:off x="4876800" y="4876800"/>
            <a:ext cx="1447800" cy="1752600"/>
          </a:xfrm>
          <a:prstGeom prst="rect">
            <a:avLst/>
          </a:prstGeom>
        </p:spPr>
      </p:pic>
      <p:pic>
        <p:nvPicPr>
          <p:cNvPr id="14" name="Picture 13"/>
          <p:cNvPicPr>
            <a:picLocks noChangeAspect="1"/>
          </p:cNvPicPr>
          <p:nvPr/>
        </p:nvPicPr>
        <p:blipFill>
          <a:blip r:embed="rId5"/>
          <a:stretch>
            <a:fillRect/>
          </a:stretch>
        </p:blipFill>
        <p:spPr>
          <a:xfrm>
            <a:off x="6400800" y="4876800"/>
            <a:ext cx="1447800" cy="1776442"/>
          </a:xfrm>
          <a:prstGeom prst="rect">
            <a:avLst/>
          </a:prstGeom>
        </p:spPr>
      </p:pic>
      <p:pic>
        <p:nvPicPr>
          <p:cNvPr id="15" name="Picture 14"/>
          <p:cNvPicPr>
            <a:picLocks noChangeAspect="1"/>
          </p:cNvPicPr>
          <p:nvPr/>
        </p:nvPicPr>
        <p:blipFill>
          <a:blip r:embed="rId6"/>
          <a:stretch>
            <a:fillRect/>
          </a:stretch>
        </p:blipFill>
        <p:spPr>
          <a:xfrm>
            <a:off x="7675463" y="4876800"/>
            <a:ext cx="1454658" cy="1752600"/>
          </a:xfrm>
          <a:prstGeom prst="rect">
            <a:avLst/>
          </a:prstGeom>
        </p:spPr>
      </p:pic>
      <p:sp>
        <p:nvSpPr>
          <p:cNvPr id="16" name="Rectangle 15"/>
          <p:cNvSpPr/>
          <p:nvPr/>
        </p:nvSpPr>
        <p:spPr>
          <a:xfrm>
            <a:off x="7772400" y="4800600"/>
            <a:ext cx="762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578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62000"/>
            <a:ext cx="4724400" cy="5262979"/>
          </a:xfrm>
          <a:prstGeom prst="rect">
            <a:avLst/>
          </a:prstGeom>
          <a:noFill/>
        </p:spPr>
        <p:txBody>
          <a:bodyPr wrap="square" rtlCol="0">
            <a:spAutoFit/>
          </a:bodyPr>
          <a:lstStyle/>
          <a:p>
            <a:pPr marL="457200" indent="-457200"/>
            <a:r>
              <a:rPr lang="en-US" sz="2400" b="1" dirty="0">
                <a:latin typeface="Book Antiqua" pitchFamily="18" charset="0"/>
              </a:rPr>
              <a:t>	</a:t>
            </a:r>
            <a:r>
              <a:rPr lang="en-US" sz="2400" dirty="0">
                <a:latin typeface="Book Antiqua" pitchFamily="18" charset="0"/>
              </a:rPr>
              <a:t>The Birth of the Whig Party</a:t>
            </a:r>
          </a:p>
          <a:p>
            <a:pPr marL="914400" lvl="1" indent="-457200">
              <a:buFontTx/>
              <a:buChar char="-"/>
            </a:pPr>
            <a:r>
              <a:rPr lang="en-US" sz="2400" dirty="0">
                <a:latin typeface="Book Antiqua" pitchFamily="18" charset="0"/>
              </a:rPr>
              <a:t>Made up of people who oppose Andrew Jackson</a:t>
            </a:r>
          </a:p>
          <a:p>
            <a:pPr marL="914400" lvl="1" indent="-457200">
              <a:buFontTx/>
              <a:buChar char="-"/>
            </a:pPr>
            <a:endParaRPr lang="en-US" sz="2400" dirty="0">
              <a:latin typeface="Book Antiqua" pitchFamily="18" charset="0"/>
            </a:endParaRPr>
          </a:p>
          <a:p>
            <a:pPr marL="914400" lvl="1" indent="-457200">
              <a:buFontTx/>
              <a:buChar char="-"/>
            </a:pPr>
            <a:r>
              <a:rPr lang="en-US" sz="2400" dirty="0">
                <a:latin typeface="Book Antiqua" pitchFamily="18" charset="0"/>
              </a:rPr>
              <a:t>Favored Clay’s American System</a:t>
            </a:r>
          </a:p>
          <a:p>
            <a:pPr marL="914400" lvl="1" indent="-457200">
              <a:buFontTx/>
              <a:buChar char="-"/>
            </a:pPr>
            <a:endParaRPr lang="en-US" sz="2400" dirty="0">
              <a:latin typeface="Book Antiqua" pitchFamily="18" charset="0"/>
            </a:endParaRPr>
          </a:p>
          <a:p>
            <a:pPr marL="914400" lvl="1" indent="-457200">
              <a:buFontTx/>
              <a:buChar char="-"/>
            </a:pPr>
            <a:r>
              <a:rPr lang="en-US" sz="2400" dirty="0">
                <a:latin typeface="Book Antiqua" pitchFamily="18" charset="0"/>
              </a:rPr>
              <a:t>Generally anti-immigrant</a:t>
            </a:r>
          </a:p>
          <a:p>
            <a:pPr marL="914400" lvl="1" indent="-457200">
              <a:buFontTx/>
              <a:buChar char="-"/>
            </a:pPr>
            <a:endParaRPr lang="en-US" sz="2400" dirty="0">
              <a:latin typeface="Book Antiqua" pitchFamily="18" charset="0"/>
            </a:endParaRPr>
          </a:p>
          <a:p>
            <a:pPr marL="800100" lvl="1" indent="-342900">
              <a:buFontTx/>
              <a:buChar char="-"/>
            </a:pPr>
            <a:r>
              <a:rPr lang="en-US" sz="2400" dirty="0">
                <a:latin typeface="Book Antiqua" pitchFamily="18" charset="0"/>
              </a:rPr>
              <a:t>Leaders included Henry Clay and Daniel Webster</a:t>
            </a:r>
          </a:p>
          <a:p>
            <a:pPr marL="800100" lvl="1" indent="-342900">
              <a:buFontTx/>
              <a:buChar char="-"/>
            </a:pPr>
            <a:endParaRPr lang="en-US" sz="2400" dirty="0">
              <a:latin typeface="Book Antiqua" pitchFamily="18" charset="0"/>
            </a:endParaRPr>
          </a:p>
          <a:p>
            <a:pPr marL="800100" lvl="1" indent="-342900">
              <a:buFontTx/>
              <a:buChar char="-"/>
            </a:pPr>
            <a:r>
              <a:rPr lang="en-US" sz="2400" dirty="0">
                <a:latin typeface="Book Antiqua" pitchFamily="18" charset="0"/>
              </a:rPr>
              <a:t>Did not have a firm stance on slavery	</a:t>
            </a:r>
          </a:p>
        </p:txBody>
      </p:sp>
      <p:pic>
        <p:nvPicPr>
          <p:cNvPr id="5" name="Picture 4" descr="70563-004-3A8FF93D.jpg"/>
          <p:cNvPicPr>
            <a:picLocks noChangeAspect="1"/>
          </p:cNvPicPr>
          <p:nvPr/>
        </p:nvPicPr>
        <p:blipFill>
          <a:blip r:embed="rId2" cstate="print"/>
          <a:stretch>
            <a:fillRect/>
          </a:stretch>
        </p:blipFill>
        <p:spPr>
          <a:xfrm>
            <a:off x="4767580" y="152400"/>
            <a:ext cx="4376420" cy="6135168"/>
          </a:xfrm>
          <a:prstGeom prst="rect">
            <a:avLst/>
          </a:prstGeom>
        </p:spPr>
      </p:pic>
      <p:pic>
        <p:nvPicPr>
          <p:cNvPr id="9" name="Picture 8" descr="606px-Andrew_Jackson_Signature-.svg.png"/>
          <p:cNvPicPr>
            <a:picLocks noChangeAspect="1"/>
          </p:cNvPicPr>
          <p:nvPr/>
        </p:nvPicPr>
        <p:blipFill>
          <a:blip r:embed="rId3" cstate="print"/>
          <a:stretch>
            <a:fillRect/>
          </a:stretch>
        </p:blipFill>
        <p:spPr>
          <a:xfrm>
            <a:off x="0" y="0"/>
            <a:ext cx="3429000" cy="492282"/>
          </a:xfrm>
          <a:prstGeom prst="rect">
            <a:avLst/>
          </a:prstGeom>
        </p:spPr>
      </p:pic>
    </p:spTree>
    <p:extLst>
      <p:ext uri="{BB962C8B-B14F-4D97-AF65-F5344CB8AC3E}">
        <p14:creationId xmlns:p14="http://schemas.microsoft.com/office/powerpoint/2010/main" val="622492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0" y="381000"/>
            <a:ext cx="8382000" cy="461665"/>
          </a:xfrm>
          <a:prstGeom prst="rect">
            <a:avLst/>
          </a:prstGeom>
          <a:noFill/>
        </p:spPr>
        <p:txBody>
          <a:bodyPr wrap="square" rtlCol="0">
            <a:spAutoFit/>
          </a:bodyPr>
          <a:lstStyle/>
          <a:p>
            <a:pPr marL="457200" indent="-457200"/>
            <a:r>
              <a:rPr lang="en-US" sz="2400" b="1" dirty="0">
                <a:latin typeface="Book Antiqua" pitchFamily="18" charset="0"/>
              </a:rPr>
              <a:t>	The “Great Triumvirate” (Three Great Senators)</a:t>
            </a:r>
            <a:endParaRPr lang="en-US" sz="2400" b="1" dirty="0">
              <a:solidFill>
                <a:srgbClr val="FF0000"/>
              </a:solidFill>
              <a:latin typeface="Book Antiqua" pitchFamily="18" charset="0"/>
            </a:endParaRPr>
          </a:p>
        </p:txBody>
      </p:sp>
      <p:pic>
        <p:nvPicPr>
          <p:cNvPr id="9" name="Picture 8" descr="203_999329440.jpg"/>
          <p:cNvPicPr>
            <a:picLocks noChangeAspect="1"/>
          </p:cNvPicPr>
          <p:nvPr/>
        </p:nvPicPr>
        <p:blipFill>
          <a:blip r:embed="rId2" cstate="print"/>
          <a:stretch>
            <a:fillRect/>
          </a:stretch>
        </p:blipFill>
        <p:spPr>
          <a:xfrm>
            <a:off x="533400" y="914400"/>
            <a:ext cx="2564278" cy="4533644"/>
          </a:xfrm>
          <a:prstGeom prst="rect">
            <a:avLst/>
          </a:prstGeom>
        </p:spPr>
      </p:pic>
      <p:pic>
        <p:nvPicPr>
          <p:cNvPr id="10" name="Picture 9" descr="3317183.jpg">
            <a:hlinkClick r:id="rId3"/>
          </p:cNvPr>
          <p:cNvPicPr>
            <a:picLocks noChangeAspect="1"/>
          </p:cNvPicPr>
          <p:nvPr/>
        </p:nvPicPr>
        <p:blipFill>
          <a:blip r:embed="rId4" cstate="print"/>
          <a:stretch>
            <a:fillRect/>
          </a:stretch>
        </p:blipFill>
        <p:spPr>
          <a:xfrm>
            <a:off x="3124200" y="881483"/>
            <a:ext cx="2895600" cy="4528717"/>
          </a:xfrm>
          <a:prstGeom prst="rect">
            <a:avLst/>
          </a:prstGeom>
        </p:spPr>
      </p:pic>
      <p:pic>
        <p:nvPicPr>
          <p:cNvPr id="11" name="Picture 10" descr="jcalhoun.jpg"/>
          <p:cNvPicPr>
            <a:picLocks noChangeAspect="1"/>
          </p:cNvPicPr>
          <p:nvPr/>
        </p:nvPicPr>
        <p:blipFill>
          <a:blip r:embed="rId5" cstate="print"/>
          <a:stretch>
            <a:fillRect/>
          </a:stretch>
        </p:blipFill>
        <p:spPr>
          <a:xfrm>
            <a:off x="6096000" y="914400"/>
            <a:ext cx="2738821" cy="4495800"/>
          </a:xfrm>
          <a:prstGeom prst="rect">
            <a:avLst/>
          </a:prstGeom>
        </p:spPr>
      </p:pic>
      <p:sp>
        <p:nvSpPr>
          <p:cNvPr id="12" name="Title 1"/>
          <p:cNvSpPr txBox="1">
            <a:spLocks/>
          </p:cNvSpPr>
          <p:nvPr/>
        </p:nvSpPr>
        <p:spPr>
          <a:xfrm>
            <a:off x="609600" y="5486400"/>
            <a:ext cx="25146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rPr>
              <a:t>Henry Clay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a:latin typeface="Bodoni MT Black" pitchFamily="18" charset="0"/>
                <a:ea typeface="+mj-ea"/>
                <a:cs typeface="+mj-cs"/>
              </a:rPr>
              <a:t>Kentucky</a:t>
            </a:r>
            <a:endPar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endParaRPr>
          </a:p>
        </p:txBody>
      </p:sp>
      <p:sp>
        <p:nvSpPr>
          <p:cNvPr id="13" name="Title 1"/>
          <p:cNvSpPr txBox="1">
            <a:spLocks/>
          </p:cNvSpPr>
          <p:nvPr/>
        </p:nvSpPr>
        <p:spPr>
          <a:xfrm>
            <a:off x="3352800" y="5486400"/>
            <a:ext cx="2514600" cy="1066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rPr>
              <a:t>Daniel Webster</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noProof="0" dirty="0">
                <a:latin typeface="Bodoni MT Black" pitchFamily="18" charset="0"/>
                <a:ea typeface="+mj-ea"/>
                <a:cs typeface="+mj-cs"/>
              </a:rPr>
              <a:t>New Hampshire/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noProof="0" dirty="0">
                <a:latin typeface="Bodoni MT Black" pitchFamily="18" charset="0"/>
                <a:ea typeface="+mj-ea"/>
                <a:cs typeface="+mj-cs"/>
              </a:rPr>
              <a:t>Massachusetts</a:t>
            </a:r>
            <a:endPar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endParaRPr>
          </a:p>
        </p:txBody>
      </p:sp>
      <p:sp>
        <p:nvSpPr>
          <p:cNvPr id="14" name="Title 1"/>
          <p:cNvSpPr txBox="1">
            <a:spLocks/>
          </p:cNvSpPr>
          <p:nvPr/>
        </p:nvSpPr>
        <p:spPr>
          <a:xfrm>
            <a:off x="6248400" y="5486400"/>
            <a:ext cx="25146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rPr>
              <a:t>John C. Calhoun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noProof="0" dirty="0">
                <a:latin typeface="Bodoni MT Black" pitchFamily="18" charset="0"/>
                <a:ea typeface="+mj-ea"/>
                <a:cs typeface="+mj-cs"/>
              </a:rPr>
              <a:t>South Carolina</a:t>
            </a:r>
            <a:endPar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endParaRPr>
          </a:p>
        </p:txBody>
      </p:sp>
    </p:spTree>
    <p:extLst>
      <p:ext uri="{BB962C8B-B14F-4D97-AF65-F5344CB8AC3E}">
        <p14:creationId xmlns:p14="http://schemas.microsoft.com/office/powerpoint/2010/main" val="1826437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_30_05(14-56-56)_webster_xl.jpg"/>
          <p:cNvPicPr>
            <a:picLocks noChangeAspect="1"/>
          </p:cNvPicPr>
          <p:nvPr/>
        </p:nvPicPr>
        <p:blipFill>
          <a:blip r:embed="rId2" cstate="print"/>
          <a:stretch>
            <a:fillRect/>
          </a:stretch>
        </p:blipFill>
        <p:spPr>
          <a:xfrm>
            <a:off x="0" y="1143000"/>
            <a:ext cx="9212649" cy="5029200"/>
          </a:xfrm>
          <a:prstGeom prst="rect">
            <a:avLst/>
          </a:prstGeom>
        </p:spPr>
      </p:pic>
      <p:sp>
        <p:nvSpPr>
          <p:cNvPr id="3" name="TextBox 2"/>
          <p:cNvSpPr txBox="1"/>
          <p:nvPr/>
        </p:nvSpPr>
        <p:spPr>
          <a:xfrm>
            <a:off x="304800" y="228600"/>
            <a:ext cx="8598701" cy="523220"/>
          </a:xfrm>
          <a:prstGeom prst="rect">
            <a:avLst/>
          </a:prstGeom>
          <a:noFill/>
        </p:spPr>
        <p:txBody>
          <a:bodyPr wrap="none" rtlCol="0">
            <a:spAutoFit/>
          </a:bodyPr>
          <a:lstStyle/>
          <a:p>
            <a:r>
              <a:rPr lang="en-US" sz="2800" i="1" dirty="0">
                <a:solidFill>
                  <a:srgbClr val="FF0000"/>
                </a:solidFill>
              </a:rPr>
              <a:t>Liberty and Union, now and for ever, one and inseparable!</a:t>
            </a:r>
            <a:endParaRPr lang="en-US" sz="2800" i="1" dirty="0">
              <a:solidFill>
                <a:srgbClr val="FF0000"/>
              </a:solidFill>
              <a:latin typeface="Book Antiqua" pitchFamily="18" charset="0"/>
            </a:endParaRPr>
          </a:p>
        </p:txBody>
      </p:sp>
    </p:spTree>
    <p:extLst>
      <p:ext uri="{BB962C8B-B14F-4D97-AF65-F5344CB8AC3E}">
        <p14:creationId xmlns:p14="http://schemas.microsoft.com/office/powerpoint/2010/main" val="2961468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p-texas-republic-1500.jpg"/>
          <p:cNvPicPr>
            <a:picLocks noChangeAspect="1"/>
          </p:cNvPicPr>
          <p:nvPr/>
        </p:nvPicPr>
        <p:blipFill>
          <a:blip r:embed="rId2" cstate="print"/>
          <a:stretch>
            <a:fillRect/>
          </a:stretch>
        </p:blipFill>
        <p:spPr>
          <a:xfrm>
            <a:off x="0" y="877824"/>
            <a:ext cx="9144000" cy="5980176"/>
          </a:xfrm>
          <a:prstGeom prst="rect">
            <a:avLst/>
          </a:prstGeom>
        </p:spPr>
      </p:pic>
      <p:sp>
        <p:nvSpPr>
          <p:cNvPr id="16" name="Rectangle 15"/>
          <p:cNvSpPr/>
          <p:nvPr/>
        </p:nvSpPr>
        <p:spPr>
          <a:xfrm>
            <a:off x="0" y="6858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0"/>
            <a:ext cx="2514600" cy="457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dirty="0">
                <a:ln>
                  <a:noFill/>
                </a:ln>
                <a:solidFill>
                  <a:schemeClr val="tx1"/>
                </a:solidFill>
                <a:effectLst/>
                <a:uLnTx/>
                <a:uFillTx/>
                <a:latin typeface="Bodoni MT Black" pitchFamily="18" charset="0"/>
                <a:ea typeface="+mj-ea"/>
                <a:cs typeface="+mj-cs"/>
              </a:rPr>
              <a:t>“Old Hickory”</a:t>
            </a:r>
          </a:p>
        </p:txBody>
      </p:sp>
      <p:sp>
        <p:nvSpPr>
          <p:cNvPr id="7" name="TextBox 6"/>
          <p:cNvSpPr txBox="1"/>
          <p:nvPr/>
        </p:nvSpPr>
        <p:spPr>
          <a:xfrm>
            <a:off x="762000" y="457200"/>
            <a:ext cx="8382000" cy="1938992"/>
          </a:xfrm>
          <a:prstGeom prst="rect">
            <a:avLst/>
          </a:prstGeom>
          <a:noFill/>
        </p:spPr>
        <p:txBody>
          <a:bodyPr wrap="square" rtlCol="0">
            <a:spAutoFit/>
          </a:bodyPr>
          <a:lstStyle/>
          <a:p>
            <a:pPr marL="457200" indent="-457200"/>
            <a:r>
              <a:rPr lang="en-US" sz="2400" b="1" dirty="0">
                <a:latin typeface="Book Antiqua" pitchFamily="18" charset="0"/>
              </a:rPr>
              <a:t>	Texas War for Independence</a:t>
            </a:r>
            <a:endParaRPr lang="en-US" sz="2400" b="1" dirty="0">
              <a:solidFill>
                <a:srgbClr val="FF0000"/>
              </a:solidFill>
              <a:latin typeface="Book Antiqua" pitchFamily="18" charset="0"/>
            </a:endParaRPr>
          </a:p>
          <a:p>
            <a:pPr marL="457200" indent="-457200"/>
            <a:r>
              <a:rPr lang="en-US" sz="2400" b="1" dirty="0">
                <a:latin typeface="Book Antiqua" pitchFamily="18" charset="0"/>
              </a:rPr>
              <a:t>-Americans in Texas declare independence from Mexico</a:t>
            </a:r>
          </a:p>
          <a:p>
            <a:pPr marL="457200" indent="-457200"/>
            <a:r>
              <a:rPr lang="en-US" sz="2400" b="1" dirty="0">
                <a:latin typeface="Book Antiqua" pitchFamily="18" charset="0"/>
              </a:rPr>
              <a:t>-Mexicans under Santa Anna invade, defeat the Texans at the Alamo, but are eventually defeated by Sam Houston at San Jacinto. </a:t>
            </a:r>
          </a:p>
        </p:txBody>
      </p:sp>
      <p:sp>
        <p:nvSpPr>
          <p:cNvPr id="17" name="Freeform 16"/>
          <p:cNvSpPr/>
          <p:nvPr/>
        </p:nvSpPr>
        <p:spPr>
          <a:xfrm>
            <a:off x="4080216" y="2315834"/>
            <a:ext cx="5113211" cy="2379734"/>
          </a:xfrm>
          <a:custGeom>
            <a:avLst/>
            <a:gdLst>
              <a:gd name="connsiteX0" fmla="*/ 2851925 w 5113211"/>
              <a:gd name="connsiteY0" fmla="*/ 2256166 h 2379734"/>
              <a:gd name="connsiteX1" fmla="*/ 2864281 w 5113211"/>
              <a:gd name="connsiteY1" fmla="*/ 2132598 h 2379734"/>
              <a:gd name="connsiteX2" fmla="*/ 2888995 w 5113211"/>
              <a:gd name="connsiteY2" fmla="*/ 1873107 h 2379734"/>
              <a:gd name="connsiteX3" fmla="*/ 2876638 w 5113211"/>
              <a:gd name="connsiteY3" fmla="*/ 1761896 h 2379734"/>
              <a:gd name="connsiteX4" fmla="*/ 2864281 w 5113211"/>
              <a:gd name="connsiteY4" fmla="*/ 1724825 h 2379734"/>
              <a:gd name="connsiteX5" fmla="*/ 2790141 w 5113211"/>
              <a:gd name="connsiteY5" fmla="*/ 1650685 h 2379734"/>
              <a:gd name="connsiteX6" fmla="*/ 2753070 w 5113211"/>
              <a:gd name="connsiteY6" fmla="*/ 1477690 h 2379734"/>
              <a:gd name="connsiteX7" fmla="*/ 2728357 w 5113211"/>
              <a:gd name="connsiteY7" fmla="*/ 1341766 h 2379734"/>
              <a:gd name="connsiteX8" fmla="*/ 2691287 w 5113211"/>
              <a:gd name="connsiteY8" fmla="*/ 1292339 h 2379734"/>
              <a:gd name="connsiteX9" fmla="*/ 2678930 w 5113211"/>
              <a:gd name="connsiteY9" fmla="*/ 1193485 h 2379734"/>
              <a:gd name="connsiteX10" fmla="*/ 2641860 w 5113211"/>
              <a:gd name="connsiteY10" fmla="*/ 1156415 h 2379734"/>
              <a:gd name="connsiteX11" fmla="*/ 2407081 w 5113211"/>
              <a:gd name="connsiteY11" fmla="*/ 1144058 h 2379734"/>
              <a:gd name="connsiteX12" fmla="*/ 2357654 w 5113211"/>
              <a:gd name="connsiteY12" fmla="*/ 1131701 h 2379734"/>
              <a:gd name="connsiteX13" fmla="*/ 2135233 w 5113211"/>
              <a:gd name="connsiteY13" fmla="*/ 1156415 h 2379734"/>
              <a:gd name="connsiteX14" fmla="*/ 1702746 w 5113211"/>
              <a:gd name="connsiteY14" fmla="*/ 1144058 h 2379734"/>
              <a:gd name="connsiteX15" fmla="*/ 1665676 w 5113211"/>
              <a:gd name="connsiteY15" fmla="*/ 1131701 h 2379734"/>
              <a:gd name="connsiteX16" fmla="*/ 1467968 w 5113211"/>
              <a:gd name="connsiteY16" fmla="*/ 1119344 h 2379734"/>
              <a:gd name="connsiteX17" fmla="*/ 1381470 w 5113211"/>
              <a:gd name="connsiteY17" fmla="*/ 1057561 h 2379734"/>
              <a:gd name="connsiteX18" fmla="*/ 1369114 w 5113211"/>
              <a:gd name="connsiteY18" fmla="*/ 872209 h 2379734"/>
              <a:gd name="connsiteX19" fmla="*/ 1356757 w 5113211"/>
              <a:gd name="connsiteY19" fmla="*/ 798069 h 2379734"/>
              <a:gd name="connsiteX20" fmla="*/ 1344400 w 5113211"/>
              <a:gd name="connsiteY20" fmla="*/ 699215 h 2379734"/>
              <a:gd name="connsiteX21" fmla="*/ 1319687 w 5113211"/>
              <a:gd name="connsiteY21" fmla="*/ 625074 h 2379734"/>
              <a:gd name="connsiteX22" fmla="*/ 1282616 w 5113211"/>
              <a:gd name="connsiteY22" fmla="*/ 538577 h 2379734"/>
              <a:gd name="connsiteX23" fmla="*/ 1233189 w 5113211"/>
              <a:gd name="connsiteY23" fmla="*/ 365582 h 2379734"/>
              <a:gd name="connsiteX24" fmla="*/ 1146692 w 5113211"/>
              <a:gd name="connsiteY24" fmla="*/ 353225 h 2379734"/>
              <a:gd name="connsiteX25" fmla="*/ 961341 w 5113211"/>
              <a:gd name="connsiteY25" fmla="*/ 365582 h 2379734"/>
              <a:gd name="connsiteX26" fmla="*/ 924270 w 5113211"/>
              <a:gd name="connsiteY26" fmla="*/ 377939 h 2379734"/>
              <a:gd name="connsiteX27" fmla="*/ 813060 w 5113211"/>
              <a:gd name="connsiteY27" fmla="*/ 365582 h 2379734"/>
              <a:gd name="connsiteX28" fmla="*/ 775989 w 5113211"/>
              <a:gd name="connsiteY28" fmla="*/ 328512 h 2379734"/>
              <a:gd name="connsiteX29" fmla="*/ 726562 w 5113211"/>
              <a:gd name="connsiteY29" fmla="*/ 316155 h 2379734"/>
              <a:gd name="connsiteX30" fmla="*/ 615352 w 5113211"/>
              <a:gd name="connsiteY30" fmla="*/ 303798 h 2379734"/>
              <a:gd name="connsiteX31" fmla="*/ 306433 w 5113211"/>
              <a:gd name="connsiteY31" fmla="*/ 291442 h 2379734"/>
              <a:gd name="connsiteX32" fmla="*/ 34584 w 5113211"/>
              <a:gd name="connsiteY32" fmla="*/ 291442 h 2379734"/>
              <a:gd name="connsiteX33" fmla="*/ 22227 w 5113211"/>
              <a:gd name="connsiteY33" fmla="*/ 254371 h 2379734"/>
              <a:gd name="connsiteX34" fmla="*/ 34584 w 5113211"/>
              <a:gd name="connsiteY34" fmla="*/ 31950 h 2379734"/>
              <a:gd name="connsiteX35" fmla="*/ 244649 w 5113211"/>
              <a:gd name="connsiteY35" fmla="*/ 31950 h 2379734"/>
              <a:gd name="connsiteX36" fmla="*/ 1220833 w 5113211"/>
              <a:gd name="connsiteY36" fmla="*/ 19593 h 2379734"/>
              <a:gd name="connsiteX37" fmla="*/ 1542108 w 5113211"/>
              <a:gd name="connsiteY37" fmla="*/ 7236 h 2379734"/>
              <a:gd name="connsiteX38" fmla="*/ 4643654 w 5113211"/>
              <a:gd name="connsiteY38" fmla="*/ 31950 h 2379734"/>
              <a:gd name="connsiteX39" fmla="*/ 4791935 w 5113211"/>
              <a:gd name="connsiteY39" fmla="*/ 44307 h 2379734"/>
              <a:gd name="connsiteX40" fmla="*/ 5113211 w 5113211"/>
              <a:gd name="connsiteY40" fmla="*/ 69020 h 2379734"/>
              <a:gd name="connsiteX41" fmla="*/ 5088498 w 5113211"/>
              <a:gd name="connsiteY41" fmla="*/ 143161 h 2379734"/>
              <a:gd name="connsiteX42" fmla="*/ 5076141 w 5113211"/>
              <a:gd name="connsiteY42" fmla="*/ 180231 h 2379734"/>
              <a:gd name="connsiteX43" fmla="*/ 5063784 w 5113211"/>
              <a:gd name="connsiteY43" fmla="*/ 612717 h 2379734"/>
              <a:gd name="connsiteX44" fmla="*/ 5051427 w 5113211"/>
              <a:gd name="connsiteY44" fmla="*/ 674501 h 2379734"/>
              <a:gd name="connsiteX45" fmla="*/ 5039070 w 5113211"/>
              <a:gd name="connsiteY45" fmla="*/ 1551831 h 2379734"/>
              <a:gd name="connsiteX46" fmla="*/ 5014357 w 5113211"/>
              <a:gd name="connsiteY46" fmla="*/ 1798966 h 2379734"/>
              <a:gd name="connsiteX47" fmla="*/ 5002000 w 5113211"/>
              <a:gd name="connsiteY47" fmla="*/ 2009031 h 2379734"/>
              <a:gd name="connsiteX48" fmla="*/ 4915503 w 5113211"/>
              <a:gd name="connsiteY48" fmla="*/ 2021388 h 2379734"/>
              <a:gd name="connsiteX49" fmla="*/ 4903146 w 5113211"/>
              <a:gd name="connsiteY49" fmla="*/ 2058458 h 2379734"/>
              <a:gd name="connsiteX50" fmla="*/ 4866076 w 5113211"/>
              <a:gd name="connsiteY50" fmla="*/ 2070815 h 2379734"/>
              <a:gd name="connsiteX51" fmla="*/ 4804292 w 5113211"/>
              <a:gd name="connsiteY51" fmla="*/ 2009031 h 2379734"/>
              <a:gd name="connsiteX52" fmla="*/ 4717795 w 5113211"/>
              <a:gd name="connsiteY52" fmla="*/ 1959604 h 2379734"/>
              <a:gd name="connsiteX53" fmla="*/ 4680725 w 5113211"/>
              <a:gd name="connsiteY53" fmla="*/ 1934890 h 2379734"/>
              <a:gd name="connsiteX54" fmla="*/ 4483016 w 5113211"/>
              <a:gd name="connsiteY54" fmla="*/ 1922534 h 2379734"/>
              <a:gd name="connsiteX55" fmla="*/ 4347092 w 5113211"/>
              <a:gd name="connsiteY55" fmla="*/ 1934890 h 2379734"/>
              <a:gd name="connsiteX56" fmla="*/ 4272952 w 5113211"/>
              <a:gd name="connsiteY56" fmla="*/ 1947247 h 2379734"/>
              <a:gd name="connsiteX57" fmla="*/ 3951676 w 5113211"/>
              <a:gd name="connsiteY57" fmla="*/ 1959604 h 2379734"/>
              <a:gd name="connsiteX58" fmla="*/ 3902249 w 5113211"/>
              <a:gd name="connsiteY58" fmla="*/ 1984317 h 2379734"/>
              <a:gd name="connsiteX59" fmla="*/ 3865179 w 5113211"/>
              <a:gd name="connsiteY59" fmla="*/ 1996674 h 2379734"/>
              <a:gd name="connsiteX60" fmla="*/ 3840465 w 5113211"/>
              <a:gd name="connsiteY60" fmla="*/ 2033744 h 2379734"/>
              <a:gd name="connsiteX61" fmla="*/ 3803395 w 5113211"/>
              <a:gd name="connsiteY61" fmla="*/ 2058458 h 2379734"/>
              <a:gd name="connsiteX62" fmla="*/ 3778681 w 5113211"/>
              <a:gd name="connsiteY62" fmla="*/ 2095528 h 2379734"/>
              <a:gd name="connsiteX63" fmla="*/ 3865179 w 5113211"/>
              <a:gd name="connsiteY63" fmla="*/ 2033744 h 2379734"/>
              <a:gd name="connsiteX64" fmla="*/ 3964033 w 5113211"/>
              <a:gd name="connsiteY64" fmla="*/ 2046101 h 2379734"/>
              <a:gd name="connsiteX65" fmla="*/ 3976389 w 5113211"/>
              <a:gd name="connsiteY65" fmla="*/ 2083171 h 2379734"/>
              <a:gd name="connsiteX66" fmla="*/ 3939319 w 5113211"/>
              <a:gd name="connsiteY66" fmla="*/ 2120242 h 2379734"/>
              <a:gd name="connsiteX67" fmla="*/ 3914606 w 5113211"/>
              <a:gd name="connsiteY67" fmla="*/ 2157312 h 2379734"/>
              <a:gd name="connsiteX68" fmla="*/ 3926962 w 5113211"/>
              <a:gd name="connsiteY68" fmla="*/ 2194382 h 2379734"/>
              <a:gd name="connsiteX69" fmla="*/ 3964033 w 5113211"/>
              <a:gd name="connsiteY69" fmla="*/ 2206739 h 2379734"/>
              <a:gd name="connsiteX70" fmla="*/ 4001103 w 5113211"/>
              <a:gd name="connsiteY70" fmla="*/ 2231452 h 2379734"/>
              <a:gd name="connsiteX71" fmla="*/ 4025816 w 5113211"/>
              <a:gd name="connsiteY71" fmla="*/ 2268523 h 2379734"/>
              <a:gd name="connsiteX72" fmla="*/ 3976389 w 5113211"/>
              <a:gd name="connsiteY72" fmla="*/ 2330307 h 2379734"/>
              <a:gd name="connsiteX73" fmla="*/ 3939319 w 5113211"/>
              <a:gd name="connsiteY73" fmla="*/ 2317950 h 2379734"/>
              <a:gd name="connsiteX74" fmla="*/ 3840465 w 5113211"/>
              <a:gd name="connsiteY74" fmla="*/ 2256166 h 2379734"/>
              <a:gd name="connsiteX75" fmla="*/ 3778681 w 5113211"/>
              <a:gd name="connsiteY75" fmla="*/ 2268523 h 2379734"/>
              <a:gd name="connsiteX76" fmla="*/ 3704541 w 5113211"/>
              <a:gd name="connsiteY76" fmla="*/ 2280880 h 2379734"/>
              <a:gd name="connsiteX77" fmla="*/ 3655114 w 5113211"/>
              <a:gd name="connsiteY77" fmla="*/ 2355020 h 2379734"/>
              <a:gd name="connsiteX78" fmla="*/ 3618043 w 5113211"/>
              <a:gd name="connsiteY78" fmla="*/ 2379734 h 2379734"/>
              <a:gd name="connsiteX79" fmla="*/ 3531546 w 5113211"/>
              <a:gd name="connsiteY79" fmla="*/ 2367377 h 2379734"/>
              <a:gd name="connsiteX80" fmla="*/ 3469762 w 5113211"/>
              <a:gd name="connsiteY80" fmla="*/ 2305593 h 2379734"/>
              <a:gd name="connsiteX81" fmla="*/ 3383265 w 5113211"/>
              <a:gd name="connsiteY81" fmla="*/ 2256166 h 2379734"/>
              <a:gd name="connsiteX82" fmla="*/ 3173200 w 5113211"/>
              <a:gd name="connsiteY82" fmla="*/ 2268523 h 2379734"/>
              <a:gd name="connsiteX83" fmla="*/ 2851925 w 5113211"/>
              <a:gd name="connsiteY83" fmla="*/ 2256166 h 237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113211" h="2379734">
                <a:moveTo>
                  <a:pt x="2851925" y="2256166"/>
                </a:moveTo>
                <a:cubicBezTo>
                  <a:pt x="2800439" y="2233512"/>
                  <a:pt x="2861332" y="2173888"/>
                  <a:pt x="2864281" y="2132598"/>
                </a:cubicBezTo>
                <a:cubicBezTo>
                  <a:pt x="2882116" y="1882907"/>
                  <a:pt x="2852322" y="1983123"/>
                  <a:pt x="2888995" y="1873107"/>
                </a:cubicBezTo>
                <a:cubicBezTo>
                  <a:pt x="2884876" y="1836037"/>
                  <a:pt x="2882770" y="1798687"/>
                  <a:pt x="2876638" y="1761896"/>
                </a:cubicBezTo>
                <a:cubicBezTo>
                  <a:pt x="2874497" y="1749048"/>
                  <a:pt x="2872278" y="1735107"/>
                  <a:pt x="2864281" y="1724825"/>
                </a:cubicBezTo>
                <a:cubicBezTo>
                  <a:pt x="2842824" y="1697237"/>
                  <a:pt x="2790141" y="1650685"/>
                  <a:pt x="2790141" y="1650685"/>
                </a:cubicBezTo>
                <a:cubicBezTo>
                  <a:pt x="2753568" y="1540967"/>
                  <a:pt x="2770389" y="1607586"/>
                  <a:pt x="2753070" y="1477690"/>
                </a:cubicBezTo>
                <a:cubicBezTo>
                  <a:pt x="2751764" y="1467894"/>
                  <a:pt x="2739934" y="1364921"/>
                  <a:pt x="2728357" y="1341766"/>
                </a:cubicBezTo>
                <a:cubicBezTo>
                  <a:pt x="2719147" y="1323346"/>
                  <a:pt x="2703644" y="1308815"/>
                  <a:pt x="2691287" y="1292339"/>
                </a:cubicBezTo>
                <a:cubicBezTo>
                  <a:pt x="2687168" y="1259388"/>
                  <a:pt x="2690279" y="1224693"/>
                  <a:pt x="2678930" y="1193485"/>
                </a:cubicBezTo>
                <a:cubicBezTo>
                  <a:pt x="2672958" y="1177062"/>
                  <a:pt x="2659053" y="1159541"/>
                  <a:pt x="2641860" y="1156415"/>
                </a:cubicBezTo>
                <a:cubicBezTo>
                  <a:pt x="2564756" y="1142396"/>
                  <a:pt x="2485341" y="1148177"/>
                  <a:pt x="2407081" y="1144058"/>
                </a:cubicBezTo>
                <a:cubicBezTo>
                  <a:pt x="2390605" y="1139939"/>
                  <a:pt x="2374637" y="1131701"/>
                  <a:pt x="2357654" y="1131701"/>
                </a:cubicBezTo>
                <a:cubicBezTo>
                  <a:pt x="2245913" y="1131701"/>
                  <a:pt x="2222366" y="1138988"/>
                  <a:pt x="2135233" y="1156415"/>
                </a:cubicBezTo>
                <a:cubicBezTo>
                  <a:pt x="1991071" y="1152296"/>
                  <a:pt x="1846768" y="1151638"/>
                  <a:pt x="1702746" y="1144058"/>
                </a:cubicBezTo>
                <a:cubicBezTo>
                  <a:pt x="1689739" y="1143373"/>
                  <a:pt x="1678630" y="1133065"/>
                  <a:pt x="1665676" y="1131701"/>
                </a:cubicBezTo>
                <a:cubicBezTo>
                  <a:pt x="1600008" y="1124788"/>
                  <a:pt x="1533871" y="1123463"/>
                  <a:pt x="1467968" y="1119344"/>
                </a:cubicBezTo>
                <a:cubicBezTo>
                  <a:pt x="1456716" y="1111843"/>
                  <a:pt x="1383211" y="1063830"/>
                  <a:pt x="1381470" y="1057561"/>
                </a:cubicBezTo>
                <a:cubicBezTo>
                  <a:pt x="1364897" y="997899"/>
                  <a:pt x="1374985" y="933851"/>
                  <a:pt x="1369114" y="872209"/>
                </a:cubicBezTo>
                <a:cubicBezTo>
                  <a:pt x="1366739" y="847268"/>
                  <a:pt x="1360300" y="822871"/>
                  <a:pt x="1356757" y="798069"/>
                </a:cubicBezTo>
                <a:cubicBezTo>
                  <a:pt x="1352061" y="765195"/>
                  <a:pt x="1351358" y="731686"/>
                  <a:pt x="1344400" y="699215"/>
                </a:cubicBezTo>
                <a:cubicBezTo>
                  <a:pt x="1338942" y="673743"/>
                  <a:pt x="1327925" y="649788"/>
                  <a:pt x="1319687" y="625074"/>
                </a:cubicBezTo>
                <a:cubicBezTo>
                  <a:pt x="1301507" y="570533"/>
                  <a:pt x="1313152" y="599648"/>
                  <a:pt x="1282616" y="538577"/>
                </a:cubicBezTo>
                <a:cubicBezTo>
                  <a:pt x="1277225" y="473884"/>
                  <a:pt x="1309073" y="388348"/>
                  <a:pt x="1233189" y="365582"/>
                </a:cubicBezTo>
                <a:cubicBezTo>
                  <a:pt x="1205292" y="357213"/>
                  <a:pt x="1175524" y="357344"/>
                  <a:pt x="1146692" y="353225"/>
                </a:cubicBezTo>
                <a:cubicBezTo>
                  <a:pt x="1084908" y="357344"/>
                  <a:pt x="1022883" y="358744"/>
                  <a:pt x="961341" y="365582"/>
                </a:cubicBezTo>
                <a:cubicBezTo>
                  <a:pt x="948395" y="367020"/>
                  <a:pt x="937295" y="377939"/>
                  <a:pt x="924270" y="377939"/>
                </a:cubicBezTo>
                <a:cubicBezTo>
                  <a:pt x="886972" y="377939"/>
                  <a:pt x="850130" y="369701"/>
                  <a:pt x="813060" y="365582"/>
                </a:cubicBezTo>
                <a:cubicBezTo>
                  <a:pt x="800703" y="353225"/>
                  <a:pt x="791162" y="337182"/>
                  <a:pt x="775989" y="328512"/>
                </a:cubicBezTo>
                <a:cubicBezTo>
                  <a:pt x="761244" y="320086"/>
                  <a:pt x="743347" y="318737"/>
                  <a:pt x="726562" y="316155"/>
                </a:cubicBezTo>
                <a:cubicBezTo>
                  <a:pt x="689698" y="310483"/>
                  <a:pt x="652586" y="305988"/>
                  <a:pt x="615352" y="303798"/>
                </a:cubicBezTo>
                <a:cubicBezTo>
                  <a:pt x="512474" y="297746"/>
                  <a:pt x="409406" y="295561"/>
                  <a:pt x="306433" y="291442"/>
                </a:cubicBezTo>
                <a:cubicBezTo>
                  <a:pt x="203488" y="308598"/>
                  <a:pt x="161553" y="321317"/>
                  <a:pt x="34584" y="291442"/>
                </a:cubicBezTo>
                <a:cubicBezTo>
                  <a:pt x="21905" y="288459"/>
                  <a:pt x="26346" y="266728"/>
                  <a:pt x="22227" y="254371"/>
                </a:cubicBezTo>
                <a:cubicBezTo>
                  <a:pt x="26346" y="180231"/>
                  <a:pt x="0" y="97659"/>
                  <a:pt x="34584" y="31950"/>
                </a:cubicBezTo>
                <a:cubicBezTo>
                  <a:pt x="51400" y="0"/>
                  <a:pt x="222212" y="29145"/>
                  <a:pt x="244649" y="31950"/>
                </a:cubicBezTo>
                <a:lnTo>
                  <a:pt x="1220833" y="19593"/>
                </a:lnTo>
                <a:cubicBezTo>
                  <a:pt x="1327984" y="17552"/>
                  <a:pt x="1434937" y="7236"/>
                  <a:pt x="1542108" y="7236"/>
                </a:cubicBezTo>
                <a:lnTo>
                  <a:pt x="4643654" y="31950"/>
                </a:lnTo>
                <a:lnTo>
                  <a:pt x="4791935" y="44307"/>
                </a:lnTo>
                <a:cubicBezTo>
                  <a:pt x="5096201" y="64591"/>
                  <a:pt x="4918902" y="44731"/>
                  <a:pt x="5113211" y="69020"/>
                </a:cubicBezTo>
                <a:lnTo>
                  <a:pt x="5088498" y="143161"/>
                </a:lnTo>
                <a:lnTo>
                  <a:pt x="5076141" y="180231"/>
                </a:lnTo>
                <a:cubicBezTo>
                  <a:pt x="5072022" y="324393"/>
                  <a:pt x="5070986" y="468676"/>
                  <a:pt x="5063784" y="612717"/>
                </a:cubicBezTo>
                <a:cubicBezTo>
                  <a:pt x="5062735" y="633693"/>
                  <a:pt x="5051980" y="653506"/>
                  <a:pt x="5051427" y="674501"/>
                </a:cubicBezTo>
                <a:cubicBezTo>
                  <a:pt x="5043733" y="966872"/>
                  <a:pt x="5045870" y="1259438"/>
                  <a:pt x="5039070" y="1551831"/>
                </a:cubicBezTo>
                <a:cubicBezTo>
                  <a:pt x="5035451" y="1707471"/>
                  <a:pt x="5035421" y="1693649"/>
                  <a:pt x="5014357" y="1798966"/>
                </a:cubicBezTo>
                <a:cubicBezTo>
                  <a:pt x="5010238" y="1868988"/>
                  <a:pt x="5030488" y="1944934"/>
                  <a:pt x="5002000" y="2009031"/>
                </a:cubicBezTo>
                <a:cubicBezTo>
                  <a:pt x="4990171" y="2035646"/>
                  <a:pt x="4941553" y="2008363"/>
                  <a:pt x="4915503" y="2021388"/>
                </a:cubicBezTo>
                <a:cubicBezTo>
                  <a:pt x="4903853" y="2027213"/>
                  <a:pt x="4912356" y="2049248"/>
                  <a:pt x="4903146" y="2058458"/>
                </a:cubicBezTo>
                <a:cubicBezTo>
                  <a:pt x="4893936" y="2067668"/>
                  <a:pt x="4878433" y="2066696"/>
                  <a:pt x="4866076" y="2070815"/>
                </a:cubicBezTo>
                <a:cubicBezTo>
                  <a:pt x="4767219" y="2004909"/>
                  <a:pt x="4886674" y="2091412"/>
                  <a:pt x="4804292" y="2009031"/>
                </a:cubicBezTo>
                <a:cubicBezTo>
                  <a:pt x="4744532" y="1949272"/>
                  <a:pt x="4774348" y="1987881"/>
                  <a:pt x="4717795" y="1959604"/>
                </a:cubicBezTo>
                <a:cubicBezTo>
                  <a:pt x="4704512" y="1952962"/>
                  <a:pt x="4695394" y="1937206"/>
                  <a:pt x="4680725" y="1934890"/>
                </a:cubicBezTo>
                <a:cubicBezTo>
                  <a:pt x="4615501" y="1924592"/>
                  <a:pt x="4548919" y="1926653"/>
                  <a:pt x="4483016" y="1922534"/>
                </a:cubicBezTo>
                <a:cubicBezTo>
                  <a:pt x="4437708" y="1926653"/>
                  <a:pt x="4392275" y="1929574"/>
                  <a:pt x="4347092" y="1934890"/>
                </a:cubicBezTo>
                <a:cubicBezTo>
                  <a:pt x="4322209" y="1937817"/>
                  <a:pt x="4297957" y="1945684"/>
                  <a:pt x="4272952" y="1947247"/>
                </a:cubicBezTo>
                <a:cubicBezTo>
                  <a:pt x="4165990" y="1953932"/>
                  <a:pt x="4058768" y="1955485"/>
                  <a:pt x="3951676" y="1959604"/>
                </a:cubicBezTo>
                <a:cubicBezTo>
                  <a:pt x="3935200" y="1967842"/>
                  <a:pt x="3919180" y="1977061"/>
                  <a:pt x="3902249" y="1984317"/>
                </a:cubicBezTo>
                <a:cubicBezTo>
                  <a:pt x="3890277" y="1989448"/>
                  <a:pt x="3875350" y="1988537"/>
                  <a:pt x="3865179" y="1996674"/>
                </a:cubicBezTo>
                <a:cubicBezTo>
                  <a:pt x="3853582" y="2005951"/>
                  <a:pt x="3850966" y="2023243"/>
                  <a:pt x="3840465" y="2033744"/>
                </a:cubicBezTo>
                <a:cubicBezTo>
                  <a:pt x="3829964" y="2044245"/>
                  <a:pt x="3815752" y="2050220"/>
                  <a:pt x="3803395" y="2058458"/>
                </a:cubicBezTo>
                <a:cubicBezTo>
                  <a:pt x="3795157" y="2070815"/>
                  <a:pt x="3765398" y="2088886"/>
                  <a:pt x="3778681" y="2095528"/>
                </a:cubicBezTo>
                <a:cubicBezTo>
                  <a:pt x="3800367" y="2106371"/>
                  <a:pt x="3856230" y="2042693"/>
                  <a:pt x="3865179" y="2033744"/>
                </a:cubicBezTo>
                <a:cubicBezTo>
                  <a:pt x="3898130" y="2037863"/>
                  <a:pt x="3933687" y="2032614"/>
                  <a:pt x="3964033" y="2046101"/>
                </a:cubicBezTo>
                <a:cubicBezTo>
                  <a:pt x="3975935" y="2051391"/>
                  <a:pt x="3980508" y="2070814"/>
                  <a:pt x="3976389" y="2083171"/>
                </a:cubicBezTo>
                <a:cubicBezTo>
                  <a:pt x="3970863" y="2099749"/>
                  <a:pt x="3950506" y="2106817"/>
                  <a:pt x="3939319" y="2120242"/>
                </a:cubicBezTo>
                <a:cubicBezTo>
                  <a:pt x="3929812" y="2131651"/>
                  <a:pt x="3922844" y="2144955"/>
                  <a:pt x="3914606" y="2157312"/>
                </a:cubicBezTo>
                <a:cubicBezTo>
                  <a:pt x="3918725" y="2169669"/>
                  <a:pt x="3917752" y="2185172"/>
                  <a:pt x="3926962" y="2194382"/>
                </a:cubicBezTo>
                <a:cubicBezTo>
                  <a:pt x="3936172" y="2203592"/>
                  <a:pt x="3952383" y="2200914"/>
                  <a:pt x="3964033" y="2206739"/>
                </a:cubicBezTo>
                <a:cubicBezTo>
                  <a:pt x="3977316" y="2213380"/>
                  <a:pt x="3988746" y="2223214"/>
                  <a:pt x="4001103" y="2231452"/>
                </a:cubicBezTo>
                <a:cubicBezTo>
                  <a:pt x="4009341" y="2243809"/>
                  <a:pt x="4023374" y="2253874"/>
                  <a:pt x="4025816" y="2268523"/>
                </a:cubicBezTo>
                <a:cubicBezTo>
                  <a:pt x="4031785" y="2304335"/>
                  <a:pt x="3998049" y="2315867"/>
                  <a:pt x="3976389" y="2330307"/>
                </a:cubicBezTo>
                <a:cubicBezTo>
                  <a:pt x="3964032" y="2326188"/>
                  <a:pt x="3950969" y="2323775"/>
                  <a:pt x="3939319" y="2317950"/>
                </a:cubicBezTo>
                <a:cubicBezTo>
                  <a:pt x="3909504" y="2303042"/>
                  <a:pt x="3869876" y="2275774"/>
                  <a:pt x="3840465" y="2256166"/>
                </a:cubicBezTo>
                <a:lnTo>
                  <a:pt x="3778681" y="2268523"/>
                </a:lnTo>
                <a:cubicBezTo>
                  <a:pt x="3754031" y="2273005"/>
                  <a:pt x="3725066" y="2266512"/>
                  <a:pt x="3704541" y="2280880"/>
                </a:cubicBezTo>
                <a:cubicBezTo>
                  <a:pt x="3680208" y="2297913"/>
                  <a:pt x="3671590" y="2330307"/>
                  <a:pt x="3655114" y="2355020"/>
                </a:cubicBezTo>
                <a:cubicBezTo>
                  <a:pt x="3646876" y="2367377"/>
                  <a:pt x="3630400" y="2371496"/>
                  <a:pt x="3618043" y="2379734"/>
                </a:cubicBezTo>
                <a:cubicBezTo>
                  <a:pt x="3589211" y="2375615"/>
                  <a:pt x="3559443" y="2375746"/>
                  <a:pt x="3531546" y="2367377"/>
                </a:cubicBezTo>
                <a:cubicBezTo>
                  <a:pt x="3484474" y="2353255"/>
                  <a:pt x="3500359" y="2336189"/>
                  <a:pt x="3469762" y="2305593"/>
                </a:cubicBezTo>
                <a:cubicBezTo>
                  <a:pt x="3432358" y="2268189"/>
                  <a:pt x="3425679" y="2270304"/>
                  <a:pt x="3383265" y="2256166"/>
                </a:cubicBezTo>
                <a:cubicBezTo>
                  <a:pt x="3313243" y="2260285"/>
                  <a:pt x="3243343" y="2268523"/>
                  <a:pt x="3173200" y="2268523"/>
                </a:cubicBezTo>
                <a:cubicBezTo>
                  <a:pt x="3057797" y="2268523"/>
                  <a:pt x="2903411" y="2278820"/>
                  <a:pt x="2851925" y="2256166"/>
                </a:cubicBezTo>
                <a:close/>
              </a:path>
            </a:pathLst>
          </a:custGeom>
          <a:blipFill>
            <a:blip r:embed="rId3"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67265" y="2310714"/>
            <a:ext cx="6334888" cy="4584356"/>
          </a:xfrm>
          <a:custGeom>
            <a:avLst/>
            <a:gdLst>
              <a:gd name="connsiteX0" fmla="*/ 6264876 w 6334888"/>
              <a:gd name="connsiteY0" fmla="*/ 2273643 h 4584356"/>
              <a:gd name="connsiteX1" fmla="*/ 6277232 w 6334888"/>
              <a:gd name="connsiteY1" fmla="*/ 2150075 h 4584356"/>
              <a:gd name="connsiteX2" fmla="*/ 6289589 w 6334888"/>
              <a:gd name="connsiteY2" fmla="*/ 2075935 h 4584356"/>
              <a:gd name="connsiteX3" fmla="*/ 6252519 w 6334888"/>
              <a:gd name="connsiteY3" fmla="*/ 1717589 h 4584356"/>
              <a:gd name="connsiteX4" fmla="*/ 6215449 w 6334888"/>
              <a:gd name="connsiteY4" fmla="*/ 1692875 h 4584356"/>
              <a:gd name="connsiteX5" fmla="*/ 6166021 w 6334888"/>
              <a:gd name="connsiteY5" fmla="*/ 1569308 h 4584356"/>
              <a:gd name="connsiteX6" fmla="*/ 6153665 w 6334888"/>
              <a:gd name="connsiteY6" fmla="*/ 1532237 h 4584356"/>
              <a:gd name="connsiteX7" fmla="*/ 6141308 w 6334888"/>
              <a:gd name="connsiteY7" fmla="*/ 1495167 h 4584356"/>
              <a:gd name="connsiteX8" fmla="*/ 6116594 w 6334888"/>
              <a:gd name="connsiteY8" fmla="*/ 1309816 h 4584356"/>
              <a:gd name="connsiteX9" fmla="*/ 6067167 w 6334888"/>
              <a:gd name="connsiteY9" fmla="*/ 1223318 h 4584356"/>
              <a:gd name="connsiteX10" fmla="*/ 5424616 w 6334888"/>
              <a:gd name="connsiteY10" fmla="*/ 1161535 h 4584356"/>
              <a:gd name="connsiteX11" fmla="*/ 5041557 w 6334888"/>
              <a:gd name="connsiteY11" fmla="*/ 1149178 h 4584356"/>
              <a:gd name="connsiteX12" fmla="*/ 4992130 w 6334888"/>
              <a:gd name="connsiteY12" fmla="*/ 1136821 h 4584356"/>
              <a:gd name="connsiteX13" fmla="*/ 4955059 w 6334888"/>
              <a:gd name="connsiteY13" fmla="*/ 1124464 h 4584356"/>
              <a:gd name="connsiteX14" fmla="*/ 4856205 w 6334888"/>
              <a:gd name="connsiteY14" fmla="*/ 1112108 h 4584356"/>
              <a:gd name="connsiteX15" fmla="*/ 4769708 w 6334888"/>
              <a:gd name="connsiteY15" fmla="*/ 951470 h 4584356"/>
              <a:gd name="connsiteX16" fmla="*/ 4757351 w 6334888"/>
              <a:gd name="connsiteY16" fmla="*/ 704335 h 4584356"/>
              <a:gd name="connsiteX17" fmla="*/ 4744994 w 6334888"/>
              <a:gd name="connsiteY17" fmla="*/ 654908 h 4584356"/>
              <a:gd name="connsiteX18" fmla="*/ 4658497 w 6334888"/>
              <a:gd name="connsiteY18" fmla="*/ 543697 h 4584356"/>
              <a:gd name="connsiteX19" fmla="*/ 4646140 w 6334888"/>
              <a:gd name="connsiteY19" fmla="*/ 506627 h 4584356"/>
              <a:gd name="connsiteX20" fmla="*/ 4633784 w 6334888"/>
              <a:gd name="connsiteY20" fmla="*/ 432486 h 4584356"/>
              <a:gd name="connsiteX21" fmla="*/ 4226011 w 6334888"/>
              <a:gd name="connsiteY21" fmla="*/ 383059 h 4584356"/>
              <a:gd name="connsiteX22" fmla="*/ 4139513 w 6334888"/>
              <a:gd name="connsiteY22" fmla="*/ 358345 h 4584356"/>
              <a:gd name="connsiteX23" fmla="*/ 4102443 w 6334888"/>
              <a:gd name="connsiteY23" fmla="*/ 333632 h 4584356"/>
              <a:gd name="connsiteX24" fmla="*/ 4028303 w 6334888"/>
              <a:gd name="connsiteY24" fmla="*/ 284205 h 4584356"/>
              <a:gd name="connsiteX25" fmla="*/ 3447535 w 6334888"/>
              <a:gd name="connsiteY25" fmla="*/ 271848 h 4584356"/>
              <a:gd name="connsiteX26" fmla="*/ 3422821 w 6334888"/>
              <a:gd name="connsiteY26" fmla="*/ 234778 h 4584356"/>
              <a:gd name="connsiteX27" fmla="*/ 3398108 w 6334888"/>
              <a:gd name="connsiteY27" fmla="*/ 160637 h 4584356"/>
              <a:gd name="connsiteX28" fmla="*/ 3385751 w 6334888"/>
              <a:gd name="connsiteY28" fmla="*/ 61783 h 4584356"/>
              <a:gd name="connsiteX29" fmla="*/ 3299254 w 6334888"/>
              <a:gd name="connsiteY29" fmla="*/ 49427 h 4584356"/>
              <a:gd name="connsiteX30" fmla="*/ 2940908 w 6334888"/>
              <a:gd name="connsiteY30" fmla="*/ 37070 h 4584356"/>
              <a:gd name="connsiteX31" fmla="*/ 2224216 w 6334888"/>
              <a:gd name="connsiteY31" fmla="*/ 49427 h 4584356"/>
              <a:gd name="connsiteX32" fmla="*/ 1964724 w 6334888"/>
              <a:gd name="connsiteY32" fmla="*/ 24713 h 4584356"/>
              <a:gd name="connsiteX33" fmla="*/ 1890584 w 6334888"/>
              <a:gd name="connsiteY33" fmla="*/ 12356 h 4584356"/>
              <a:gd name="connsiteX34" fmla="*/ 1371600 w 6334888"/>
              <a:gd name="connsiteY34" fmla="*/ 0 h 4584356"/>
              <a:gd name="connsiteX35" fmla="*/ 247135 w 6334888"/>
              <a:gd name="connsiteY35" fmla="*/ 24713 h 4584356"/>
              <a:gd name="connsiteX36" fmla="*/ 0 w 6334888"/>
              <a:gd name="connsiteY36" fmla="*/ 37070 h 4584356"/>
              <a:gd name="connsiteX37" fmla="*/ 37070 w 6334888"/>
              <a:gd name="connsiteY37" fmla="*/ 61783 h 4584356"/>
              <a:gd name="connsiteX38" fmla="*/ 61784 w 6334888"/>
              <a:gd name="connsiteY38" fmla="*/ 98854 h 4584356"/>
              <a:gd name="connsiteX39" fmla="*/ 37070 w 6334888"/>
              <a:gd name="connsiteY39" fmla="*/ 222421 h 4584356"/>
              <a:gd name="connsiteX40" fmla="*/ 61784 w 6334888"/>
              <a:gd name="connsiteY40" fmla="*/ 296562 h 4584356"/>
              <a:gd name="connsiteX41" fmla="*/ 160638 w 6334888"/>
              <a:gd name="connsiteY41" fmla="*/ 407772 h 4584356"/>
              <a:gd name="connsiteX42" fmla="*/ 197708 w 6334888"/>
              <a:gd name="connsiteY42" fmla="*/ 481913 h 4584356"/>
              <a:gd name="connsiteX43" fmla="*/ 234778 w 6334888"/>
              <a:gd name="connsiteY43" fmla="*/ 506627 h 4584356"/>
              <a:gd name="connsiteX44" fmla="*/ 271849 w 6334888"/>
              <a:gd name="connsiteY44" fmla="*/ 704335 h 4584356"/>
              <a:gd name="connsiteX45" fmla="*/ 308919 w 6334888"/>
              <a:gd name="connsiteY45" fmla="*/ 790832 h 4584356"/>
              <a:gd name="connsiteX46" fmla="*/ 321276 w 6334888"/>
              <a:gd name="connsiteY46" fmla="*/ 827902 h 4584356"/>
              <a:gd name="connsiteX47" fmla="*/ 395416 w 6334888"/>
              <a:gd name="connsiteY47" fmla="*/ 840259 h 4584356"/>
              <a:gd name="connsiteX48" fmla="*/ 432486 w 6334888"/>
              <a:gd name="connsiteY48" fmla="*/ 852616 h 4584356"/>
              <a:gd name="connsiteX49" fmla="*/ 518984 w 6334888"/>
              <a:gd name="connsiteY49" fmla="*/ 902043 h 4584356"/>
              <a:gd name="connsiteX50" fmla="*/ 593124 w 6334888"/>
              <a:gd name="connsiteY50" fmla="*/ 951470 h 4584356"/>
              <a:gd name="connsiteX51" fmla="*/ 630194 w 6334888"/>
              <a:gd name="connsiteY51" fmla="*/ 988540 h 4584356"/>
              <a:gd name="connsiteX52" fmla="*/ 679621 w 6334888"/>
              <a:gd name="connsiteY52" fmla="*/ 1000897 h 4584356"/>
              <a:gd name="connsiteX53" fmla="*/ 716692 w 6334888"/>
              <a:gd name="connsiteY53" fmla="*/ 1013254 h 4584356"/>
              <a:gd name="connsiteX54" fmla="*/ 741405 w 6334888"/>
              <a:gd name="connsiteY54" fmla="*/ 1075037 h 4584356"/>
              <a:gd name="connsiteX55" fmla="*/ 753762 w 6334888"/>
              <a:gd name="connsiteY55" fmla="*/ 1124464 h 4584356"/>
              <a:gd name="connsiteX56" fmla="*/ 864973 w 6334888"/>
              <a:gd name="connsiteY56" fmla="*/ 1210962 h 4584356"/>
              <a:gd name="connsiteX57" fmla="*/ 889686 w 6334888"/>
              <a:gd name="connsiteY57" fmla="*/ 1260389 h 4584356"/>
              <a:gd name="connsiteX58" fmla="*/ 902043 w 6334888"/>
              <a:gd name="connsiteY58" fmla="*/ 1322172 h 4584356"/>
              <a:gd name="connsiteX59" fmla="*/ 926757 w 6334888"/>
              <a:gd name="connsiteY59" fmla="*/ 1359243 h 4584356"/>
              <a:gd name="connsiteX60" fmla="*/ 939113 w 6334888"/>
              <a:gd name="connsiteY60" fmla="*/ 1643448 h 4584356"/>
              <a:gd name="connsiteX61" fmla="*/ 951470 w 6334888"/>
              <a:gd name="connsiteY61" fmla="*/ 1680518 h 4584356"/>
              <a:gd name="connsiteX62" fmla="*/ 988540 w 6334888"/>
              <a:gd name="connsiteY62" fmla="*/ 1729945 h 4584356"/>
              <a:gd name="connsiteX63" fmla="*/ 1037967 w 6334888"/>
              <a:gd name="connsiteY63" fmla="*/ 1816443 h 4584356"/>
              <a:gd name="connsiteX64" fmla="*/ 1062681 w 6334888"/>
              <a:gd name="connsiteY64" fmla="*/ 1890583 h 4584356"/>
              <a:gd name="connsiteX65" fmla="*/ 1075038 w 6334888"/>
              <a:gd name="connsiteY65" fmla="*/ 1927654 h 4584356"/>
              <a:gd name="connsiteX66" fmla="*/ 1112108 w 6334888"/>
              <a:gd name="connsiteY66" fmla="*/ 2100648 h 4584356"/>
              <a:gd name="connsiteX67" fmla="*/ 1136821 w 6334888"/>
              <a:gd name="connsiteY67" fmla="*/ 2137718 h 4584356"/>
              <a:gd name="connsiteX68" fmla="*/ 1161535 w 6334888"/>
              <a:gd name="connsiteY68" fmla="*/ 2224216 h 4584356"/>
              <a:gd name="connsiteX69" fmla="*/ 1260389 w 6334888"/>
              <a:gd name="connsiteY69" fmla="*/ 2323070 h 4584356"/>
              <a:gd name="connsiteX70" fmla="*/ 1297459 w 6334888"/>
              <a:gd name="connsiteY70" fmla="*/ 2335427 h 4584356"/>
              <a:gd name="connsiteX71" fmla="*/ 1359243 w 6334888"/>
              <a:gd name="connsiteY71" fmla="*/ 2409567 h 4584356"/>
              <a:gd name="connsiteX72" fmla="*/ 1383957 w 6334888"/>
              <a:gd name="connsiteY72" fmla="*/ 2483708 h 4584356"/>
              <a:gd name="connsiteX73" fmla="*/ 1408670 w 6334888"/>
              <a:gd name="connsiteY73" fmla="*/ 2631989 h 4584356"/>
              <a:gd name="connsiteX74" fmla="*/ 1433384 w 6334888"/>
              <a:gd name="connsiteY74" fmla="*/ 2669059 h 4584356"/>
              <a:gd name="connsiteX75" fmla="*/ 1371600 w 6334888"/>
              <a:gd name="connsiteY75" fmla="*/ 2792627 h 4584356"/>
              <a:gd name="connsiteX76" fmla="*/ 1272746 w 6334888"/>
              <a:gd name="connsiteY76" fmla="*/ 2755556 h 4584356"/>
              <a:gd name="connsiteX77" fmla="*/ 1235676 w 6334888"/>
              <a:gd name="connsiteY77" fmla="*/ 2706129 h 4584356"/>
              <a:gd name="connsiteX78" fmla="*/ 1198605 w 6334888"/>
              <a:gd name="connsiteY78" fmla="*/ 2669059 h 4584356"/>
              <a:gd name="connsiteX79" fmla="*/ 1210962 w 6334888"/>
              <a:gd name="connsiteY79" fmla="*/ 2767913 h 4584356"/>
              <a:gd name="connsiteX80" fmla="*/ 1248032 w 6334888"/>
              <a:gd name="connsiteY80" fmla="*/ 2792627 h 4584356"/>
              <a:gd name="connsiteX81" fmla="*/ 1322173 w 6334888"/>
              <a:gd name="connsiteY81" fmla="*/ 2817340 h 4584356"/>
              <a:gd name="connsiteX82" fmla="*/ 1371600 w 6334888"/>
              <a:gd name="connsiteY82" fmla="*/ 2842054 h 4584356"/>
              <a:gd name="connsiteX83" fmla="*/ 1408670 w 6334888"/>
              <a:gd name="connsiteY83" fmla="*/ 2928551 h 4584356"/>
              <a:gd name="connsiteX84" fmla="*/ 1433384 w 6334888"/>
              <a:gd name="connsiteY84" fmla="*/ 3039762 h 4584356"/>
              <a:gd name="connsiteX85" fmla="*/ 1458097 w 6334888"/>
              <a:gd name="connsiteY85" fmla="*/ 3076832 h 4584356"/>
              <a:gd name="connsiteX86" fmla="*/ 1482811 w 6334888"/>
              <a:gd name="connsiteY86" fmla="*/ 3126259 h 4584356"/>
              <a:gd name="connsiteX87" fmla="*/ 1532238 w 6334888"/>
              <a:gd name="connsiteY87" fmla="*/ 3200400 h 4584356"/>
              <a:gd name="connsiteX88" fmla="*/ 1569308 w 6334888"/>
              <a:gd name="connsiteY88" fmla="*/ 3274540 h 4584356"/>
              <a:gd name="connsiteX89" fmla="*/ 1606378 w 6334888"/>
              <a:gd name="connsiteY89" fmla="*/ 3286897 h 4584356"/>
              <a:gd name="connsiteX90" fmla="*/ 1680519 w 6334888"/>
              <a:gd name="connsiteY90" fmla="*/ 3323967 h 4584356"/>
              <a:gd name="connsiteX91" fmla="*/ 1742303 w 6334888"/>
              <a:gd name="connsiteY91" fmla="*/ 3373394 h 4584356"/>
              <a:gd name="connsiteX92" fmla="*/ 1853513 w 6334888"/>
              <a:gd name="connsiteY92" fmla="*/ 3459891 h 4584356"/>
              <a:gd name="connsiteX93" fmla="*/ 1878227 w 6334888"/>
              <a:gd name="connsiteY93" fmla="*/ 3509318 h 4584356"/>
              <a:gd name="connsiteX94" fmla="*/ 1890584 w 6334888"/>
              <a:gd name="connsiteY94" fmla="*/ 3546389 h 4584356"/>
              <a:gd name="connsiteX95" fmla="*/ 1915297 w 6334888"/>
              <a:gd name="connsiteY95" fmla="*/ 3583459 h 4584356"/>
              <a:gd name="connsiteX96" fmla="*/ 1927654 w 6334888"/>
              <a:gd name="connsiteY96" fmla="*/ 3620529 h 4584356"/>
              <a:gd name="connsiteX97" fmla="*/ 1952367 w 6334888"/>
              <a:gd name="connsiteY97" fmla="*/ 3657600 h 4584356"/>
              <a:gd name="connsiteX98" fmla="*/ 2001794 w 6334888"/>
              <a:gd name="connsiteY98" fmla="*/ 3756454 h 4584356"/>
              <a:gd name="connsiteX99" fmla="*/ 2038865 w 6334888"/>
              <a:gd name="connsiteY99" fmla="*/ 3805881 h 4584356"/>
              <a:gd name="connsiteX100" fmla="*/ 2125362 w 6334888"/>
              <a:gd name="connsiteY100" fmla="*/ 3892378 h 4584356"/>
              <a:gd name="connsiteX101" fmla="*/ 2150076 w 6334888"/>
              <a:gd name="connsiteY101" fmla="*/ 3929448 h 4584356"/>
              <a:gd name="connsiteX102" fmla="*/ 2187146 w 6334888"/>
              <a:gd name="connsiteY102" fmla="*/ 3941805 h 4584356"/>
              <a:gd name="connsiteX103" fmla="*/ 2236573 w 6334888"/>
              <a:gd name="connsiteY103" fmla="*/ 3966518 h 4584356"/>
              <a:gd name="connsiteX104" fmla="*/ 2273643 w 6334888"/>
              <a:gd name="connsiteY104" fmla="*/ 3991232 h 4584356"/>
              <a:gd name="connsiteX105" fmla="*/ 2397211 w 6334888"/>
              <a:gd name="connsiteY105" fmla="*/ 4028302 h 4584356"/>
              <a:gd name="connsiteX106" fmla="*/ 2434281 w 6334888"/>
              <a:gd name="connsiteY106" fmla="*/ 4114800 h 4584356"/>
              <a:gd name="connsiteX107" fmla="*/ 2483708 w 6334888"/>
              <a:gd name="connsiteY107" fmla="*/ 4139513 h 4584356"/>
              <a:gd name="connsiteX108" fmla="*/ 2557849 w 6334888"/>
              <a:gd name="connsiteY108" fmla="*/ 4127156 h 4584356"/>
              <a:gd name="connsiteX109" fmla="*/ 2533135 w 6334888"/>
              <a:gd name="connsiteY109" fmla="*/ 3917091 h 4584356"/>
              <a:gd name="connsiteX110" fmla="*/ 2520778 w 6334888"/>
              <a:gd name="connsiteY110" fmla="*/ 3867664 h 4584356"/>
              <a:gd name="connsiteX111" fmla="*/ 2471351 w 6334888"/>
              <a:gd name="connsiteY111" fmla="*/ 3793524 h 4584356"/>
              <a:gd name="connsiteX112" fmla="*/ 2434281 w 6334888"/>
              <a:gd name="connsiteY112" fmla="*/ 3781167 h 4584356"/>
              <a:gd name="connsiteX113" fmla="*/ 2372497 w 6334888"/>
              <a:gd name="connsiteY113" fmla="*/ 3719383 h 4584356"/>
              <a:gd name="connsiteX114" fmla="*/ 2347784 w 6334888"/>
              <a:gd name="connsiteY114" fmla="*/ 3682313 h 4584356"/>
              <a:gd name="connsiteX115" fmla="*/ 2298357 w 6334888"/>
              <a:gd name="connsiteY115" fmla="*/ 3669956 h 4584356"/>
              <a:gd name="connsiteX116" fmla="*/ 2236573 w 6334888"/>
              <a:gd name="connsiteY116" fmla="*/ 3583459 h 4584356"/>
              <a:gd name="connsiteX117" fmla="*/ 2199503 w 6334888"/>
              <a:gd name="connsiteY117" fmla="*/ 3558745 h 4584356"/>
              <a:gd name="connsiteX118" fmla="*/ 2125362 w 6334888"/>
              <a:gd name="connsiteY118" fmla="*/ 3459891 h 4584356"/>
              <a:gd name="connsiteX119" fmla="*/ 2026508 w 6334888"/>
              <a:gd name="connsiteY119" fmla="*/ 3361037 h 4584356"/>
              <a:gd name="connsiteX120" fmla="*/ 1989438 w 6334888"/>
              <a:gd name="connsiteY120" fmla="*/ 3323967 h 4584356"/>
              <a:gd name="connsiteX121" fmla="*/ 1977081 w 6334888"/>
              <a:gd name="connsiteY121" fmla="*/ 3286897 h 4584356"/>
              <a:gd name="connsiteX122" fmla="*/ 1940011 w 6334888"/>
              <a:gd name="connsiteY122" fmla="*/ 3200400 h 4584356"/>
              <a:gd name="connsiteX123" fmla="*/ 1927654 w 6334888"/>
              <a:gd name="connsiteY123" fmla="*/ 3039762 h 4584356"/>
              <a:gd name="connsiteX124" fmla="*/ 1890584 w 6334888"/>
              <a:gd name="connsiteY124" fmla="*/ 2940908 h 4584356"/>
              <a:gd name="connsiteX125" fmla="*/ 1865870 w 6334888"/>
              <a:gd name="connsiteY125" fmla="*/ 2903837 h 4584356"/>
              <a:gd name="connsiteX126" fmla="*/ 1828800 w 6334888"/>
              <a:gd name="connsiteY126" fmla="*/ 2866767 h 4584356"/>
              <a:gd name="connsiteX127" fmla="*/ 1804086 w 6334888"/>
              <a:gd name="connsiteY127" fmla="*/ 2940908 h 4584356"/>
              <a:gd name="connsiteX128" fmla="*/ 1791730 w 6334888"/>
              <a:gd name="connsiteY128" fmla="*/ 2977978 h 4584356"/>
              <a:gd name="connsiteX129" fmla="*/ 1754659 w 6334888"/>
              <a:gd name="connsiteY129" fmla="*/ 2990335 h 4584356"/>
              <a:gd name="connsiteX130" fmla="*/ 1680519 w 6334888"/>
              <a:gd name="connsiteY130" fmla="*/ 2928551 h 4584356"/>
              <a:gd name="connsiteX131" fmla="*/ 1705232 w 6334888"/>
              <a:gd name="connsiteY131" fmla="*/ 2483708 h 4584356"/>
              <a:gd name="connsiteX132" fmla="*/ 1680519 w 6334888"/>
              <a:gd name="connsiteY132" fmla="*/ 2347783 h 4584356"/>
              <a:gd name="connsiteX133" fmla="*/ 1668162 w 6334888"/>
              <a:gd name="connsiteY133" fmla="*/ 2298356 h 4584356"/>
              <a:gd name="connsiteX134" fmla="*/ 1631092 w 6334888"/>
              <a:gd name="connsiteY134" fmla="*/ 2261286 h 4584356"/>
              <a:gd name="connsiteX135" fmla="*/ 1618735 w 6334888"/>
              <a:gd name="connsiteY135" fmla="*/ 2224216 h 4584356"/>
              <a:gd name="connsiteX136" fmla="*/ 1606378 w 6334888"/>
              <a:gd name="connsiteY136" fmla="*/ 2162432 h 4584356"/>
              <a:gd name="connsiteX137" fmla="*/ 1581665 w 6334888"/>
              <a:gd name="connsiteY137" fmla="*/ 2113005 h 4584356"/>
              <a:gd name="connsiteX138" fmla="*/ 1569308 w 6334888"/>
              <a:gd name="connsiteY138" fmla="*/ 1779372 h 4584356"/>
              <a:gd name="connsiteX139" fmla="*/ 1532238 w 6334888"/>
              <a:gd name="connsiteY139" fmla="*/ 1717589 h 4584356"/>
              <a:gd name="connsiteX140" fmla="*/ 1618735 w 6334888"/>
              <a:gd name="connsiteY140" fmla="*/ 1754659 h 4584356"/>
              <a:gd name="connsiteX141" fmla="*/ 1692876 w 6334888"/>
              <a:gd name="connsiteY141" fmla="*/ 1804086 h 4584356"/>
              <a:gd name="connsiteX142" fmla="*/ 1729946 w 6334888"/>
              <a:gd name="connsiteY142" fmla="*/ 1915297 h 4584356"/>
              <a:gd name="connsiteX143" fmla="*/ 1742303 w 6334888"/>
              <a:gd name="connsiteY143" fmla="*/ 2125362 h 4584356"/>
              <a:gd name="connsiteX144" fmla="*/ 1816443 w 6334888"/>
              <a:gd name="connsiteY144" fmla="*/ 2174789 h 4584356"/>
              <a:gd name="connsiteX145" fmla="*/ 1853513 w 6334888"/>
              <a:gd name="connsiteY145" fmla="*/ 2224216 h 4584356"/>
              <a:gd name="connsiteX146" fmla="*/ 1940011 w 6334888"/>
              <a:gd name="connsiteY146" fmla="*/ 2310713 h 4584356"/>
              <a:gd name="connsiteX147" fmla="*/ 1977081 w 6334888"/>
              <a:gd name="connsiteY147" fmla="*/ 2496064 h 4584356"/>
              <a:gd name="connsiteX148" fmla="*/ 1964724 w 6334888"/>
              <a:gd name="connsiteY148" fmla="*/ 2607275 h 4584356"/>
              <a:gd name="connsiteX149" fmla="*/ 1927654 w 6334888"/>
              <a:gd name="connsiteY149" fmla="*/ 2693772 h 4584356"/>
              <a:gd name="connsiteX150" fmla="*/ 1915297 w 6334888"/>
              <a:gd name="connsiteY150" fmla="*/ 2730843 h 4584356"/>
              <a:gd name="connsiteX151" fmla="*/ 2001794 w 6334888"/>
              <a:gd name="connsiteY151" fmla="*/ 2792627 h 4584356"/>
              <a:gd name="connsiteX152" fmla="*/ 2038865 w 6334888"/>
              <a:gd name="connsiteY152" fmla="*/ 2866767 h 4584356"/>
              <a:gd name="connsiteX153" fmla="*/ 2051221 w 6334888"/>
              <a:gd name="connsiteY153" fmla="*/ 2965621 h 4584356"/>
              <a:gd name="connsiteX154" fmla="*/ 2100649 w 6334888"/>
              <a:gd name="connsiteY154" fmla="*/ 2977978 h 4584356"/>
              <a:gd name="connsiteX155" fmla="*/ 2150076 w 6334888"/>
              <a:gd name="connsiteY155" fmla="*/ 3015048 h 4584356"/>
              <a:gd name="connsiteX156" fmla="*/ 2187146 w 6334888"/>
              <a:gd name="connsiteY156" fmla="*/ 3027405 h 4584356"/>
              <a:gd name="connsiteX157" fmla="*/ 2310713 w 6334888"/>
              <a:gd name="connsiteY157" fmla="*/ 3101545 h 4584356"/>
              <a:gd name="connsiteX158" fmla="*/ 2360140 w 6334888"/>
              <a:gd name="connsiteY158" fmla="*/ 3138616 h 4584356"/>
              <a:gd name="connsiteX159" fmla="*/ 2458994 w 6334888"/>
              <a:gd name="connsiteY159" fmla="*/ 3200400 h 4584356"/>
              <a:gd name="connsiteX160" fmla="*/ 2496065 w 6334888"/>
              <a:gd name="connsiteY160" fmla="*/ 3212756 h 4584356"/>
              <a:gd name="connsiteX161" fmla="*/ 2533135 w 6334888"/>
              <a:gd name="connsiteY161" fmla="*/ 3249827 h 4584356"/>
              <a:gd name="connsiteX162" fmla="*/ 2582562 w 6334888"/>
              <a:gd name="connsiteY162" fmla="*/ 3385751 h 4584356"/>
              <a:gd name="connsiteX163" fmla="*/ 2607276 w 6334888"/>
              <a:gd name="connsiteY163" fmla="*/ 3422821 h 4584356"/>
              <a:gd name="connsiteX164" fmla="*/ 2669059 w 6334888"/>
              <a:gd name="connsiteY164" fmla="*/ 3521675 h 4584356"/>
              <a:gd name="connsiteX165" fmla="*/ 2718486 w 6334888"/>
              <a:gd name="connsiteY165" fmla="*/ 3534032 h 4584356"/>
              <a:gd name="connsiteX166" fmla="*/ 2804984 w 6334888"/>
              <a:gd name="connsiteY166" fmla="*/ 3595816 h 4584356"/>
              <a:gd name="connsiteX167" fmla="*/ 2854411 w 6334888"/>
              <a:gd name="connsiteY167" fmla="*/ 3608172 h 4584356"/>
              <a:gd name="connsiteX168" fmla="*/ 2940908 w 6334888"/>
              <a:gd name="connsiteY168" fmla="*/ 3669956 h 4584356"/>
              <a:gd name="connsiteX169" fmla="*/ 2953265 w 6334888"/>
              <a:gd name="connsiteY169" fmla="*/ 3744097 h 4584356"/>
              <a:gd name="connsiteX170" fmla="*/ 2965621 w 6334888"/>
              <a:gd name="connsiteY170" fmla="*/ 3892378 h 4584356"/>
              <a:gd name="connsiteX171" fmla="*/ 2977978 w 6334888"/>
              <a:gd name="connsiteY171" fmla="*/ 3941805 h 4584356"/>
              <a:gd name="connsiteX172" fmla="*/ 3027405 w 6334888"/>
              <a:gd name="connsiteY172" fmla="*/ 4040659 h 4584356"/>
              <a:gd name="connsiteX173" fmla="*/ 3064476 w 6334888"/>
              <a:gd name="connsiteY173" fmla="*/ 4077729 h 4584356"/>
              <a:gd name="connsiteX174" fmla="*/ 3113903 w 6334888"/>
              <a:gd name="connsiteY174" fmla="*/ 4139513 h 4584356"/>
              <a:gd name="connsiteX175" fmla="*/ 3262184 w 6334888"/>
              <a:gd name="connsiteY175" fmla="*/ 4263081 h 4584356"/>
              <a:gd name="connsiteX176" fmla="*/ 3311611 w 6334888"/>
              <a:gd name="connsiteY176" fmla="*/ 4349578 h 4584356"/>
              <a:gd name="connsiteX177" fmla="*/ 3385751 w 6334888"/>
              <a:gd name="connsiteY177" fmla="*/ 4411362 h 4584356"/>
              <a:gd name="connsiteX178" fmla="*/ 3571103 w 6334888"/>
              <a:gd name="connsiteY178" fmla="*/ 4423718 h 4584356"/>
              <a:gd name="connsiteX179" fmla="*/ 3645243 w 6334888"/>
              <a:gd name="connsiteY179" fmla="*/ 4460789 h 4584356"/>
              <a:gd name="connsiteX180" fmla="*/ 3694670 w 6334888"/>
              <a:gd name="connsiteY180" fmla="*/ 4448432 h 4584356"/>
              <a:gd name="connsiteX181" fmla="*/ 3731740 w 6334888"/>
              <a:gd name="connsiteY181" fmla="*/ 4423718 h 4584356"/>
              <a:gd name="connsiteX182" fmla="*/ 3880021 w 6334888"/>
              <a:gd name="connsiteY182" fmla="*/ 4448432 h 4584356"/>
              <a:gd name="connsiteX183" fmla="*/ 3991232 w 6334888"/>
              <a:gd name="connsiteY183" fmla="*/ 4497859 h 4584356"/>
              <a:gd name="connsiteX184" fmla="*/ 4275438 w 6334888"/>
              <a:gd name="connsiteY184" fmla="*/ 4510216 h 4584356"/>
              <a:gd name="connsiteX185" fmla="*/ 4572000 w 6334888"/>
              <a:gd name="connsiteY185" fmla="*/ 4534929 h 4584356"/>
              <a:gd name="connsiteX186" fmla="*/ 4843849 w 6334888"/>
              <a:gd name="connsiteY186" fmla="*/ 4547286 h 4584356"/>
              <a:gd name="connsiteX187" fmla="*/ 5115697 w 6334888"/>
              <a:gd name="connsiteY187" fmla="*/ 4584356 h 4584356"/>
              <a:gd name="connsiteX188" fmla="*/ 5523470 w 6334888"/>
              <a:gd name="connsiteY188" fmla="*/ 4572000 h 4584356"/>
              <a:gd name="connsiteX189" fmla="*/ 5560540 w 6334888"/>
              <a:gd name="connsiteY189" fmla="*/ 4497859 h 4584356"/>
              <a:gd name="connsiteX190" fmla="*/ 5548184 w 6334888"/>
              <a:gd name="connsiteY190" fmla="*/ 4411362 h 4584356"/>
              <a:gd name="connsiteX191" fmla="*/ 5498757 w 6334888"/>
              <a:gd name="connsiteY191" fmla="*/ 4337221 h 4584356"/>
              <a:gd name="connsiteX192" fmla="*/ 5436973 w 6334888"/>
              <a:gd name="connsiteY192" fmla="*/ 4226010 h 4584356"/>
              <a:gd name="connsiteX193" fmla="*/ 5424616 w 6334888"/>
              <a:gd name="connsiteY193" fmla="*/ 4188940 h 4584356"/>
              <a:gd name="connsiteX194" fmla="*/ 5449330 w 6334888"/>
              <a:gd name="connsiteY194" fmla="*/ 3571102 h 4584356"/>
              <a:gd name="connsiteX195" fmla="*/ 5461686 w 6334888"/>
              <a:gd name="connsiteY195" fmla="*/ 3521675 h 4584356"/>
              <a:gd name="connsiteX196" fmla="*/ 5474043 w 6334888"/>
              <a:gd name="connsiteY196" fmla="*/ 3422821 h 4584356"/>
              <a:gd name="connsiteX197" fmla="*/ 5511113 w 6334888"/>
              <a:gd name="connsiteY197" fmla="*/ 3299254 h 4584356"/>
              <a:gd name="connsiteX198" fmla="*/ 5548184 w 6334888"/>
              <a:gd name="connsiteY198" fmla="*/ 3212756 h 4584356"/>
              <a:gd name="connsiteX199" fmla="*/ 5535827 w 6334888"/>
              <a:gd name="connsiteY199" fmla="*/ 2977978 h 4584356"/>
              <a:gd name="connsiteX200" fmla="*/ 5523470 w 6334888"/>
              <a:gd name="connsiteY200" fmla="*/ 2916194 h 4584356"/>
              <a:gd name="connsiteX201" fmla="*/ 5498757 w 6334888"/>
              <a:gd name="connsiteY201" fmla="*/ 2842054 h 4584356"/>
              <a:gd name="connsiteX202" fmla="*/ 5511113 w 6334888"/>
              <a:gd name="connsiteY202" fmla="*/ 2804983 h 4584356"/>
              <a:gd name="connsiteX203" fmla="*/ 5597611 w 6334888"/>
              <a:gd name="connsiteY203" fmla="*/ 2755556 h 4584356"/>
              <a:gd name="connsiteX204" fmla="*/ 5671751 w 6334888"/>
              <a:gd name="connsiteY204" fmla="*/ 2706129 h 4584356"/>
              <a:gd name="connsiteX205" fmla="*/ 5782962 w 6334888"/>
              <a:gd name="connsiteY205" fmla="*/ 2669059 h 4584356"/>
              <a:gd name="connsiteX206" fmla="*/ 5820032 w 6334888"/>
              <a:gd name="connsiteY206" fmla="*/ 2619632 h 4584356"/>
              <a:gd name="connsiteX207" fmla="*/ 5869459 w 6334888"/>
              <a:gd name="connsiteY207" fmla="*/ 2594918 h 4584356"/>
              <a:gd name="connsiteX208" fmla="*/ 5894173 w 6334888"/>
              <a:gd name="connsiteY208" fmla="*/ 2520778 h 4584356"/>
              <a:gd name="connsiteX209" fmla="*/ 5918886 w 6334888"/>
              <a:gd name="connsiteY209" fmla="*/ 2471351 h 4584356"/>
              <a:gd name="connsiteX210" fmla="*/ 5993027 w 6334888"/>
              <a:gd name="connsiteY210" fmla="*/ 2397210 h 4584356"/>
              <a:gd name="connsiteX211" fmla="*/ 6153665 w 6334888"/>
              <a:gd name="connsiteY211" fmla="*/ 2372497 h 4584356"/>
              <a:gd name="connsiteX212" fmla="*/ 6190735 w 6334888"/>
              <a:gd name="connsiteY212" fmla="*/ 2360140 h 4584356"/>
              <a:gd name="connsiteX213" fmla="*/ 6227805 w 6334888"/>
              <a:gd name="connsiteY213" fmla="*/ 2323070 h 4584356"/>
              <a:gd name="connsiteX214" fmla="*/ 6277232 w 6334888"/>
              <a:gd name="connsiteY214" fmla="*/ 2261286 h 4584356"/>
              <a:gd name="connsiteX215" fmla="*/ 6264876 w 6334888"/>
              <a:gd name="connsiteY215" fmla="*/ 2273643 h 45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6334888" h="4584356">
                <a:moveTo>
                  <a:pt x="6264876" y="2273643"/>
                </a:moveTo>
                <a:cubicBezTo>
                  <a:pt x="6264876" y="2255108"/>
                  <a:pt x="6272098" y="2191150"/>
                  <a:pt x="6277232" y="2150075"/>
                </a:cubicBezTo>
                <a:cubicBezTo>
                  <a:pt x="6280340" y="2125214"/>
                  <a:pt x="6289589" y="2100989"/>
                  <a:pt x="6289589" y="2075935"/>
                </a:cubicBezTo>
                <a:cubicBezTo>
                  <a:pt x="6289589" y="2056422"/>
                  <a:pt x="6334888" y="1799959"/>
                  <a:pt x="6252519" y="1717589"/>
                </a:cubicBezTo>
                <a:cubicBezTo>
                  <a:pt x="6242018" y="1707088"/>
                  <a:pt x="6227806" y="1701113"/>
                  <a:pt x="6215449" y="1692875"/>
                </a:cubicBezTo>
                <a:cubicBezTo>
                  <a:pt x="6179087" y="1620153"/>
                  <a:pt x="6196557" y="1660917"/>
                  <a:pt x="6166021" y="1569308"/>
                </a:cubicBezTo>
                <a:lnTo>
                  <a:pt x="6153665" y="1532237"/>
                </a:lnTo>
                <a:lnTo>
                  <a:pt x="6141308" y="1495167"/>
                </a:lnTo>
                <a:cubicBezTo>
                  <a:pt x="6138300" y="1471107"/>
                  <a:pt x="6122279" y="1338242"/>
                  <a:pt x="6116594" y="1309816"/>
                </a:cubicBezTo>
                <a:cubicBezTo>
                  <a:pt x="6109973" y="1276710"/>
                  <a:pt x="6092689" y="1246004"/>
                  <a:pt x="6067167" y="1223318"/>
                </a:cubicBezTo>
                <a:cubicBezTo>
                  <a:pt x="5894580" y="1069908"/>
                  <a:pt x="5644741" y="1167252"/>
                  <a:pt x="5424616" y="1161535"/>
                </a:cubicBezTo>
                <a:lnTo>
                  <a:pt x="5041557" y="1149178"/>
                </a:lnTo>
                <a:cubicBezTo>
                  <a:pt x="5025081" y="1145059"/>
                  <a:pt x="5008459" y="1141487"/>
                  <a:pt x="4992130" y="1136821"/>
                </a:cubicBezTo>
                <a:cubicBezTo>
                  <a:pt x="4979606" y="1133243"/>
                  <a:pt x="4967874" y="1126794"/>
                  <a:pt x="4955059" y="1124464"/>
                </a:cubicBezTo>
                <a:cubicBezTo>
                  <a:pt x="4922387" y="1118524"/>
                  <a:pt x="4889156" y="1116227"/>
                  <a:pt x="4856205" y="1112108"/>
                </a:cubicBezTo>
                <a:cubicBezTo>
                  <a:pt x="4751031" y="1041991"/>
                  <a:pt x="4785345" y="1092201"/>
                  <a:pt x="4769708" y="951470"/>
                </a:cubicBezTo>
                <a:cubicBezTo>
                  <a:pt x="4765589" y="869092"/>
                  <a:pt x="4764201" y="786531"/>
                  <a:pt x="4757351" y="704335"/>
                </a:cubicBezTo>
                <a:cubicBezTo>
                  <a:pt x="4755941" y="687411"/>
                  <a:pt x="4752589" y="670098"/>
                  <a:pt x="4744994" y="654908"/>
                </a:cubicBezTo>
                <a:cubicBezTo>
                  <a:pt x="4715433" y="595786"/>
                  <a:pt x="4699178" y="584378"/>
                  <a:pt x="4658497" y="543697"/>
                </a:cubicBezTo>
                <a:cubicBezTo>
                  <a:pt x="4654378" y="531340"/>
                  <a:pt x="4648965" y="519342"/>
                  <a:pt x="4646140" y="506627"/>
                </a:cubicBezTo>
                <a:cubicBezTo>
                  <a:pt x="4640705" y="482169"/>
                  <a:pt x="4639219" y="456944"/>
                  <a:pt x="4633784" y="432486"/>
                </a:cubicBezTo>
                <a:cubicBezTo>
                  <a:pt x="4597873" y="270881"/>
                  <a:pt x="4450716" y="390081"/>
                  <a:pt x="4226011" y="383059"/>
                </a:cubicBezTo>
                <a:cubicBezTo>
                  <a:pt x="4210174" y="379100"/>
                  <a:pt x="4157240" y="367208"/>
                  <a:pt x="4139513" y="358345"/>
                </a:cubicBezTo>
                <a:cubicBezTo>
                  <a:pt x="4126230" y="351704"/>
                  <a:pt x="4114800" y="341870"/>
                  <a:pt x="4102443" y="333632"/>
                </a:cubicBezTo>
                <a:cubicBezTo>
                  <a:pt x="4076365" y="294514"/>
                  <a:pt x="4082926" y="286347"/>
                  <a:pt x="4028303" y="284205"/>
                </a:cubicBezTo>
                <a:cubicBezTo>
                  <a:pt x="3834819" y="276617"/>
                  <a:pt x="3641124" y="275967"/>
                  <a:pt x="3447535" y="271848"/>
                </a:cubicBezTo>
                <a:cubicBezTo>
                  <a:pt x="3439297" y="259491"/>
                  <a:pt x="3428853" y="248349"/>
                  <a:pt x="3422821" y="234778"/>
                </a:cubicBezTo>
                <a:cubicBezTo>
                  <a:pt x="3412241" y="210973"/>
                  <a:pt x="3398108" y="160637"/>
                  <a:pt x="3398108" y="160637"/>
                </a:cubicBezTo>
                <a:cubicBezTo>
                  <a:pt x="3393989" y="127686"/>
                  <a:pt x="3407813" y="86603"/>
                  <a:pt x="3385751" y="61783"/>
                </a:cubicBezTo>
                <a:cubicBezTo>
                  <a:pt x="3366401" y="40015"/>
                  <a:pt x="3328334" y="51043"/>
                  <a:pt x="3299254" y="49427"/>
                </a:cubicBezTo>
                <a:cubicBezTo>
                  <a:pt x="3179918" y="42797"/>
                  <a:pt x="3060357" y="41189"/>
                  <a:pt x="2940908" y="37070"/>
                </a:cubicBezTo>
                <a:lnTo>
                  <a:pt x="2224216" y="49427"/>
                </a:lnTo>
                <a:cubicBezTo>
                  <a:pt x="2136355" y="49427"/>
                  <a:pt x="2050927" y="37975"/>
                  <a:pt x="1964724" y="24713"/>
                </a:cubicBezTo>
                <a:cubicBezTo>
                  <a:pt x="1939961" y="20903"/>
                  <a:pt x="1915617" y="13399"/>
                  <a:pt x="1890584" y="12356"/>
                </a:cubicBezTo>
                <a:cubicBezTo>
                  <a:pt x="1717690" y="5152"/>
                  <a:pt x="1544595" y="4119"/>
                  <a:pt x="1371600" y="0"/>
                </a:cubicBezTo>
                <a:cubicBezTo>
                  <a:pt x="904006" y="46756"/>
                  <a:pt x="1386339" y="2154"/>
                  <a:pt x="247135" y="24713"/>
                </a:cubicBezTo>
                <a:cubicBezTo>
                  <a:pt x="164670" y="26346"/>
                  <a:pt x="82378" y="32951"/>
                  <a:pt x="0" y="37070"/>
                </a:cubicBezTo>
                <a:cubicBezTo>
                  <a:pt x="12357" y="45308"/>
                  <a:pt x="26569" y="51282"/>
                  <a:pt x="37070" y="61783"/>
                </a:cubicBezTo>
                <a:cubicBezTo>
                  <a:pt x="47571" y="72284"/>
                  <a:pt x="60306" y="84076"/>
                  <a:pt x="61784" y="98854"/>
                </a:cubicBezTo>
                <a:cubicBezTo>
                  <a:pt x="66153" y="142543"/>
                  <a:pt x="50334" y="182631"/>
                  <a:pt x="37070" y="222421"/>
                </a:cubicBezTo>
                <a:cubicBezTo>
                  <a:pt x="45308" y="247135"/>
                  <a:pt x="43363" y="278141"/>
                  <a:pt x="61784" y="296562"/>
                </a:cubicBezTo>
                <a:cubicBezTo>
                  <a:pt x="146425" y="381203"/>
                  <a:pt x="116537" y="341622"/>
                  <a:pt x="160638" y="407772"/>
                </a:cubicBezTo>
                <a:cubicBezTo>
                  <a:pt x="170688" y="437925"/>
                  <a:pt x="173752" y="457957"/>
                  <a:pt x="197708" y="481913"/>
                </a:cubicBezTo>
                <a:cubicBezTo>
                  <a:pt x="208209" y="492414"/>
                  <a:pt x="222421" y="498389"/>
                  <a:pt x="234778" y="506627"/>
                </a:cubicBezTo>
                <a:cubicBezTo>
                  <a:pt x="297812" y="601176"/>
                  <a:pt x="227506" y="482621"/>
                  <a:pt x="271849" y="704335"/>
                </a:cubicBezTo>
                <a:cubicBezTo>
                  <a:pt x="278001" y="735094"/>
                  <a:pt x="297269" y="761707"/>
                  <a:pt x="308919" y="790832"/>
                </a:cubicBezTo>
                <a:cubicBezTo>
                  <a:pt x="313756" y="802926"/>
                  <a:pt x="309967" y="821440"/>
                  <a:pt x="321276" y="827902"/>
                </a:cubicBezTo>
                <a:cubicBezTo>
                  <a:pt x="343029" y="840332"/>
                  <a:pt x="370958" y="834824"/>
                  <a:pt x="395416" y="840259"/>
                </a:cubicBezTo>
                <a:cubicBezTo>
                  <a:pt x="408131" y="843085"/>
                  <a:pt x="420514" y="847485"/>
                  <a:pt x="432486" y="852616"/>
                </a:cubicBezTo>
                <a:cubicBezTo>
                  <a:pt x="457371" y="863281"/>
                  <a:pt x="497083" y="883792"/>
                  <a:pt x="518984" y="902043"/>
                </a:cubicBezTo>
                <a:cubicBezTo>
                  <a:pt x="580691" y="953466"/>
                  <a:pt x="527977" y="929754"/>
                  <a:pt x="593124" y="951470"/>
                </a:cubicBezTo>
                <a:cubicBezTo>
                  <a:pt x="605481" y="963827"/>
                  <a:pt x="615021" y="979870"/>
                  <a:pt x="630194" y="988540"/>
                </a:cubicBezTo>
                <a:cubicBezTo>
                  <a:pt x="644939" y="996966"/>
                  <a:pt x="663292" y="996231"/>
                  <a:pt x="679621" y="1000897"/>
                </a:cubicBezTo>
                <a:cubicBezTo>
                  <a:pt x="692145" y="1004475"/>
                  <a:pt x="704335" y="1009135"/>
                  <a:pt x="716692" y="1013254"/>
                </a:cubicBezTo>
                <a:cubicBezTo>
                  <a:pt x="724930" y="1033848"/>
                  <a:pt x="734391" y="1053994"/>
                  <a:pt x="741405" y="1075037"/>
                </a:cubicBezTo>
                <a:cubicBezTo>
                  <a:pt x="746775" y="1091148"/>
                  <a:pt x="742579" y="1111683"/>
                  <a:pt x="753762" y="1124464"/>
                </a:cubicBezTo>
                <a:cubicBezTo>
                  <a:pt x="853125" y="1238020"/>
                  <a:pt x="800616" y="1120861"/>
                  <a:pt x="864973" y="1210962"/>
                </a:cubicBezTo>
                <a:cubicBezTo>
                  <a:pt x="875679" y="1225951"/>
                  <a:pt x="881448" y="1243913"/>
                  <a:pt x="889686" y="1260389"/>
                </a:cubicBezTo>
                <a:cubicBezTo>
                  <a:pt x="893805" y="1280983"/>
                  <a:pt x="894669" y="1302507"/>
                  <a:pt x="902043" y="1322172"/>
                </a:cubicBezTo>
                <a:cubicBezTo>
                  <a:pt x="907258" y="1336078"/>
                  <a:pt x="925055" y="1344490"/>
                  <a:pt x="926757" y="1359243"/>
                </a:cubicBezTo>
                <a:cubicBezTo>
                  <a:pt x="937626" y="1453443"/>
                  <a:pt x="931840" y="1548903"/>
                  <a:pt x="939113" y="1643448"/>
                </a:cubicBezTo>
                <a:cubicBezTo>
                  <a:pt x="940112" y="1656435"/>
                  <a:pt x="945008" y="1669209"/>
                  <a:pt x="951470" y="1680518"/>
                </a:cubicBezTo>
                <a:cubicBezTo>
                  <a:pt x="961688" y="1698399"/>
                  <a:pt x="976570" y="1713187"/>
                  <a:pt x="988540" y="1729945"/>
                </a:cubicBezTo>
                <a:cubicBezTo>
                  <a:pt x="1008807" y="1758318"/>
                  <a:pt x="1024802" y="1783530"/>
                  <a:pt x="1037967" y="1816443"/>
                </a:cubicBezTo>
                <a:cubicBezTo>
                  <a:pt x="1047642" y="1840630"/>
                  <a:pt x="1054443" y="1865870"/>
                  <a:pt x="1062681" y="1890583"/>
                </a:cubicBezTo>
                <a:lnTo>
                  <a:pt x="1075038" y="1927654"/>
                </a:lnTo>
                <a:cubicBezTo>
                  <a:pt x="1080267" y="1969487"/>
                  <a:pt x="1085018" y="2060013"/>
                  <a:pt x="1112108" y="2100648"/>
                </a:cubicBezTo>
                <a:lnTo>
                  <a:pt x="1136821" y="2137718"/>
                </a:lnTo>
                <a:cubicBezTo>
                  <a:pt x="1138469" y="2144309"/>
                  <a:pt x="1154444" y="2213580"/>
                  <a:pt x="1161535" y="2224216"/>
                </a:cubicBezTo>
                <a:cubicBezTo>
                  <a:pt x="1188390" y="2264499"/>
                  <a:pt x="1217066" y="2301408"/>
                  <a:pt x="1260389" y="2323070"/>
                </a:cubicBezTo>
                <a:cubicBezTo>
                  <a:pt x="1272039" y="2328895"/>
                  <a:pt x="1285102" y="2331308"/>
                  <a:pt x="1297459" y="2335427"/>
                </a:cubicBezTo>
                <a:cubicBezTo>
                  <a:pt x="1320740" y="2358708"/>
                  <a:pt x="1345479" y="2378599"/>
                  <a:pt x="1359243" y="2409567"/>
                </a:cubicBezTo>
                <a:cubicBezTo>
                  <a:pt x="1369823" y="2433372"/>
                  <a:pt x="1383957" y="2483708"/>
                  <a:pt x="1383957" y="2483708"/>
                </a:cubicBezTo>
                <a:cubicBezTo>
                  <a:pt x="1392195" y="2533135"/>
                  <a:pt x="1395759" y="2583572"/>
                  <a:pt x="1408670" y="2631989"/>
                </a:cubicBezTo>
                <a:cubicBezTo>
                  <a:pt x="1412497" y="2646339"/>
                  <a:pt x="1433384" y="2654208"/>
                  <a:pt x="1433384" y="2669059"/>
                </a:cubicBezTo>
                <a:cubicBezTo>
                  <a:pt x="1433384" y="2763443"/>
                  <a:pt x="1424550" y="2757326"/>
                  <a:pt x="1371600" y="2792627"/>
                </a:cubicBezTo>
                <a:cubicBezTo>
                  <a:pt x="1339345" y="2784563"/>
                  <a:pt x="1299353" y="2778362"/>
                  <a:pt x="1272746" y="2755556"/>
                </a:cubicBezTo>
                <a:cubicBezTo>
                  <a:pt x="1257110" y="2742153"/>
                  <a:pt x="1249079" y="2721765"/>
                  <a:pt x="1235676" y="2706129"/>
                </a:cubicBezTo>
                <a:cubicBezTo>
                  <a:pt x="1224303" y="2692861"/>
                  <a:pt x="1210962" y="2681416"/>
                  <a:pt x="1198605" y="2669059"/>
                </a:cubicBezTo>
                <a:cubicBezTo>
                  <a:pt x="1202724" y="2702010"/>
                  <a:pt x="1198629" y="2737080"/>
                  <a:pt x="1210962" y="2767913"/>
                </a:cubicBezTo>
                <a:cubicBezTo>
                  <a:pt x="1216477" y="2781702"/>
                  <a:pt x="1234461" y="2786595"/>
                  <a:pt x="1248032" y="2792627"/>
                </a:cubicBezTo>
                <a:cubicBezTo>
                  <a:pt x="1271837" y="2803207"/>
                  <a:pt x="1297986" y="2807665"/>
                  <a:pt x="1322173" y="2817340"/>
                </a:cubicBezTo>
                <a:cubicBezTo>
                  <a:pt x="1339276" y="2824181"/>
                  <a:pt x="1355124" y="2833816"/>
                  <a:pt x="1371600" y="2842054"/>
                </a:cubicBezTo>
                <a:cubicBezTo>
                  <a:pt x="1386709" y="2872273"/>
                  <a:pt x="1401398" y="2895826"/>
                  <a:pt x="1408670" y="2928551"/>
                </a:cubicBezTo>
                <a:cubicBezTo>
                  <a:pt x="1416264" y="2962723"/>
                  <a:pt x="1416694" y="3006381"/>
                  <a:pt x="1433384" y="3039762"/>
                </a:cubicBezTo>
                <a:cubicBezTo>
                  <a:pt x="1440025" y="3053045"/>
                  <a:pt x="1450729" y="3063938"/>
                  <a:pt x="1458097" y="3076832"/>
                </a:cubicBezTo>
                <a:cubicBezTo>
                  <a:pt x="1467236" y="3092825"/>
                  <a:pt x="1473334" y="3110464"/>
                  <a:pt x="1482811" y="3126259"/>
                </a:cubicBezTo>
                <a:cubicBezTo>
                  <a:pt x="1498093" y="3151728"/>
                  <a:pt x="1532238" y="3200400"/>
                  <a:pt x="1532238" y="3200400"/>
                </a:cubicBezTo>
                <a:cubicBezTo>
                  <a:pt x="1540378" y="3224822"/>
                  <a:pt x="1547530" y="3257118"/>
                  <a:pt x="1569308" y="3274540"/>
                </a:cubicBezTo>
                <a:cubicBezTo>
                  <a:pt x="1579479" y="3282677"/>
                  <a:pt x="1594728" y="3281072"/>
                  <a:pt x="1606378" y="3286897"/>
                </a:cubicBezTo>
                <a:cubicBezTo>
                  <a:pt x="1702194" y="3334804"/>
                  <a:pt x="1587343" y="3292907"/>
                  <a:pt x="1680519" y="3323967"/>
                </a:cubicBezTo>
                <a:cubicBezTo>
                  <a:pt x="1748352" y="3425717"/>
                  <a:pt x="1659661" y="3309116"/>
                  <a:pt x="1742303" y="3373394"/>
                </a:cubicBezTo>
                <a:cubicBezTo>
                  <a:pt x="1867327" y="3470636"/>
                  <a:pt x="1767755" y="3431307"/>
                  <a:pt x="1853513" y="3459891"/>
                </a:cubicBezTo>
                <a:cubicBezTo>
                  <a:pt x="1861751" y="3476367"/>
                  <a:pt x="1870971" y="3492387"/>
                  <a:pt x="1878227" y="3509318"/>
                </a:cubicBezTo>
                <a:cubicBezTo>
                  <a:pt x="1883358" y="3521290"/>
                  <a:pt x="1884759" y="3534739"/>
                  <a:pt x="1890584" y="3546389"/>
                </a:cubicBezTo>
                <a:cubicBezTo>
                  <a:pt x="1897225" y="3559672"/>
                  <a:pt x="1908656" y="3570176"/>
                  <a:pt x="1915297" y="3583459"/>
                </a:cubicBezTo>
                <a:cubicBezTo>
                  <a:pt x="1921122" y="3595109"/>
                  <a:pt x="1921829" y="3608879"/>
                  <a:pt x="1927654" y="3620529"/>
                </a:cubicBezTo>
                <a:cubicBezTo>
                  <a:pt x="1934296" y="3633812"/>
                  <a:pt x="1945725" y="3644317"/>
                  <a:pt x="1952367" y="3657600"/>
                </a:cubicBezTo>
                <a:cubicBezTo>
                  <a:pt x="1998565" y="3749996"/>
                  <a:pt x="1954086" y="3689663"/>
                  <a:pt x="2001794" y="3756454"/>
                </a:cubicBezTo>
                <a:cubicBezTo>
                  <a:pt x="2013764" y="3773213"/>
                  <a:pt x="2025011" y="3790642"/>
                  <a:pt x="2038865" y="3805881"/>
                </a:cubicBezTo>
                <a:cubicBezTo>
                  <a:pt x="2066293" y="3836052"/>
                  <a:pt x="2102744" y="3858451"/>
                  <a:pt x="2125362" y="3892378"/>
                </a:cubicBezTo>
                <a:cubicBezTo>
                  <a:pt x="2133600" y="3904735"/>
                  <a:pt x="2138479" y="3920171"/>
                  <a:pt x="2150076" y="3929448"/>
                </a:cubicBezTo>
                <a:cubicBezTo>
                  <a:pt x="2160247" y="3937585"/>
                  <a:pt x="2175174" y="3936674"/>
                  <a:pt x="2187146" y="3941805"/>
                </a:cubicBezTo>
                <a:cubicBezTo>
                  <a:pt x="2204077" y="3949061"/>
                  <a:pt x="2220580" y="3957379"/>
                  <a:pt x="2236573" y="3966518"/>
                </a:cubicBezTo>
                <a:cubicBezTo>
                  <a:pt x="2249467" y="3973886"/>
                  <a:pt x="2260072" y="3985200"/>
                  <a:pt x="2273643" y="3991232"/>
                </a:cubicBezTo>
                <a:cubicBezTo>
                  <a:pt x="2312317" y="4008421"/>
                  <a:pt x="2356136" y="4018033"/>
                  <a:pt x="2397211" y="4028302"/>
                </a:cubicBezTo>
                <a:cubicBezTo>
                  <a:pt x="2404952" y="4059267"/>
                  <a:pt x="2407332" y="4092343"/>
                  <a:pt x="2434281" y="4114800"/>
                </a:cubicBezTo>
                <a:cubicBezTo>
                  <a:pt x="2448432" y="4126592"/>
                  <a:pt x="2467232" y="4131275"/>
                  <a:pt x="2483708" y="4139513"/>
                </a:cubicBezTo>
                <a:lnTo>
                  <a:pt x="2557849" y="4127156"/>
                </a:lnTo>
                <a:cubicBezTo>
                  <a:pt x="2589769" y="4031397"/>
                  <a:pt x="2553589" y="3988678"/>
                  <a:pt x="2533135" y="3917091"/>
                </a:cubicBezTo>
                <a:cubicBezTo>
                  <a:pt x="2528469" y="3900762"/>
                  <a:pt x="2528373" y="3882854"/>
                  <a:pt x="2520778" y="3867664"/>
                </a:cubicBezTo>
                <a:cubicBezTo>
                  <a:pt x="2507495" y="3841098"/>
                  <a:pt x="2499529" y="3802917"/>
                  <a:pt x="2471351" y="3793524"/>
                </a:cubicBezTo>
                <a:lnTo>
                  <a:pt x="2434281" y="3781167"/>
                </a:lnTo>
                <a:cubicBezTo>
                  <a:pt x="2368374" y="3682310"/>
                  <a:pt x="2454878" y="3801766"/>
                  <a:pt x="2372497" y="3719383"/>
                </a:cubicBezTo>
                <a:cubicBezTo>
                  <a:pt x="2361996" y="3708882"/>
                  <a:pt x="2360141" y="3690551"/>
                  <a:pt x="2347784" y="3682313"/>
                </a:cubicBezTo>
                <a:cubicBezTo>
                  <a:pt x="2333654" y="3672893"/>
                  <a:pt x="2314833" y="3674075"/>
                  <a:pt x="2298357" y="3669956"/>
                </a:cubicBezTo>
                <a:cubicBezTo>
                  <a:pt x="2284326" y="3648910"/>
                  <a:pt x="2251897" y="3598783"/>
                  <a:pt x="2236573" y="3583459"/>
                </a:cubicBezTo>
                <a:cubicBezTo>
                  <a:pt x="2226072" y="3572958"/>
                  <a:pt x="2209438" y="3569784"/>
                  <a:pt x="2199503" y="3558745"/>
                </a:cubicBezTo>
                <a:cubicBezTo>
                  <a:pt x="2171949" y="3528129"/>
                  <a:pt x="2154487" y="3489016"/>
                  <a:pt x="2125362" y="3459891"/>
                </a:cubicBezTo>
                <a:lnTo>
                  <a:pt x="2026508" y="3361037"/>
                </a:lnTo>
                <a:lnTo>
                  <a:pt x="1989438" y="3323967"/>
                </a:lnTo>
                <a:cubicBezTo>
                  <a:pt x="1985319" y="3311610"/>
                  <a:pt x="1981918" y="3298991"/>
                  <a:pt x="1977081" y="3286897"/>
                </a:cubicBezTo>
                <a:cubicBezTo>
                  <a:pt x="1965431" y="3257772"/>
                  <a:pt x="1946163" y="3231159"/>
                  <a:pt x="1940011" y="3200400"/>
                </a:cubicBezTo>
                <a:cubicBezTo>
                  <a:pt x="1929479" y="3147739"/>
                  <a:pt x="1933929" y="3093098"/>
                  <a:pt x="1927654" y="3039762"/>
                </a:cubicBezTo>
                <a:cubicBezTo>
                  <a:pt x="1923149" y="3001472"/>
                  <a:pt x="1909529" y="2974062"/>
                  <a:pt x="1890584" y="2940908"/>
                </a:cubicBezTo>
                <a:cubicBezTo>
                  <a:pt x="1883216" y="2928013"/>
                  <a:pt x="1875378" y="2915246"/>
                  <a:pt x="1865870" y="2903837"/>
                </a:cubicBezTo>
                <a:cubicBezTo>
                  <a:pt x="1854683" y="2890412"/>
                  <a:pt x="1841157" y="2879124"/>
                  <a:pt x="1828800" y="2866767"/>
                </a:cubicBezTo>
                <a:lnTo>
                  <a:pt x="1804086" y="2940908"/>
                </a:lnTo>
                <a:cubicBezTo>
                  <a:pt x="1799967" y="2953265"/>
                  <a:pt x="1804087" y="2973859"/>
                  <a:pt x="1791730" y="2977978"/>
                </a:cubicBezTo>
                <a:lnTo>
                  <a:pt x="1754659" y="2990335"/>
                </a:lnTo>
                <a:cubicBezTo>
                  <a:pt x="1742700" y="2982362"/>
                  <a:pt x="1681434" y="2945017"/>
                  <a:pt x="1680519" y="2928551"/>
                </a:cubicBezTo>
                <a:cubicBezTo>
                  <a:pt x="1662303" y="2600665"/>
                  <a:pt x="1652841" y="2640888"/>
                  <a:pt x="1705232" y="2483708"/>
                </a:cubicBezTo>
                <a:cubicBezTo>
                  <a:pt x="1696994" y="2438400"/>
                  <a:pt x="1689550" y="2392940"/>
                  <a:pt x="1680519" y="2347783"/>
                </a:cubicBezTo>
                <a:cubicBezTo>
                  <a:pt x="1677188" y="2331130"/>
                  <a:pt x="1676588" y="2313101"/>
                  <a:pt x="1668162" y="2298356"/>
                </a:cubicBezTo>
                <a:cubicBezTo>
                  <a:pt x="1659492" y="2283183"/>
                  <a:pt x="1643449" y="2273643"/>
                  <a:pt x="1631092" y="2261286"/>
                </a:cubicBezTo>
                <a:cubicBezTo>
                  <a:pt x="1626973" y="2248929"/>
                  <a:pt x="1621894" y="2236852"/>
                  <a:pt x="1618735" y="2224216"/>
                </a:cubicBezTo>
                <a:cubicBezTo>
                  <a:pt x="1613641" y="2203841"/>
                  <a:pt x="1613020" y="2182357"/>
                  <a:pt x="1606378" y="2162432"/>
                </a:cubicBezTo>
                <a:cubicBezTo>
                  <a:pt x="1600553" y="2144957"/>
                  <a:pt x="1589903" y="2129481"/>
                  <a:pt x="1581665" y="2113005"/>
                </a:cubicBezTo>
                <a:cubicBezTo>
                  <a:pt x="1577546" y="2001794"/>
                  <a:pt x="1583111" y="1889800"/>
                  <a:pt x="1569308" y="1779372"/>
                </a:cubicBezTo>
                <a:cubicBezTo>
                  <a:pt x="1566329" y="1755541"/>
                  <a:pt x="1510757" y="1728330"/>
                  <a:pt x="1532238" y="1717589"/>
                </a:cubicBezTo>
                <a:cubicBezTo>
                  <a:pt x="1560295" y="1703561"/>
                  <a:pt x="1591116" y="1739787"/>
                  <a:pt x="1618735" y="1754659"/>
                </a:cubicBezTo>
                <a:cubicBezTo>
                  <a:pt x="1644887" y="1768741"/>
                  <a:pt x="1692876" y="1804086"/>
                  <a:pt x="1692876" y="1804086"/>
                </a:cubicBezTo>
                <a:cubicBezTo>
                  <a:pt x="1717644" y="1853623"/>
                  <a:pt x="1724623" y="1856744"/>
                  <a:pt x="1729946" y="1915297"/>
                </a:cubicBezTo>
                <a:cubicBezTo>
                  <a:pt x="1736297" y="1985152"/>
                  <a:pt x="1720122" y="2058819"/>
                  <a:pt x="1742303" y="2125362"/>
                </a:cubicBezTo>
                <a:cubicBezTo>
                  <a:pt x="1751695" y="2153540"/>
                  <a:pt x="1798622" y="2151028"/>
                  <a:pt x="1816443" y="2174789"/>
                </a:cubicBezTo>
                <a:cubicBezTo>
                  <a:pt x="1828800" y="2191265"/>
                  <a:pt x="1838950" y="2209653"/>
                  <a:pt x="1853513" y="2224216"/>
                </a:cubicBezTo>
                <a:cubicBezTo>
                  <a:pt x="1956249" y="2326952"/>
                  <a:pt x="1884137" y="2226905"/>
                  <a:pt x="1940011" y="2310713"/>
                </a:cubicBezTo>
                <a:cubicBezTo>
                  <a:pt x="1971788" y="2437823"/>
                  <a:pt x="1959920" y="2375943"/>
                  <a:pt x="1977081" y="2496064"/>
                </a:cubicBezTo>
                <a:cubicBezTo>
                  <a:pt x="1972962" y="2533134"/>
                  <a:pt x="1970856" y="2570484"/>
                  <a:pt x="1964724" y="2607275"/>
                </a:cubicBezTo>
                <a:cubicBezTo>
                  <a:pt x="1959455" y="2638885"/>
                  <a:pt x="1939929" y="2665129"/>
                  <a:pt x="1927654" y="2693772"/>
                </a:cubicBezTo>
                <a:cubicBezTo>
                  <a:pt x="1922523" y="2705744"/>
                  <a:pt x="1919416" y="2718486"/>
                  <a:pt x="1915297" y="2730843"/>
                </a:cubicBezTo>
                <a:cubicBezTo>
                  <a:pt x="1936349" y="2744878"/>
                  <a:pt x="1986463" y="2777296"/>
                  <a:pt x="2001794" y="2792627"/>
                </a:cubicBezTo>
                <a:cubicBezTo>
                  <a:pt x="2025749" y="2816582"/>
                  <a:pt x="2028814" y="2836616"/>
                  <a:pt x="2038865" y="2866767"/>
                </a:cubicBezTo>
                <a:cubicBezTo>
                  <a:pt x="2042984" y="2899718"/>
                  <a:pt x="2035094" y="2936592"/>
                  <a:pt x="2051221" y="2965621"/>
                </a:cubicBezTo>
                <a:cubicBezTo>
                  <a:pt x="2059469" y="2980467"/>
                  <a:pt x="2085459" y="2970383"/>
                  <a:pt x="2100649" y="2977978"/>
                </a:cubicBezTo>
                <a:cubicBezTo>
                  <a:pt x="2119069" y="2987188"/>
                  <a:pt x="2132195" y="3004830"/>
                  <a:pt x="2150076" y="3015048"/>
                </a:cubicBezTo>
                <a:cubicBezTo>
                  <a:pt x="2161385" y="3021510"/>
                  <a:pt x="2175174" y="3022274"/>
                  <a:pt x="2187146" y="3027405"/>
                </a:cubicBezTo>
                <a:cubicBezTo>
                  <a:pt x="2231869" y="3046572"/>
                  <a:pt x="2271669" y="3072261"/>
                  <a:pt x="2310713" y="3101545"/>
                </a:cubicBezTo>
                <a:cubicBezTo>
                  <a:pt x="2327189" y="3113902"/>
                  <a:pt x="2343004" y="3127192"/>
                  <a:pt x="2360140" y="3138616"/>
                </a:cubicBezTo>
                <a:cubicBezTo>
                  <a:pt x="2392472" y="3160171"/>
                  <a:pt x="2424881" y="3181793"/>
                  <a:pt x="2458994" y="3200400"/>
                </a:cubicBezTo>
                <a:cubicBezTo>
                  <a:pt x="2470429" y="3206637"/>
                  <a:pt x="2483708" y="3208637"/>
                  <a:pt x="2496065" y="3212756"/>
                </a:cubicBezTo>
                <a:cubicBezTo>
                  <a:pt x="2508422" y="3225113"/>
                  <a:pt x="2524144" y="3234842"/>
                  <a:pt x="2533135" y="3249827"/>
                </a:cubicBezTo>
                <a:cubicBezTo>
                  <a:pt x="2625333" y="3403492"/>
                  <a:pt x="2536373" y="3277979"/>
                  <a:pt x="2582562" y="3385751"/>
                </a:cubicBezTo>
                <a:cubicBezTo>
                  <a:pt x="2588412" y="3399401"/>
                  <a:pt x="2600634" y="3409538"/>
                  <a:pt x="2607276" y="3422821"/>
                </a:cubicBezTo>
                <a:cubicBezTo>
                  <a:pt x="2629313" y="3466895"/>
                  <a:pt x="2623526" y="3495656"/>
                  <a:pt x="2669059" y="3521675"/>
                </a:cubicBezTo>
                <a:cubicBezTo>
                  <a:pt x="2683804" y="3530101"/>
                  <a:pt x="2702010" y="3529913"/>
                  <a:pt x="2718486" y="3534032"/>
                </a:cubicBezTo>
                <a:cubicBezTo>
                  <a:pt x="2747319" y="3554627"/>
                  <a:pt x="2773878" y="3578849"/>
                  <a:pt x="2804984" y="3595816"/>
                </a:cubicBezTo>
                <a:cubicBezTo>
                  <a:pt x="2819893" y="3603948"/>
                  <a:pt x="2838801" y="3601482"/>
                  <a:pt x="2854411" y="3608172"/>
                </a:cubicBezTo>
                <a:cubicBezTo>
                  <a:pt x="2868461" y="3614193"/>
                  <a:pt x="2935286" y="3665740"/>
                  <a:pt x="2940908" y="3669956"/>
                </a:cubicBezTo>
                <a:cubicBezTo>
                  <a:pt x="2945027" y="3694670"/>
                  <a:pt x="2950498" y="3719196"/>
                  <a:pt x="2953265" y="3744097"/>
                </a:cubicBezTo>
                <a:cubicBezTo>
                  <a:pt x="2958742" y="3793392"/>
                  <a:pt x="2959469" y="3843163"/>
                  <a:pt x="2965621" y="3892378"/>
                </a:cubicBezTo>
                <a:cubicBezTo>
                  <a:pt x="2967727" y="3909230"/>
                  <a:pt x="2973312" y="3925476"/>
                  <a:pt x="2977978" y="3941805"/>
                </a:cubicBezTo>
                <a:cubicBezTo>
                  <a:pt x="2989673" y="3982737"/>
                  <a:pt x="2998859" y="4002598"/>
                  <a:pt x="3027405" y="4040659"/>
                </a:cubicBezTo>
                <a:cubicBezTo>
                  <a:pt x="3037890" y="4054639"/>
                  <a:pt x="3052968" y="4064578"/>
                  <a:pt x="3064476" y="4077729"/>
                </a:cubicBezTo>
                <a:cubicBezTo>
                  <a:pt x="3081843" y="4097577"/>
                  <a:pt x="3094662" y="4121475"/>
                  <a:pt x="3113903" y="4139513"/>
                </a:cubicBezTo>
                <a:cubicBezTo>
                  <a:pt x="3160841" y="4183518"/>
                  <a:pt x="3262184" y="4263081"/>
                  <a:pt x="3262184" y="4263081"/>
                </a:cubicBezTo>
                <a:cubicBezTo>
                  <a:pt x="3282235" y="4323238"/>
                  <a:pt x="3264854" y="4284119"/>
                  <a:pt x="3311611" y="4349578"/>
                </a:cubicBezTo>
                <a:cubicBezTo>
                  <a:pt x="3335429" y="4382924"/>
                  <a:pt x="3336824" y="4403637"/>
                  <a:pt x="3385751" y="4411362"/>
                </a:cubicBezTo>
                <a:cubicBezTo>
                  <a:pt x="3446914" y="4421019"/>
                  <a:pt x="3509319" y="4419599"/>
                  <a:pt x="3571103" y="4423718"/>
                </a:cubicBezTo>
                <a:cubicBezTo>
                  <a:pt x="3589845" y="4436213"/>
                  <a:pt x="3619664" y="4460789"/>
                  <a:pt x="3645243" y="4460789"/>
                </a:cubicBezTo>
                <a:cubicBezTo>
                  <a:pt x="3662226" y="4460789"/>
                  <a:pt x="3678194" y="4452551"/>
                  <a:pt x="3694670" y="4448432"/>
                </a:cubicBezTo>
                <a:cubicBezTo>
                  <a:pt x="3707027" y="4440194"/>
                  <a:pt x="3716889" y="4423718"/>
                  <a:pt x="3731740" y="4423718"/>
                </a:cubicBezTo>
                <a:cubicBezTo>
                  <a:pt x="3781849" y="4423718"/>
                  <a:pt x="3831740" y="4435021"/>
                  <a:pt x="3880021" y="4448432"/>
                </a:cubicBezTo>
                <a:cubicBezTo>
                  <a:pt x="3889346" y="4451022"/>
                  <a:pt x="3963995" y="4495764"/>
                  <a:pt x="3991232" y="4497859"/>
                </a:cubicBezTo>
                <a:cubicBezTo>
                  <a:pt x="4085778" y="4505132"/>
                  <a:pt x="4180703" y="4506097"/>
                  <a:pt x="4275438" y="4510216"/>
                </a:cubicBezTo>
                <a:cubicBezTo>
                  <a:pt x="4418847" y="4534116"/>
                  <a:pt x="4336346" y="4523146"/>
                  <a:pt x="4572000" y="4534929"/>
                </a:cubicBezTo>
                <a:lnTo>
                  <a:pt x="4843849" y="4547286"/>
                </a:lnTo>
                <a:cubicBezTo>
                  <a:pt x="4923463" y="4560555"/>
                  <a:pt x="5052282" y="4583062"/>
                  <a:pt x="5115697" y="4584356"/>
                </a:cubicBezTo>
                <a:lnTo>
                  <a:pt x="5523470" y="4572000"/>
                </a:lnTo>
                <a:cubicBezTo>
                  <a:pt x="5535966" y="4553256"/>
                  <a:pt x="5560540" y="4523440"/>
                  <a:pt x="5560540" y="4497859"/>
                </a:cubicBezTo>
                <a:cubicBezTo>
                  <a:pt x="5560540" y="4468734"/>
                  <a:pt x="5558639" y="4438546"/>
                  <a:pt x="5548184" y="4411362"/>
                </a:cubicBezTo>
                <a:cubicBezTo>
                  <a:pt x="5537522" y="4383640"/>
                  <a:pt x="5514039" y="4362690"/>
                  <a:pt x="5498757" y="4337221"/>
                </a:cubicBezTo>
                <a:cubicBezTo>
                  <a:pt x="5475319" y="4298158"/>
                  <a:pt x="5454702" y="4267379"/>
                  <a:pt x="5436973" y="4226010"/>
                </a:cubicBezTo>
                <a:cubicBezTo>
                  <a:pt x="5431842" y="4214038"/>
                  <a:pt x="5428735" y="4201297"/>
                  <a:pt x="5424616" y="4188940"/>
                </a:cubicBezTo>
                <a:cubicBezTo>
                  <a:pt x="5427604" y="4075387"/>
                  <a:pt x="5427351" y="3746937"/>
                  <a:pt x="5449330" y="3571102"/>
                </a:cubicBezTo>
                <a:cubicBezTo>
                  <a:pt x="5451436" y="3554250"/>
                  <a:pt x="5458894" y="3538427"/>
                  <a:pt x="5461686" y="3521675"/>
                </a:cubicBezTo>
                <a:cubicBezTo>
                  <a:pt x="5467145" y="3488919"/>
                  <a:pt x="5468584" y="3455577"/>
                  <a:pt x="5474043" y="3422821"/>
                </a:cubicBezTo>
                <a:cubicBezTo>
                  <a:pt x="5478477" y="3396217"/>
                  <a:pt x="5502874" y="3315731"/>
                  <a:pt x="5511113" y="3299254"/>
                </a:cubicBezTo>
                <a:cubicBezTo>
                  <a:pt x="5541652" y="3238177"/>
                  <a:pt x="5530002" y="3267302"/>
                  <a:pt x="5548184" y="3212756"/>
                </a:cubicBezTo>
                <a:cubicBezTo>
                  <a:pt x="5544065" y="3134497"/>
                  <a:pt x="5542335" y="3056075"/>
                  <a:pt x="5535827" y="2977978"/>
                </a:cubicBezTo>
                <a:cubicBezTo>
                  <a:pt x="5534083" y="2957048"/>
                  <a:pt x="5528996" y="2936456"/>
                  <a:pt x="5523470" y="2916194"/>
                </a:cubicBezTo>
                <a:cubicBezTo>
                  <a:pt x="5516616" y="2891062"/>
                  <a:pt x="5498757" y="2842054"/>
                  <a:pt x="5498757" y="2842054"/>
                </a:cubicBezTo>
                <a:cubicBezTo>
                  <a:pt x="5502876" y="2829697"/>
                  <a:pt x="5502774" y="2814989"/>
                  <a:pt x="5511113" y="2804983"/>
                </a:cubicBezTo>
                <a:cubicBezTo>
                  <a:pt x="5539885" y="2770456"/>
                  <a:pt x="5560657" y="2767874"/>
                  <a:pt x="5597611" y="2755556"/>
                </a:cubicBezTo>
                <a:cubicBezTo>
                  <a:pt x="5622324" y="2739080"/>
                  <a:pt x="5644334" y="2717553"/>
                  <a:pt x="5671751" y="2706129"/>
                </a:cubicBezTo>
                <a:cubicBezTo>
                  <a:pt x="5849334" y="2632136"/>
                  <a:pt x="5672414" y="2742757"/>
                  <a:pt x="5782962" y="2669059"/>
                </a:cubicBezTo>
                <a:cubicBezTo>
                  <a:pt x="5795319" y="2652583"/>
                  <a:pt x="5804396" y="2633035"/>
                  <a:pt x="5820032" y="2619632"/>
                </a:cubicBezTo>
                <a:cubicBezTo>
                  <a:pt x="5834018" y="2607644"/>
                  <a:pt x="5858407" y="2609654"/>
                  <a:pt x="5869459" y="2594918"/>
                </a:cubicBezTo>
                <a:cubicBezTo>
                  <a:pt x="5885089" y="2574078"/>
                  <a:pt x="5882523" y="2544078"/>
                  <a:pt x="5894173" y="2520778"/>
                </a:cubicBezTo>
                <a:cubicBezTo>
                  <a:pt x="5902411" y="2504302"/>
                  <a:pt x="5907379" y="2485735"/>
                  <a:pt x="5918886" y="2471351"/>
                </a:cubicBezTo>
                <a:cubicBezTo>
                  <a:pt x="5940719" y="2444059"/>
                  <a:pt x="5958346" y="2401545"/>
                  <a:pt x="5993027" y="2397210"/>
                </a:cubicBezTo>
                <a:cubicBezTo>
                  <a:pt x="6053055" y="2389707"/>
                  <a:pt x="6097054" y="2386650"/>
                  <a:pt x="6153665" y="2372497"/>
                </a:cubicBezTo>
                <a:cubicBezTo>
                  <a:pt x="6166301" y="2369338"/>
                  <a:pt x="6178378" y="2364259"/>
                  <a:pt x="6190735" y="2360140"/>
                </a:cubicBezTo>
                <a:cubicBezTo>
                  <a:pt x="6203092" y="2347783"/>
                  <a:pt x="6214380" y="2334257"/>
                  <a:pt x="6227805" y="2323070"/>
                </a:cubicBezTo>
                <a:cubicBezTo>
                  <a:pt x="6247679" y="2306508"/>
                  <a:pt x="6284767" y="2298959"/>
                  <a:pt x="6277232" y="2261286"/>
                </a:cubicBezTo>
                <a:cubicBezTo>
                  <a:pt x="6274947" y="2249862"/>
                  <a:pt x="6264876" y="2292178"/>
                  <a:pt x="6264876" y="2273643"/>
                </a:cubicBezTo>
                <a:close/>
              </a:path>
            </a:pathLst>
          </a:custGeom>
          <a:blipFill>
            <a:blip r:embed="rId4"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719384" y="2344095"/>
            <a:ext cx="3294384" cy="3217025"/>
          </a:xfrm>
          <a:custGeom>
            <a:avLst/>
            <a:gdLst>
              <a:gd name="connsiteX0" fmla="*/ 3212757 w 3294384"/>
              <a:gd name="connsiteY0" fmla="*/ 2277332 h 3217025"/>
              <a:gd name="connsiteX1" fmla="*/ 3138616 w 3294384"/>
              <a:gd name="connsiteY1" fmla="*/ 2289689 h 3217025"/>
              <a:gd name="connsiteX2" fmla="*/ 3101546 w 3294384"/>
              <a:gd name="connsiteY2" fmla="*/ 2302046 h 3217025"/>
              <a:gd name="connsiteX3" fmla="*/ 3002692 w 3294384"/>
              <a:gd name="connsiteY3" fmla="*/ 2326759 h 3217025"/>
              <a:gd name="connsiteX4" fmla="*/ 2916194 w 3294384"/>
              <a:gd name="connsiteY4" fmla="*/ 2425613 h 3217025"/>
              <a:gd name="connsiteX5" fmla="*/ 2879124 w 3294384"/>
              <a:gd name="connsiteY5" fmla="*/ 2437970 h 3217025"/>
              <a:gd name="connsiteX6" fmla="*/ 2817340 w 3294384"/>
              <a:gd name="connsiteY6" fmla="*/ 2549181 h 3217025"/>
              <a:gd name="connsiteX7" fmla="*/ 2804984 w 3294384"/>
              <a:gd name="connsiteY7" fmla="*/ 2598608 h 3217025"/>
              <a:gd name="connsiteX8" fmla="*/ 2669059 w 3294384"/>
              <a:gd name="connsiteY8" fmla="*/ 2635678 h 3217025"/>
              <a:gd name="connsiteX9" fmla="*/ 2631989 w 3294384"/>
              <a:gd name="connsiteY9" fmla="*/ 2648035 h 3217025"/>
              <a:gd name="connsiteX10" fmla="*/ 2545492 w 3294384"/>
              <a:gd name="connsiteY10" fmla="*/ 2672748 h 3217025"/>
              <a:gd name="connsiteX11" fmla="*/ 2508421 w 3294384"/>
              <a:gd name="connsiteY11" fmla="*/ 2697462 h 3217025"/>
              <a:gd name="connsiteX12" fmla="*/ 2471351 w 3294384"/>
              <a:gd name="connsiteY12" fmla="*/ 2709819 h 3217025"/>
              <a:gd name="connsiteX13" fmla="*/ 2397211 w 3294384"/>
              <a:gd name="connsiteY13" fmla="*/ 2759246 h 3217025"/>
              <a:gd name="connsiteX14" fmla="*/ 2446638 w 3294384"/>
              <a:gd name="connsiteY14" fmla="*/ 2845743 h 3217025"/>
              <a:gd name="connsiteX15" fmla="*/ 2458994 w 3294384"/>
              <a:gd name="connsiteY15" fmla="*/ 2882813 h 3217025"/>
              <a:gd name="connsiteX16" fmla="*/ 2471351 w 3294384"/>
              <a:gd name="connsiteY16" fmla="*/ 2956954 h 3217025"/>
              <a:gd name="connsiteX17" fmla="*/ 2483708 w 3294384"/>
              <a:gd name="connsiteY17" fmla="*/ 3006381 h 3217025"/>
              <a:gd name="connsiteX18" fmla="*/ 2496065 w 3294384"/>
              <a:gd name="connsiteY18" fmla="*/ 3204089 h 3217025"/>
              <a:gd name="connsiteX19" fmla="*/ 2458994 w 3294384"/>
              <a:gd name="connsiteY19" fmla="*/ 3216446 h 3217025"/>
              <a:gd name="connsiteX20" fmla="*/ 2397211 w 3294384"/>
              <a:gd name="connsiteY20" fmla="*/ 3204089 h 3217025"/>
              <a:gd name="connsiteX21" fmla="*/ 2323070 w 3294384"/>
              <a:gd name="connsiteY21" fmla="*/ 3191732 h 3217025"/>
              <a:gd name="connsiteX22" fmla="*/ 2286000 w 3294384"/>
              <a:gd name="connsiteY22" fmla="*/ 3167019 h 3217025"/>
              <a:gd name="connsiteX23" fmla="*/ 2224216 w 3294384"/>
              <a:gd name="connsiteY23" fmla="*/ 3142305 h 3217025"/>
              <a:gd name="connsiteX24" fmla="*/ 2187146 w 3294384"/>
              <a:gd name="connsiteY24" fmla="*/ 3105235 h 3217025"/>
              <a:gd name="connsiteX25" fmla="*/ 2051221 w 3294384"/>
              <a:gd name="connsiteY25" fmla="*/ 3006381 h 3217025"/>
              <a:gd name="connsiteX26" fmla="*/ 1940011 w 3294384"/>
              <a:gd name="connsiteY26" fmla="*/ 2932240 h 3217025"/>
              <a:gd name="connsiteX27" fmla="*/ 1717589 w 3294384"/>
              <a:gd name="connsiteY27" fmla="*/ 2895170 h 3217025"/>
              <a:gd name="connsiteX28" fmla="*/ 1680519 w 3294384"/>
              <a:gd name="connsiteY28" fmla="*/ 2870456 h 3217025"/>
              <a:gd name="connsiteX29" fmla="*/ 1594021 w 3294384"/>
              <a:gd name="connsiteY29" fmla="*/ 2783959 h 3217025"/>
              <a:gd name="connsiteX30" fmla="*/ 1544594 w 3294384"/>
              <a:gd name="connsiteY30" fmla="*/ 2759246 h 3217025"/>
              <a:gd name="connsiteX31" fmla="*/ 1495167 w 3294384"/>
              <a:gd name="connsiteY31" fmla="*/ 2697462 h 3217025"/>
              <a:gd name="connsiteX32" fmla="*/ 1458097 w 3294384"/>
              <a:gd name="connsiteY32" fmla="*/ 2660391 h 3217025"/>
              <a:gd name="connsiteX33" fmla="*/ 1421027 w 3294384"/>
              <a:gd name="connsiteY33" fmla="*/ 2598608 h 3217025"/>
              <a:gd name="connsiteX34" fmla="*/ 1383957 w 3294384"/>
              <a:gd name="connsiteY34" fmla="*/ 2549181 h 3217025"/>
              <a:gd name="connsiteX35" fmla="*/ 1371600 w 3294384"/>
              <a:gd name="connsiteY35" fmla="*/ 2475040 h 3217025"/>
              <a:gd name="connsiteX36" fmla="*/ 1359243 w 3294384"/>
              <a:gd name="connsiteY36" fmla="*/ 2351473 h 3217025"/>
              <a:gd name="connsiteX37" fmla="*/ 1334530 w 3294384"/>
              <a:gd name="connsiteY37" fmla="*/ 2227905 h 3217025"/>
              <a:gd name="connsiteX38" fmla="*/ 1322173 w 3294384"/>
              <a:gd name="connsiteY38" fmla="*/ 2190835 h 3217025"/>
              <a:gd name="connsiteX39" fmla="*/ 1272746 w 3294384"/>
              <a:gd name="connsiteY39" fmla="*/ 2129051 h 3217025"/>
              <a:gd name="connsiteX40" fmla="*/ 1248032 w 3294384"/>
              <a:gd name="connsiteY40" fmla="*/ 2091981 h 3217025"/>
              <a:gd name="connsiteX41" fmla="*/ 1173892 w 3294384"/>
              <a:gd name="connsiteY41" fmla="*/ 2017840 h 3217025"/>
              <a:gd name="connsiteX42" fmla="*/ 1087394 w 3294384"/>
              <a:gd name="connsiteY42" fmla="*/ 2030197 h 3217025"/>
              <a:gd name="connsiteX43" fmla="*/ 1013254 w 3294384"/>
              <a:gd name="connsiteY43" fmla="*/ 2079624 h 3217025"/>
              <a:gd name="connsiteX44" fmla="*/ 1000897 w 3294384"/>
              <a:gd name="connsiteY44" fmla="*/ 2252619 h 3217025"/>
              <a:gd name="connsiteX45" fmla="*/ 963827 w 3294384"/>
              <a:gd name="connsiteY45" fmla="*/ 2264975 h 3217025"/>
              <a:gd name="connsiteX46" fmla="*/ 790832 w 3294384"/>
              <a:gd name="connsiteY46" fmla="*/ 2252619 h 3217025"/>
              <a:gd name="connsiteX47" fmla="*/ 753762 w 3294384"/>
              <a:gd name="connsiteY47" fmla="*/ 2227905 h 3217025"/>
              <a:gd name="connsiteX48" fmla="*/ 704335 w 3294384"/>
              <a:gd name="connsiteY48" fmla="*/ 2116694 h 3217025"/>
              <a:gd name="connsiteX49" fmla="*/ 679621 w 3294384"/>
              <a:gd name="connsiteY49" fmla="*/ 2079624 h 3217025"/>
              <a:gd name="connsiteX50" fmla="*/ 630194 w 3294384"/>
              <a:gd name="connsiteY50" fmla="*/ 2005483 h 3217025"/>
              <a:gd name="connsiteX51" fmla="*/ 580767 w 3294384"/>
              <a:gd name="connsiteY51" fmla="*/ 1943700 h 3217025"/>
              <a:gd name="connsiteX52" fmla="*/ 543697 w 3294384"/>
              <a:gd name="connsiteY52" fmla="*/ 1894273 h 3217025"/>
              <a:gd name="connsiteX53" fmla="*/ 494270 w 3294384"/>
              <a:gd name="connsiteY53" fmla="*/ 1783062 h 3217025"/>
              <a:gd name="connsiteX54" fmla="*/ 457200 w 3294384"/>
              <a:gd name="connsiteY54" fmla="*/ 1733635 h 3217025"/>
              <a:gd name="connsiteX55" fmla="*/ 432486 w 3294384"/>
              <a:gd name="connsiteY55" fmla="*/ 1696564 h 3217025"/>
              <a:gd name="connsiteX56" fmla="*/ 284205 w 3294384"/>
              <a:gd name="connsiteY56" fmla="*/ 1622424 h 3217025"/>
              <a:gd name="connsiteX57" fmla="*/ 197708 w 3294384"/>
              <a:gd name="connsiteY57" fmla="*/ 1585354 h 3217025"/>
              <a:gd name="connsiteX58" fmla="*/ 24713 w 3294384"/>
              <a:gd name="connsiteY58" fmla="*/ 1572997 h 3217025"/>
              <a:gd name="connsiteX59" fmla="*/ 37070 w 3294384"/>
              <a:gd name="connsiteY59" fmla="*/ 1325862 h 3217025"/>
              <a:gd name="connsiteX60" fmla="*/ 49427 w 3294384"/>
              <a:gd name="connsiteY60" fmla="*/ 1288791 h 3217025"/>
              <a:gd name="connsiteX61" fmla="*/ 74140 w 3294384"/>
              <a:gd name="connsiteY61" fmla="*/ 1189937 h 3217025"/>
              <a:gd name="connsiteX62" fmla="*/ 74140 w 3294384"/>
              <a:gd name="connsiteY62" fmla="*/ 559743 h 3217025"/>
              <a:gd name="connsiteX63" fmla="*/ 49427 w 3294384"/>
              <a:gd name="connsiteY63" fmla="*/ 238467 h 3217025"/>
              <a:gd name="connsiteX64" fmla="*/ 12357 w 3294384"/>
              <a:gd name="connsiteY64" fmla="*/ 77829 h 3217025"/>
              <a:gd name="connsiteX65" fmla="*/ 0 w 3294384"/>
              <a:gd name="connsiteY65" fmla="*/ 40759 h 3217025"/>
              <a:gd name="connsiteX66" fmla="*/ 37070 w 3294384"/>
              <a:gd name="connsiteY66" fmla="*/ 16046 h 3217025"/>
              <a:gd name="connsiteX67" fmla="*/ 370702 w 3294384"/>
              <a:gd name="connsiteY67" fmla="*/ 40759 h 3217025"/>
              <a:gd name="connsiteX68" fmla="*/ 383059 w 3294384"/>
              <a:gd name="connsiteY68" fmla="*/ 250824 h 3217025"/>
              <a:gd name="connsiteX69" fmla="*/ 420130 w 3294384"/>
              <a:gd name="connsiteY69" fmla="*/ 287894 h 3217025"/>
              <a:gd name="connsiteX70" fmla="*/ 494270 w 3294384"/>
              <a:gd name="connsiteY70" fmla="*/ 312608 h 3217025"/>
              <a:gd name="connsiteX71" fmla="*/ 716692 w 3294384"/>
              <a:gd name="connsiteY71" fmla="*/ 287894 h 3217025"/>
              <a:gd name="connsiteX72" fmla="*/ 951470 w 3294384"/>
              <a:gd name="connsiteY72" fmla="*/ 250824 h 3217025"/>
              <a:gd name="connsiteX73" fmla="*/ 1112108 w 3294384"/>
              <a:gd name="connsiteY73" fmla="*/ 287894 h 3217025"/>
              <a:gd name="connsiteX74" fmla="*/ 1149178 w 3294384"/>
              <a:gd name="connsiteY74" fmla="*/ 312608 h 3217025"/>
              <a:gd name="connsiteX75" fmla="*/ 1173892 w 3294384"/>
              <a:gd name="connsiteY75" fmla="*/ 349678 h 3217025"/>
              <a:gd name="connsiteX76" fmla="*/ 1618735 w 3294384"/>
              <a:gd name="connsiteY76" fmla="*/ 362035 h 3217025"/>
              <a:gd name="connsiteX77" fmla="*/ 1631092 w 3294384"/>
              <a:gd name="connsiteY77" fmla="*/ 535029 h 3217025"/>
              <a:gd name="connsiteX78" fmla="*/ 1692875 w 3294384"/>
              <a:gd name="connsiteY78" fmla="*/ 633883 h 3217025"/>
              <a:gd name="connsiteX79" fmla="*/ 1705232 w 3294384"/>
              <a:gd name="connsiteY79" fmla="*/ 670954 h 3217025"/>
              <a:gd name="connsiteX80" fmla="*/ 1717589 w 3294384"/>
              <a:gd name="connsiteY80" fmla="*/ 831591 h 3217025"/>
              <a:gd name="connsiteX81" fmla="*/ 1729946 w 3294384"/>
              <a:gd name="connsiteY81" fmla="*/ 1054013 h 3217025"/>
              <a:gd name="connsiteX82" fmla="*/ 1804086 w 3294384"/>
              <a:gd name="connsiteY82" fmla="*/ 1091083 h 3217025"/>
              <a:gd name="connsiteX83" fmla="*/ 2137719 w 3294384"/>
              <a:gd name="connsiteY83" fmla="*/ 1103440 h 3217025"/>
              <a:gd name="connsiteX84" fmla="*/ 2903838 w 3294384"/>
              <a:gd name="connsiteY84" fmla="*/ 1115797 h 3217025"/>
              <a:gd name="connsiteX85" fmla="*/ 3015048 w 3294384"/>
              <a:gd name="connsiteY85" fmla="*/ 1152867 h 3217025"/>
              <a:gd name="connsiteX86" fmla="*/ 3039762 w 3294384"/>
              <a:gd name="connsiteY86" fmla="*/ 1227008 h 3217025"/>
              <a:gd name="connsiteX87" fmla="*/ 3113902 w 3294384"/>
              <a:gd name="connsiteY87" fmla="*/ 1350575 h 3217025"/>
              <a:gd name="connsiteX88" fmla="*/ 3126259 w 3294384"/>
              <a:gd name="connsiteY88" fmla="*/ 1412359 h 3217025"/>
              <a:gd name="connsiteX89" fmla="*/ 3150973 w 3294384"/>
              <a:gd name="connsiteY89" fmla="*/ 1523570 h 3217025"/>
              <a:gd name="connsiteX90" fmla="*/ 3188043 w 3294384"/>
              <a:gd name="connsiteY90" fmla="*/ 1634781 h 3217025"/>
              <a:gd name="connsiteX91" fmla="*/ 3200400 w 3294384"/>
              <a:gd name="connsiteY91" fmla="*/ 1671851 h 3217025"/>
              <a:gd name="connsiteX92" fmla="*/ 3237470 w 3294384"/>
              <a:gd name="connsiteY92" fmla="*/ 1696564 h 3217025"/>
              <a:gd name="connsiteX93" fmla="*/ 3237470 w 3294384"/>
              <a:gd name="connsiteY93" fmla="*/ 2153764 h 3217025"/>
              <a:gd name="connsiteX94" fmla="*/ 3212757 w 3294384"/>
              <a:gd name="connsiteY94" fmla="*/ 2277332 h 32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294384" h="3217025">
                <a:moveTo>
                  <a:pt x="3212757" y="2277332"/>
                </a:moveTo>
                <a:cubicBezTo>
                  <a:pt x="3196281" y="2299986"/>
                  <a:pt x="3163074" y="2284254"/>
                  <a:pt x="3138616" y="2289689"/>
                </a:cubicBezTo>
                <a:cubicBezTo>
                  <a:pt x="3125901" y="2292515"/>
                  <a:pt x="3114182" y="2298887"/>
                  <a:pt x="3101546" y="2302046"/>
                </a:cubicBezTo>
                <a:lnTo>
                  <a:pt x="3002692" y="2326759"/>
                </a:lnTo>
                <a:cubicBezTo>
                  <a:pt x="2965619" y="2382369"/>
                  <a:pt x="2967683" y="2399869"/>
                  <a:pt x="2916194" y="2425613"/>
                </a:cubicBezTo>
                <a:cubicBezTo>
                  <a:pt x="2904544" y="2431438"/>
                  <a:pt x="2891481" y="2433851"/>
                  <a:pt x="2879124" y="2437970"/>
                </a:cubicBezTo>
                <a:cubicBezTo>
                  <a:pt x="2830397" y="2486697"/>
                  <a:pt x="2837498" y="2468544"/>
                  <a:pt x="2817340" y="2549181"/>
                </a:cubicBezTo>
                <a:cubicBezTo>
                  <a:pt x="2813221" y="2565657"/>
                  <a:pt x="2815856" y="2585562"/>
                  <a:pt x="2804984" y="2598608"/>
                </a:cubicBezTo>
                <a:cubicBezTo>
                  <a:pt x="2779486" y="2629206"/>
                  <a:pt x="2694767" y="2632005"/>
                  <a:pt x="2669059" y="2635678"/>
                </a:cubicBezTo>
                <a:cubicBezTo>
                  <a:pt x="2656702" y="2639797"/>
                  <a:pt x="2644513" y="2644457"/>
                  <a:pt x="2631989" y="2648035"/>
                </a:cubicBezTo>
                <a:cubicBezTo>
                  <a:pt x="2613507" y="2653316"/>
                  <a:pt x="2565248" y="2662870"/>
                  <a:pt x="2545492" y="2672748"/>
                </a:cubicBezTo>
                <a:cubicBezTo>
                  <a:pt x="2532209" y="2679390"/>
                  <a:pt x="2521704" y="2690820"/>
                  <a:pt x="2508421" y="2697462"/>
                </a:cubicBezTo>
                <a:cubicBezTo>
                  <a:pt x="2496771" y="2703287"/>
                  <a:pt x="2482737" y="2703493"/>
                  <a:pt x="2471351" y="2709819"/>
                </a:cubicBezTo>
                <a:cubicBezTo>
                  <a:pt x="2445387" y="2724244"/>
                  <a:pt x="2397211" y="2759246"/>
                  <a:pt x="2397211" y="2759246"/>
                </a:cubicBezTo>
                <a:cubicBezTo>
                  <a:pt x="2423344" y="2863783"/>
                  <a:pt x="2387743" y="2757401"/>
                  <a:pt x="2446638" y="2845743"/>
                </a:cubicBezTo>
                <a:cubicBezTo>
                  <a:pt x="2453863" y="2856580"/>
                  <a:pt x="2456169" y="2870098"/>
                  <a:pt x="2458994" y="2882813"/>
                </a:cubicBezTo>
                <a:cubicBezTo>
                  <a:pt x="2464429" y="2907271"/>
                  <a:pt x="2466437" y="2932386"/>
                  <a:pt x="2471351" y="2956954"/>
                </a:cubicBezTo>
                <a:cubicBezTo>
                  <a:pt x="2474682" y="2973607"/>
                  <a:pt x="2479589" y="2989905"/>
                  <a:pt x="2483708" y="3006381"/>
                </a:cubicBezTo>
                <a:cubicBezTo>
                  <a:pt x="2487827" y="3072284"/>
                  <a:pt x="2503780" y="3138510"/>
                  <a:pt x="2496065" y="3204089"/>
                </a:cubicBezTo>
                <a:cubicBezTo>
                  <a:pt x="2494543" y="3217025"/>
                  <a:pt x="2472019" y="3216446"/>
                  <a:pt x="2458994" y="3216446"/>
                </a:cubicBezTo>
                <a:cubicBezTo>
                  <a:pt x="2437992" y="3216446"/>
                  <a:pt x="2417874" y="3207846"/>
                  <a:pt x="2397211" y="3204089"/>
                </a:cubicBezTo>
                <a:cubicBezTo>
                  <a:pt x="2372561" y="3199607"/>
                  <a:pt x="2347784" y="3195851"/>
                  <a:pt x="2323070" y="3191732"/>
                </a:cubicBezTo>
                <a:cubicBezTo>
                  <a:pt x="2310713" y="3183494"/>
                  <a:pt x="2299283" y="3173660"/>
                  <a:pt x="2286000" y="3167019"/>
                </a:cubicBezTo>
                <a:cubicBezTo>
                  <a:pt x="2266161" y="3157099"/>
                  <a:pt x="2243026" y="3154061"/>
                  <a:pt x="2224216" y="3142305"/>
                </a:cubicBezTo>
                <a:cubicBezTo>
                  <a:pt x="2209397" y="3133043"/>
                  <a:pt x="2200297" y="3116742"/>
                  <a:pt x="2187146" y="3105235"/>
                </a:cubicBezTo>
                <a:cubicBezTo>
                  <a:pt x="2035441" y="2972493"/>
                  <a:pt x="2222454" y="3143369"/>
                  <a:pt x="2051221" y="3006381"/>
                </a:cubicBezTo>
                <a:cubicBezTo>
                  <a:pt x="2024837" y="2985274"/>
                  <a:pt x="1978257" y="2940932"/>
                  <a:pt x="1940011" y="2932240"/>
                </a:cubicBezTo>
                <a:cubicBezTo>
                  <a:pt x="1866717" y="2915582"/>
                  <a:pt x="1791730" y="2907527"/>
                  <a:pt x="1717589" y="2895170"/>
                </a:cubicBezTo>
                <a:cubicBezTo>
                  <a:pt x="1705232" y="2886932"/>
                  <a:pt x="1691558" y="2880391"/>
                  <a:pt x="1680519" y="2870456"/>
                </a:cubicBezTo>
                <a:cubicBezTo>
                  <a:pt x="1650211" y="2843179"/>
                  <a:pt x="1630492" y="2802194"/>
                  <a:pt x="1594021" y="2783959"/>
                </a:cubicBezTo>
                <a:lnTo>
                  <a:pt x="1544594" y="2759246"/>
                </a:lnTo>
                <a:cubicBezTo>
                  <a:pt x="1528118" y="2738651"/>
                  <a:pt x="1512534" y="2717311"/>
                  <a:pt x="1495167" y="2697462"/>
                </a:cubicBezTo>
                <a:cubicBezTo>
                  <a:pt x="1483660" y="2684310"/>
                  <a:pt x="1468582" y="2674371"/>
                  <a:pt x="1458097" y="2660391"/>
                </a:cubicBezTo>
                <a:cubicBezTo>
                  <a:pt x="1443687" y="2641177"/>
                  <a:pt x="1434349" y="2618591"/>
                  <a:pt x="1421027" y="2598608"/>
                </a:cubicBezTo>
                <a:cubicBezTo>
                  <a:pt x="1409603" y="2581472"/>
                  <a:pt x="1396314" y="2565657"/>
                  <a:pt x="1383957" y="2549181"/>
                </a:cubicBezTo>
                <a:cubicBezTo>
                  <a:pt x="1379838" y="2524467"/>
                  <a:pt x="1374708" y="2499901"/>
                  <a:pt x="1371600" y="2475040"/>
                </a:cubicBezTo>
                <a:cubicBezTo>
                  <a:pt x="1366466" y="2433965"/>
                  <a:pt x="1365383" y="2392409"/>
                  <a:pt x="1359243" y="2351473"/>
                </a:cubicBezTo>
                <a:cubicBezTo>
                  <a:pt x="1353012" y="2309933"/>
                  <a:pt x="1347813" y="2267754"/>
                  <a:pt x="1334530" y="2227905"/>
                </a:cubicBezTo>
                <a:cubicBezTo>
                  <a:pt x="1330411" y="2215548"/>
                  <a:pt x="1329076" y="2201880"/>
                  <a:pt x="1322173" y="2190835"/>
                </a:cubicBezTo>
                <a:cubicBezTo>
                  <a:pt x="1308195" y="2168470"/>
                  <a:pt x="1288570" y="2150150"/>
                  <a:pt x="1272746" y="2129051"/>
                </a:cubicBezTo>
                <a:cubicBezTo>
                  <a:pt x="1263835" y="2117170"/>
                  <a:pt x="1257898" y="2103081"/>
                  <a:pt x="1248032" y="2091981"/>
                </a:cubicBezTo>
                <a:cubicBezTo>
                  <a:pt x="1224812" y="2065859"/>
                  <a:pt x="1173892" y="2017840"/>
                  <a:pt x="1173892" y="2017840"/>
                </a:cubicBezTo>
                <a:cubicBezTo>
                  <a:pt x="1145059" y="2021959"/>
                  <a:pt x="1114578" y="2019742"/>
                  <a:pt x="1087394" y="2030197"/>
                </a:cubicBezTo>
                <a:cubicBezTo>
                  <a:pt x="1059672" y="2040859"/>
                  <a:pt x="1013254" y="2079624"/>
                  <a:pt x="1013254" y="2079624"/>
                </a:cubicBezTo>
                <a:cubicBezTo>
                  <a:pt x="1009135" y="2137289"/>
                  <a:pt x="1015793" y="2196759"/>
                  <a:pt x="1000897" y="2252619"/>
                </a:cubicBezTo>
                <a:cubicBezTo>
                  <a:pt x="997541" y="2265204"/>
                  <a:pt x="976852" y="2264975"/>
                  <a:pt x="963827" y="2264975"/>
                </a:cubicBezTo>
                <a:cubicBezTo>
                  <a:pt x="906015" y="2264975"/>
                  <a:pt x="848497" y="2256738"/>
                  <a:pt x="790832" y="2252619"/>
                </a:cubicBezTo>
                <a:cubicBezTo>
                  <a:pt x="778475" y="2244381"/>
                  <a:pt x="764263" y="2238406"/>
                  <a:pt x="753762" y="2227905"/>
                </a:cubicBezTo>
                <a:cubicBezTo>
                  <a:pt x="703457" y="2177600"/>
                  <a:pt x="753287" y="2190120"/>
                  <a:pt x="704335" y="2116694"/>
                </a:cubicBezTo>
                <a:lnTo>
                  <a:pt x="679621" y="2079624"/>
                </a:lnTo>
                <a:cubicBezTo>
                  <a:pt x="650242" y="1991481"/>
                  <a:pt x="691901" y="2098044"/>
                  <a:pt x="630194" y="2005483"/>
                </a:cubicBezTo>
                <a:cubicBezTo>
                  <a:pt x="582446" y="1933861"/>
                  <a:pt x="663675" y="1998969"/>
                  <a:pt x="580767" y="1943700"/>
                </a:cubicBezTo>
                <a:cubicBezTo>
                  <a:pt x="568410" y="1927224"/>
                  <a:pt x="553698" y="1912276"/>
                  <a:pt x="543697" y="1894273"/>
                </a:cubicBezTo>
                <a:cubicBezTo>
                  <a:pt x="485105" y="1788805"/>
                  <a:pt x="551358" y="1874402"/>
                  <a:pt x="494270" y="1783062"/>
                </a:cubicBezTo>
                <a:cubicBezTo>
                  <a:pt x="483355" y="1765598"/>
                  <a:pt x="469170" y="1750393"/>
                  <a:pt x="457200" y="1733635"/>
                </a:cubicBezTo>
                <a:cubicBezTo>
                  <a:pt x="448568" y="1721550"/>
                  <a:pt x="443663" y="1706344"/>
                  <a:pt x="432486" y="1696564"/>
                </a:cubicBezTo>
                <a:cubicBezTo>
                  <a:pt x="245811" y="1533222"/>
                  <a:pt x="466213" y="1743766"/>
                  <a:pt x="284205" y="1622424"/>
                </a:cubicBezTo>
                <a:cubicBezTo>
                  <a:pt x="246958" y="1597592"/>
                  <a:pt x="245586" y="1590674"/>
                  <a:pt x="197708" y="1585354"/>
                </a:cubicBezTo>
                <a:cubicBezTo>
                  <a:pt x="140250" y="1578970"/>
                  <a:pt x="82378" y="1577116"/>
                  <a:pt x="24713" y="1572997"/>
                </a:cubicBezTo>
                <a:cubicBezTo>
                  <a:pt x="28832" y="1490619"/>
                  <a:pt x="29925" y="1408033"/>
                  <a:pt x="37070" y="1325862"/>
                </a:cubicBezTo>
                <a:cubicBezTo>
                  <a:pt x="38198" y="1312886"/>
                  <a:pt x="46000" y="1301357"/>
                  <a:pt x="49427" y="1288791"/>
                </a:cubicBezTo>
                <a:cubicBezTo>
                  <a:pt x="58364" y="1256022"/>
                  <a:pt x="74140" y="1189937"/>
                  <a:pt x="74140" y="1189937"/>
                </a:cubicBezTo>
                <a:cubicBezTo>
                  <a:pt x="46042" y="768440"/>
                  <a:pt x="74140" y="1277624"/>
                  <a:pt x="74140" y="559743"/>
                </a:cubicBezTo>
                <a:cubicBezTo>
                  <a:pt x="74140" y="301288"/>
                  <a:pt x="89996" y="360171"/>
                  <a:pt x="49427" y="238467"/>
                </a:cubicBezTo>
                <a:cubicBezTo>
                  <a:pt x="33386" y="126185"/>
                  <a:pt x="46279" y="179597"/>
                  <a:pt x="12357" y="77829"/>
                </a:cubicBezTo>
                <a:lnTo>
                  <a:pt x="0" y="40759"/>
                </a:lnTo>
                <a:cubicBezTo>
                  <a:pt x="12357" y="32521"/>
                  <a:pt x="22229" y="16596"/>
                  <a:pt x="37070" y="16046"/>
                </a:cubicBezTo>
                <a:cubicBezTo>
                  <a:pt x="280864" y="7016"/>
                  <a:pt x="248430" y="0"/>
                  <a:pt x="370702" y="40759"/>
                </a:cubicBezTo>
                <a:cubicBezTo>
                  <a:pt x="374821" y="110781"/>
                  <a:pt x="369303" y="182043"/>
                  <a:pt x="383059" y="250824"/>
                </a:cubicBezTo>
                <a:cubicBezTo>
                  <a:pt x="386486" y="267960"/>
                  <a:pt x="404854" y="279407"/>
                  <a:pt x="420130" y="287894"/>
                </a:cubicBezTo>
                <a:cubicBezTo>
                  <a:pt x="442902" y="300545"/>
                  <a:pt x="494270" y="312608"/>
                  <a:pt x="494270" y="312608"/>
                </a:cubicBezTo>
                <a:cubicBezTo>
                  <a:pt x="578486" y="304952"/>
                  <a:pt x="636828" y="301987"/>
                  <a:pt x="716692" y="287894"/>
                </a:cubicBezTo>
                <a:cubicBezTo>
                  <a:pt x="934483" y="249461"/>
                  <a:pt x="747321" y="273508"/>
                  <a:pt x="951470" y="250824"/>
                </a:cubicBezTo>
                <a:cubicBezTo>
                  <a:pt x="1070699" y="280631"/>
                  <a:pt x="1017018" y="268876"/>
                  <a:pt x="1112108" y="287894"/>
                </a:cubicBezTo>
                <a:cubicBezTo>
                  <a:pt x="1124465" y="296132"/>
                  <a:pt x="1138677" y="302107"/>
                  <a:pt x="1149178" y="312608"/>
                </a:cubicBezTo>
                <a:cubicBezTo>
                  <a:pt x="1159679" y="323109"/>
                  <a:pt x="1159123" y="348123"/>
                  <a:pt x="1173892" y="349678"/>
                </a:cubicBezTo>
                <a:cubicBezTo>
                  <a:pt x="1321415" y="365207"/>
                  <a:pt x="1470454" y="357916"/>
                  <a:pt x="1618735" y="362035"/>
                </a:cubicBezTo>
                <a:cubicBezTo>
                  <a:pt x="1622854" y="419700"/>
                  <a:pt x="1615881" y="479254"/>
                  <a:pt x="1631092" y="535029"/>
                </a:cubicBezTo>
                <a:cubicBezTo>
                  <a:pt x="1641316" y="572517"/>
                  <a:pt x="1680587" y="597019"/>
                  <a:pt x="1692875" y="633883"/>
                </a:cubicBezTo>
                <a:lnTo>
                  <a:pt x="1705232" y="670954"/>
                </a:lnTo>
                <a:cubicBezTo>
                  <a:pt x="1709351" y="724500"/>
                  <a:pt x="1714131" y="777999"/>
                  <a:pt x="1717589" y="831591"/>
                </a:cubicBezTo>
                <a:cubicBezTo>
                  <a:pt x="1722370" y="905692"/>
                  <a:pt x="1715383" y="981200"/>
                  <a:pt x="1729946" y="1054013"/>
                </a:cubicBezTo>
                <a:cubicBezTo>
                  <a:pt x="1732620" y="1067383"/>
                  <a:pt x="1792599" y="1090317"/>
                  <a:pt x="1804086" y="1091083"/>
                </a:cubicBezTo>
                <a:cubicBezTo>
                  <a:pt x="1915127" y="1098486"/>
                  <a:pt x="2026460" y="1100940"/>
                  <a:pt x="2137719" y="1103440"/>
                </a:cubicBezTo>
                <a:lnTo>
                  <a:pt x="2903838" y="1115797"/>
                </a:lnTo>
                <a:cubicBezTo>
                  <a:pt x="2940908" y="1128154"/>
                  <a:pt x="3002691" y="1115797"/>
                  <a:pt x="3015048" y="1152867"/>
                </a:cubicBezTo>
                <a:cubicBezTo>
                  <a:pt x="3023286" y="1177581"/>
                  <a:pt x="3025312" y="1205333"/>
                  <a:pt x="3039762" y="1227008"/>
                </a:cubicBezTo>
                <a:cubicBezTo>
                  <a:pt x="3099407" y="1316475"/>
                  <a:pt x="3075906" y="1274582"/>
                  <a:pt x="3113902" y="1350575"/>
                </a:cubicBezTo>
                <a:cubicBezTo>
                  <a:pt x="3118021" y="1371170"/>
                  <a:pt x="3121703" y="1391857"/>
                  <a:pt x="3126259" y="1412359"/>
                </a:cubicBezTo>
                <a:cubicBezTo>
                  <a:pt x="3146093" y="1501613"/>
                  <a:pt x="3132338" y="1421078"/>
                  <a:pt x="3150973" y="1523570"/>
                </a:cubicBezTo>
                <a:cubicBezTo>
                  <a:pt x="3177191" y="1667763"/>
                  <a:pt x="3142664" y="1544022"/>
                  <a:pt x="3188043" y="1634781"/>
                </a:cubicBezTo>
                <a:cubicBezTo>
                  <a:pt x="3193868" y="1646431"/>
                  <a:pt x="3192263" y="1661680"/>
                  <a:pt x="3200400" y="1671851"/>
                </a:cubicBezTo>
                <a:cubicBezTo>
                  <a:pt x="3209677" y="1683447"/>
                  <a:pt x="3225113" y="1688326"/>
                  <a:pt x="3237470" y="1696564"/>
                </a:cubicBezTo>
                <a:cubicBezTo>
                  <a:pt x="3294384" y="1867305"/>
                  <a:pt x="3247499" y="1712483"/>
                  <a:pt x="3237470" y="2153764"/>
                </a:cubicBezTo>
                <a:cubicBezTo>
                  <a:pt x="3236534" y="2194943"/>
                  <a:pt x="3229233" y="2254678"/>
                  <a:pt x="3212757" y="2277332"/>
                </a:cubicBezTo>
                <a:close/>
              </a:path>
            </a:pathLst>
          </a:cu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4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amo-1a.jpg"/>
          <p:cNvPicPr>
            <a:picLocks noChangeAspect="1"/>
          </p:cNvPicPr>
          <p:nvPr/>
        </p:nvPicPr>
        <p:blipFill>
          <a:blip r:embed="rId2" cstate="print"/>
          <a:stretch>
            <a:fillRect/>
          </a:stretch>
        </p:blipFill>
        <p:spPr>
          <a:xfrm>
            <a:off x="0" y="0"/>
            <a:ext cx="9144000" cy="6096000"/>
          </a:xfrm>
          <a:prstGeom prst="rect">
            <a:avLst/>
          </a:prstGeom>
        </p:spPr>
      </p:pic>
    </p:spTree>
    <p:extLst>
      <p:ext uri="{BB962C8B-B14F-4D97-AF65-F5344CB8AC3E}">
        <p14:creationId xmlns:p14="http://schemas.microsoft.com/office/powerpoint/2010/main" val="23976506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lloftheAlamo.jpg">
            <a:hlinkClick r:id="rId2"/>
          </p:cNvPr>
          <p:cNvPicPr>
            <a:picLocks noChangeAspect="1"/>
          </p:cNvPicPr>
          <p:nvPr/>
        </p:nvPicPr>
        <p:blipFill>
          <a:blip r:embed="rId3" cstate="print"/>
          <a:stretch>
            <a:fillRect/>
          </a:stretch>
        </p:blipFill>
        <p:spPr>
          <a:xfrm>
            <a:off x="0" y="0"/>
            <a:ext cx="9144000" cy="6584156"/>
          </a:xfrm>
          <a:prstGeom prst="rect">
            <a:avLst/>
          </a:prstGeom>
        </p:spPr>
      </p:pic>
    </p:spTree>
    <p:extLst>
      <p:ext uri="{BB962C8B-B14F-4D97-AF65-F5344CB8AC3E}">
        <p14:creationId xmlns:p14="http://schemas.microsoft.com/office/powerpoint/2010/main" val="41793324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61px-SHouston_2.jpg"/>
          <p:cNvPicPr>
            <a:picLocks noChangeAspect="1"/>
          </p:cNvPicPr>
          <p:nvPr/>
        </p:nvPicPr>
        <p:blipFill>
          <a:blip r:embed="rId2" cstate="print"/>
          <a:stretch>
            <a:fillRect/>
          </a:stretch>
        </p:blipFill>
        <p:spPr>
          <a:xfrm>
            <a:off x="4495800" y="838200"/>
            <a:ext cx="4391025" cy="5715000"/>
          </a:xfrm>
          <a:prstGeom prst="rect">
            <a:avLst/>
          </a:prstGeom>
        </p:spPr>
      </p:pic>
      <p:pic>
        <p:nvPicPr>
          <p:cNvPr id="4" name="Picture 3" descr="Santaanna1.JPG"/>
          <p:cNvPicPr>
            <a:picLocks noChangeAspect="1"/>
          </p:cNvPicPr>
          <p:nvPr/>
        </p:nvPicPr>
        <p:blipFill>
          <a:blip r:embed="rId3" cstate="print"/>
          <a:stretch>
            <a:fillRect/>
          </a:stretch>
        </p:blipFill>
        <p:spPr>
          <a:xfrm flipH="1">
            <a:off x="381000" y="914400"/>
            <a:ext cx="4038600" cy="5562600"/>
          </a:xfrm>
          <a:prstGeom prst="rect">
            <a:avLst/>
          </a:prstGeom>
        </p:spPr>
      </p:pic>
    </p:spTree>
    <p:extLst>
      <p:ext uri="{BB962C8B-B14F-4D97-AF65-F5344CB8AC3E}">
        <p14:creationId xmlns:p14="http://schemas.microsoft.com/office/powerpoint/2010/main" val="958137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tanna_surrender.jpg">
            <a:hlinkClick r:id="rId2"/>
          </p:cNvPr>
          <p:cNvPicPr>
            <a:picLocks noChangeAspect="1"/>
          </p:cNvPicPr>
          <p:nvPr/>
        </p:nvPicPr>
        <p:blipFill>
          <a:blip r:embed="rId3" cstate="print"/>
          <a:stretch>
            <a:fillRect/>
          </a:stretch>
        </p:blipFill>
        <p:spPr>
          <a:xfrm>
            <a:off x="0" y="457200"/>
            <a:ext cx="9192381" cy="5791200"/>
          </a:xfrm>
          <a:prstGeom prst="rect">
            <a:avLst/>
          </a:prstGeom>
        </p:spPr>
      </p:pic>
    </p:spTree>
    <p:extLst>
      <p:ext uri="{BB962C8B-B14F-4D97-AF65-F5344CB8AC3E}">
        <p14:creationId xmlns:p14="http://schemas.microsoft.com/office/powerpoint/2010/main" val="41810081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7px-Martin_Van_Buren_edit.jpg"/>
          <p:cNvPicPr>
            <a:picLocks noChangeAspect="1"/>
          </p:cNvPicPr>
          <p:nvPr/>
        </p:nvPicPr>
        <p:blipFill>
          <a:blip r:embed="rId2" cstate="print"/>
          <a:stretch>
            <a:fillRect/>
          </a:stretch>
        </p:blipFill>
        <p:spPr>
          <a:xfrm>
            <a:off x="2438400" y="775544"/>
            <a:ext cx="3886200" cy="4992976"/>
          </a:xfrm>
          <a:prstGeom prst="rect">
            <a:avLst/>
          </a:prstGeom>
        </p:spPr>
      </p:pic>
      <p:pic>
        <p:nvPicPr>
          <p:cNvPr id="5" name="Picture 4" descr="369px-Martin_Van_Buren_Signature2.svg.png"/>
          <p:cNvPicPr>
            <a:picLocks noChangeAspect="1"/>
          </p:cNvPicPr>
          <p:nvPr/>
        </p:nvPicPr>
        <p:blipFill>
          <a:blip r:embed="rId3" cstate="print"/>
          <a:stretch>
            <a:fillRect/>
          </a:stretch>
        </p:blipFill>
        <p:spPr>
          <a:xfrm>
            <a:off x="1752600" y="5791200"/>
            <a:ext cx="5715000" cy="851829"/>
          </a:xfrm>
          <a:prstGeom prst="rect">
            <a:avLst/>
          </a:prstGeom>
        </p:spPr>
      </p:pic>
      <p:sp>
        <p:nvSpPr>
          <p:cNvPr id="6" name="Title 1"/>
          <p:cNvSpPr>
            <a:spLocks noGrp="1"/>
          </p:cNvSpPr>
          <p:nvPr>
            <p:ph type="ctrTitle"/>
          </p:nvPr>
        </p:nvSpPr>
        <p:spPr>
          <a:xfrm>
            <a:off x="0" y="0"/>
            <a:ext cx="9144000" cy="914400"/>
          </a:xfrm>
        </p:spPr>
        <p:txBody>
          <a:bodyPr/>
          <a:lstStyle/>
          <a:p>
            <a:r>
              <a:rPr lang="en-US" dirty="0">
                <a:latin typeface="Bodoni MT Black" pitchFamily="18" charset="0"/>
              </a:rPr>
              <a:t>Martin Van Buren</a:t>
            </a:r>
          </a:p>
        </p:txBody>
      </p:sp>
    </p:spTree>
    <p:extLst>
      <p:ext uri="{BB962C8B-B14F-4D97-AF65-F5344CB8AC3E}">
        <p14:creationId xmlns:p14="http://schemas.microsoft.com/office/powerpoint/2010/main" val="651230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york.png"/>
          <p:cNvPicPr>
            <a:picLocks noChangeAspect="1"/>
          </p:cNvPicPr>
          <p:nvPr/>
        </p:nvPicPr>
        <p:blipFill>
          <a:blip r:embed="rId2" cstate="print"/>
          <a:stretch>
            <a:fillRect/>
          </a:stretch>
        </p:blipFill>
        <p:spPr>
          <a:xfrm>
            <a:off x="4114799" y="2759200"/>
            <a:ext cx="5029201" cy="4098800"/>
          </a:xfrm>
          <a:prstGeom prst="rect">
            <a:avLst/>
          </a:prstGeom>
        </p:spPr>
      </p:pic>
      <p:sp>
        <p:nvSpPr>
          <p:cNvPr id="5" name="TextBox 4"/>
          <p:cNvSpPr txBox="1"/>
          <p:nvPr/>
        </p:nvSpPr>
        <p:spPr>
          <a:xfrm>
            <a:off x="0" y="838200"/>
            <a:ext cx="9144000" cy="461665"/>
          </a:xfrm>
          <a:prstGeom prst="rect">
            <a:avLst/>
          </a:prstGeom>
          <a:noFill/>
        </p:spPr>
        <p:txBody>
          <a:bodyPr wrap="square" rtlCol="0">
            <a:spAutoFit/>
          </a:bodyPr>
          <a:lstStyle/>
          <a:p>
            <a:r>
              <a:rPr lang="en-US" sz="2400" dirty="0">
                <a:latin typeface="Bodoni MT Black" pitchFamily="18" charset="0"/>
              </a:rPr>
              <a:t>	Elected in:		1836	</a:t>
            </a:r>
          </a:p>
        </p:txBody>
      </p:sp>
      <p:sp>
        <p:nvSpPr>
          <p:cNvPr id="6" name="TextBox 5"/>
          <p:cNvSpPr txBox="1"/>
          <p:nvPr/>
        </p:nvSpPr>
        <p:spPr>
          <a:xfrm>
            <a:off x="0" y="1371600"/>
            <a:ext cx="9144000" cy="461665"/>
          </a:xfrm>
          <a:prstGeom prst="rect">
            <a:avLst/>
          </a:prstGeom>
          <a:noFill/>
        </p:spPr>
        <p:txBody>
          <a:bodyPr wrap="square" rtlCol="0">
            <a:spAutoFit/>
          </a:bodyPr>
          <a:lstStyle/>
          <a:p>
            <a:r>
              <a:rPr lang="en-US" sz="2400" dirty="0">
                <a:latin typeface="Bodoni MT Black" pitchFamily="18" charset="0"/>
              </a:rPr>
              <a:t>	President from:	1837-1841	</a:t>
            </a:r>
          </a:p>
        </p:txBody>
      </p:sp>
      <p:sp>
        <p:nvSpPr>
          <p:cNvPr id="7" name="TextBox 6"/>
          <p:cNvSpPr txBox="1"/>
          <p:nvPr/>
        </p:nvSpPr>
        <p:spPr>
          <a:xfrm>
            <a:off x="0" y="1905000"/>
            <a:ext cx="9144000" cy="461665"/>
          </a:xfrm>
          <a:prstGeom prst="rect">
            <a:avLst/>
          </a:prstGeom>
          <a:noFill/>
        </p:spPr>
        <p:txBody>
          <a:bodyPr wrap="square" rtlCol="0">
            <a:spAutoFit/>
          </a:bodyPr>
          <a:lstStyle/>
          <a:p>
            <a:r>
              <a:rPr lang="en-US" sz="2400" dirty="0">
                <a:latin typeface="Bodoni MT Black" pitchFamily="18" charset="0"/>
              </a:rPr>
              <a:t>	Political Party:	Democrat	</a:t>
            </a:r>
          </a:p>
        </p:txBody>
      </p:sp>
      <p:sp>
        <p:nvSpPr>
          <p:cNvPr id="8" name="TextBox 7"/>
          <p:cNvSpPr txBox="1"/>
          <p:nvPr/>
        </p:nvSpPr>
        <p:spPr>
          <a:xfrm>
            <a:off x="0" y="2438400"/>
            <a:ext cx="9144000" cy="461665"/>
          </a:xfrm>
          <a:prstGeom prst="rect">
            <a:avLst/>
          </a:prstGeom>
          <a:noFill/>
        </p:spPr>
        <p:txBody>
          <a:bodyPr wrap="square" rtlCol="0">
            <a:spAutoFit/>
          </a:bodyPr>
          <a:lstStyle/>
          <a:p>
            <a:r>
              <a:rPr lang="en-US" sz="2400" dirty="0">
                <a:latin typeface="Bodoni MT Black" pitchFamily="18" charset="0"/>
              </a:rPr>
              <a:t>	Home State:	New York	</a:t>
            </a:r>
          </a:p>
        </p:txBody>
      </p:sp>
      <p:pic>
        <p:nvPicPr>
          <p:cNvPr id="10" name="Picture 9" descr="5008 van buren dollar.jpg"/>
          <p:cNvPicPr>
            <a:picLocks noChangeAspect="1"/>
          </p:cNvPicPr>
          <p:nvPr/>
        </p:nvPicPr>
        <p:blipFill>
          <a:blip r:embed="rId3" cstate="print"/>
          <a:stretch>
            <a:fillRect/>
          </a:stretch>
        </p:blipFill>
        <p:spPr>
          <a:xfrm>
            <a:off x="5943600" y="228600"/>
            <a:ext cx="2819400" cy="2819400"/>
          </a:xfrm>
          <a:prstGeom prst="rect">
            <a:avLst/>
          </a:prstGeom>
        </p:spPr>
      </p:pic>
      <p:pic>
        <p:nvPicPr>
          <p:cNvPr id="11" name="Picture 10" descr="mvbhsex.jpg"/>
          <p:cNvPicPr>
            <a:picLocks noChangeAspect="1"/>
          </p:cNvPicPr>
          <p:nvPr/>
        </p:nvPicPr>
        <p:blipFill>
          <a:blip r:embed="rId4" cstate="print"/>
          <a:stretch>
            <a:fillRect/>
          </a:stretch>
        </p:blipFill>
        <p:spPr>
          <a:xfrm>
            <a:off x="228600" y="3505200"/>
            <a:ext cx="4055666" cy="2819400"/>
          </a:xfrm>
          <a:prstGeom prst="rect">
            <a:avLst/>
          </a:prstGeom>
        </p:spPr>
      </p:pic>
      <p:pic>
        <p:nvPicPr>
          <p:cNvPr id="12" name="Picture 11" descr="369px-Martin_Van_Buren_Signature2.svg.png"/>
          <p:cNvPicPr>
            <a:picLocks noChangeAspect="1"/>
          </p:cNvPicPr>
          <p:nvPr/>
        </p:nvPicPr>
        <p:blipFill>
          <a:blip r:embed="rId5" cstate="print"/>
          <a:stretch>
            <a:fillRect/>
          </a:stretch>
        </p:blipFill>
        <p:spPr>
          <a:xfrm>
            <a:off x="0" y="0"/>
            <a:ext cx="2514600" cy="374805"/>
          </a:xfrm>
          <a:prstGeom prst="rect">
            <a:avLst/>
          </a:prstGeom>
        </p:spPr>
      </p:pic>
    </p:spTree>
    <p:extLst>
      <p:ext uri="{BB962C8B-B14F-4D97-AF65-F5344CB8AC3E}">
        <p14:creationId xmlns:p14="http://schemas.microsoft.com/office/powerpoint/2010/main" val="285355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33800" y="1447800"/>
            <a:ext cx="5410200" cy="3785652"/>
          </a:xfrm>
          <a:prstGeom prst="rect">
            <a:avLst/>
          </a:prstGeom>
          <a:noFill/>
        </p:spPr>
        <p:txBody>
          <a:bodyPr wrap="square" rtlCol="0">
            <a:spAutoFit/>
          </a:bodyPr>
          <a:lstStyle/>
          <a:p>
            <a:r>
              <a:rPr lang="en-US" sz="2000" dirty="0">
                <a:latin typeface="Book Antiqua" pitchFamily="18" charset="0"/>
              </a:rPr>
              <a:t>The “Corrupt Bargain”</a:t>
            </a:r>
          </a:p>
          <a:p>
            <a:pPr marL="914400" lvl="1" indent="-457200">
              <a:buFontTx/>
              <a:buChar char="-"/>
            </a:pPr>
            <a:r>
              <a:rPr lang="en-US" sz="2000" dirty="0">
                <a:latin typeface="Book Antiqua" pitchFamily="18" charset="0"/>
              </a:rPr>
              <a:t>No candidate won a majority of the Electoral College in 1824, so the House of Rep. decided the presidency</a:t>
            </a:r>
          </a:p>
          <a:p>
            <a:pPr marL="914400" lvl="1" indent="-457200">
              <a:buFontTx/>
              <a:buChar char="-"/>
            </a:pPr>
            <a:endParaRPr lang="en-US" sz="2000" dirty="0">
              <a:latin typeface="Book Antiqua" pitchFamily="18" charset="0"/>
            </a:endParaRPr>
          </a:p>
          <a:p>
            <a:pPr marL="914400" lvl="1" indent="-457200">
              <a:buFontTx/>
              <a:buChar char="-"/>
            </a:pPr>
            <a:r>
              <a:rPr lang="en-US" sz="2000" dirty="0">
                <a:latin typeface="Book Antiqua" pitchFamily="18" charset="0"/>
              </a:rPr>
              <a:t>Henry Clay supported Adams, allowing Adams to win. Adams then made Clay the Secretary of State.</a:t>
            </a:r>
          </a:p>
          <a:p>
            <a:pPr marL="914400" lvl="1" indent="-457200">
              <a:buFontTx/>
              <a:buChar char="-"/>
            </a:pPr>
            <a:endParaRPr lang="en-US" sz="2000" dirty="0">
              <a:latin typeface="Book Antiqua" pitchFamily="18" charset="0"/>
            </a:endParaRPr>
          </a:p>
          <a:p>
            <a:pPr marL="914400" lvl="1" indent="-457200">
              <a:buFontTx/>
              <a:buChar char="-"/>
            </a:pPr>
            <a:r>
              <a:rPr lang="en-US" sz="2000" dirty="0">
                <a:latin typeface="Book Antiqua" pitchFamily="18" charset="0"/>
              </a:rPr>
              <a:t>Jackson accused Clay and Adams of a “Corrupt Bargain” and vowed to get revenge in 1828.</a:t>
            </a:r>
          </a:p>
        </p:txBody>
      </p:sp>
      <p:pic>
        <p:nvPicPr>
          <p:cNvPr id="6" name="Picture 5" descr="294px-John_Quincy_Adams_Signature.svg.png"/>
          <p:cNvPicPr>
            <a:picLocks noChangeAspect="1"/>
          </p:cNvPicPr>
          <p:nvPr/>
        </p:nvPicPr>
        <p:blipFill>
          <a:blip r:embed="rId2" cstate="print"/>
          <a:stretch>
            <a:fillRect/>
          </a:stretch>
        </p:blipFill>
        <p:spPr>
          <a:xfrm>
            <a:off x="27301" y="0"/>
            <a:ext cx="2862336" cy="545207"/>
          </a:xfrm>
          <a:prstGeom prst="rect">
            <a:avLst/>
          </a:prstGeom>
        </p:spPr>
      </p:pic>
      <p:pic>
        <p:nvPicPr>
          <p:cNvPr id="2" name="Picture 1"/>
          <p:cNvPicPr>
            <a:picLocks noChangeAspect="1"/>
          </p:cNvPicPr>
          <p:nvPr/>
        </p:nvPicPr>
        <p:blipFill>
          <a:blip r:embed="rId3"/>
          <a:stretch>
            <a:fillRect/>
          </a:stretch>
        </p:blipFill>
        <p:spPr>
          <a:xfrm>
            <a:off x="381000" y="685800"/>
            <a:ext cx="3441700" cy="5486400"/>
          </a:xfrm>
          <a:prstGeom prst="rect">
            <a:avLst/>
          </a:prstGeom>
        </p:spPr>
      </p:pic>
    </p:spTree>
    <p:extLst>
      <p:ext uri="{BB962C8B-B14F-4D97-AF65-F5344CB8AC3E}">
        <p14:creationId xmlns:p14="http://schemas.microsoft.com/office/powerpoint/2010/main" val="3863270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
            <a:ext cx="3236784" cy="646331"/>
          </a:xfrm>
          <a:prstGeom prst="rect">
            <a:avLst/>
          </a:prstGeom>
          <a:noFill/>
        </p:spPr>
        <p:txBody>
          <a:bodyPr wrap="none" rtlCol="0">
            <a:spAutoFit/>
          </a:bodyPr>
          <a:lstStyle/>
          <a:p>
            <a:r>
              <a:rPr lang="en-US" sz="3600" i="1" dirty="0">
                <a:latin typeface="Times New Roman"/>
                <a:cs typeface="Times New Roman"/>
              </a:rPr>
              <a:t>Election of 1836</a:t>
            </a:r>
          </a:p>
        </p:txBody>
      </p:sp>
      <p:sp>
        <p:nvSpPr>
          <p:cNvPr id="3" name="TextBox 2"/>
          <p:cNvSpPr txBox="1"/>
          <p:nvPr/>
        </p:nvSpPr>
        <p:spPr>
          <a:xfrm>
            <a:off x="304800" y="722531"/>
            <a:ext cx="5257800" cy="1015663"/>
          </a:xfrm>
          <a:prstGeom prst="rect">
            <a:avLst/>
          </a:prstGeom>
          <a:noFill/>
        </p:spPr>
        <p:txBody>
          <a:bodyPr wrap="square" rtlCol="0">
            <a:spAutoFit/>
          </a:bodyPr>
          <a:lstStyle/>
          <a:p>
            <a:r>
              <a:rPr lang="en-US" sz="2000" dirty="0">
                <a:solidFill>
                  <a:srgbClr val="000000"/>
                </a:solidFill>
                <a:latin typeface="Book Antiqua" pitchFamily="18" charset="0"/>
              </a:rPr>
              <a:t>Democratic: 170</a:t>
            </a:r>
          </a:p>
          <a:p>
            <a:r>
              <a:rPr lang="en-US" sz="2000" dirty="0">
                <a:solidFill>
                  <a:srgbClr val="000000"/>
                </a:solidFill>
                <a:latin typeface="Book Antiqua" pitchFamily="18" charset="0"/>
              </a:rPr>
              <a:t>President: Martin Van Buren</a:t>
            </a:r>
          </a:p>
          <a:p>
            <a:r>
              <a:rPr lang="en-US" sz="2000" dirty="0">
                <a:solidFill>
                  <a:srgbClr val="000000"/>
                </a:solidFill>
                <a:latin typeface="Book Antiqua" pitchFamily="18" charset="0"/>
              </a:rPr>
              <a:t>Vice President: Richard Johnson</a:t>
            </a:r>
          </a:p>
        </p:txBody>
      </p:sp>
      <p:sp>
        <p:nvSpPr>
          <p:cNvPr id="4" name="TextBox 3"/>
          <p:cNvSpPr txBox="1"/>
          <p:nvPr/>
        </p:nvSpPr>
        <p:spPr>
          <a:xfrm>
            <a:off x="304800" y="1848188"/>
            <a:ext cx="5257800" cy="1631216"/>
          </a:xfrm>
          <a:prstGeom prst="rect">
            <a:avLst/>
          </a:prstGeom>
          <a:noFill/>
        </p:spPr>
        <p:txBody>
          <a:bodyPr wrap="square" rtlCol="0">
            <a:spAutoFit/>
          </a:bodyPr>
          <a:lstStyle/>
          <a:p>
            <a:r>
              <a:rPr lang="en-US" sz="2000" dirty="0">
                <a:solidFill>
                  <a:srgbClr val="000000"/>
                </a:solidFill>
                <a:latin typeface="Book Antiqua" pitchFamily="18" charset="0"/>
              </a:rPr>
              <a:t>Whigs: 124</a:t>
            </a:r>
          </a:p>
          <a:p>
            <a:r>
              <a:rPr lang="en-US" sz="2000" dirty="0">
                <a:solidFill>
                  <a:srgbClr val="000000"/>
                </a:solidFill>
                <a:latin typeface="Book Antiqua" pitchFamily="18" charset="0"/>
              </a:rPr>
              <a:t>President: William Harrison (73)</a:t>
            </a:r>
          </a:p>
          <a:p>
            <a:r>
              <a:rPr lang="en-US" sz="2000" dirty="0">
                <a:solidFill>
                  <a:srgbClr val="000000"/>
                </a:solidFill>
                <a:latin typeface="Book Antiqua" pitchFamily="18" charset="0"/>
              </a:rPr>
              <a:t>President: Hugh White (26)</a:t>
            </a:r>
          </a:p>
          <a:p>
            <a:r>
              <a:rPr lang="en-US" sz="2000" dirty="0">
                <a:solidFill>
                  <a:srgbClr val="000000"/>
                </a:solidFill>
                <a:latin typeface="Book Antiqua" pitchFamily="18" charset="0"/>
              </a:rPr>
              <a:t>President: Daniel Webster (14)</a:t>
            </a:r>
          </a:p>
          <a:p>
            <a:r>
              <a:rPr lang="en-US" sz="2000" dirty="0">
                <a:solidFill>
                  <a:srgbClr val="000000"/>
                </a:solidFill>
                <a:latin typeface="Book Antiqua" pitchFamily="18" charset="0"/>
              </a:rPr>
              <a:t>President: Willie Mangum (11)</a:t>
            </a:r>
          </a:p>
        </p:txBody>
      </p:sp>
      <p:pic>
        <p:nvPicPr>
          <p:cNvPr id="1028" name="Picture 4" descr="File:ElectoralCollege1836.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280" y="-159136"/>
            <a:ext cx="4448640" cy="4571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ancis Alexander - Martin Van Buren - Google Art Projec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360" y="4561604"/>
            <a:ext cx="1484184" cy="1871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lliam Henry Harrison by James Reid Lambdin, 1835 cr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7772" y="4561603"/>
            <a:ext cx="1551856" cy="18719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LWh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547" y="4584824"/>
            <a:ext cx="1393466" cy="1849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lack Dan (cropp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932" y="4602008"/>
            <a:ext cx="1530567" cy="18467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llie p magnum cro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0345" y="4614785"/>
            <a:ext cx="1515055" cy="184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997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r>
              <a:rPr lang="en-US" dirty="0">
                <a:latin typeface="Caslon Antique" pitchFamily="18" charset="0"/>
              </a:rPr>
              <a:t>New States</a:t>
            </a:r>
          </a:p>
        </p:txBody>
      </p:sp>
      <p:sp>
        <p:nvSpPr>
          <p:cNvPr id="3" name="TextBox 2"/>
          <p:cNvSpPr txBox="1"/>
          <p:nvPr/>
        </p:nvSpPr>
        <p:spPr>
          <a:xfrm>
            <a:off x="3581400" y="1371600"/>
            <a:ext cx="1117614" cy="646331"/>
          </a:xfrm>
          <a:prstGeom prst="rect">
            <a:avLst/>
          </a:prstGeom>
          <a:noFill/>
        </p:spPr>
        <p:txBody>
          <a:bodyPr wrap="none" rtlCol="0">
            <a:spAutoFit/>
          </a:bodyPr>
          <a:lstStyle/>
          <a:p>
            <a:r>
              <a:rPr lang="en-US" sz="3600" dirty="0">
                <a:solidFill>
                  <a:srgbClr val="FF0000"/>
                </a:solidFill>
                <a:latin typeface="Caslon Antique" pitchFamily="18" charset="0"/>
              </a:rPr>
              <a:t>None</a:t>
            </a:r>
          </a:p>
        </p:txBody>
      </p:sp>
      <p:pic>
        <p:nvPicPr>
          <p:cNvPr id="6" name="Picture 5" descr="369px-Martin_Van_Buren_Signature2.svg.png"/>
          <p:cNvPicPr>
            <a:picLocks noChangeAspect="1"/>
          </p:cNvPicPr>
          <p:nvPr/>
        </p:nvPicPr>
        <p:blipFill>
          <a:blip r:embed="rId2" cstate="print"/>
          <a:stretch>
            <a:fillRect/>
          </a:stretch>
        </p:blipFill>
        <p:spPr>
          <a:xfrm>
            <a:off x="0" y="0"/>
            <a:ext cx="2514600" cy="374805"/>
          </a:xfrm>
          <a:prstGeom prst="rect">
            <a:avLst/>
          </a:prstGeom>
        </p:spPr>
      </p:pic>
    </p:spTree>
    <p:extLst>
      <p:ext uri="{BB962C8B-B14F-4D97-AF65-F5344CB8AC3E}">
        <p14:creationId xmlns:p14="http://schemas.microsoft.com/office/powerpoint/2010/main" val="3616469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D2C2"/>
        </a:solidFill>
        <a:effectLst/>
      </p:bgPr>
    </p:bg>
    <p:spTree>
      <p:nvGrpSpPr>
        <p:cNvPr id="1" name=""/>
        <p:cNvGrpSpPr/>
        <p:nvPr/>
      </p:nvGrpSpPr>
      <p:grpSpPr>
        <a:xfrm>
          <a:off x="0" y="0"/>
          <a:ext cx="0" cy="0"/>
          <a:chOff x="0" y="0"/>
          <a:chExt cx="0" cy="0"/>
        </a:xfrm>
      </p:grpSpPr>
      <p:pic>
        <p:nvPicPr>
          <p:cNvPr id="2050" name="Picture 2" descr="https://upload.wikimedia.org/wikipedia/commons/thumb/9/95/Panic1837.jpg/1024px-Panic18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19126"/>
            <a:ext cx="7176365" cy="50388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normAutofit/>
          </a:bodyPr>
          <a:lstStyle/>
          <a:p>
            <a:r>
              <a:rPr lang="en-US" sz="4800" dirty="0">
                <a:latin typeface="Chiller" panose="04020404031007020602" pitchFamily="82" charset="0"/>
              </a:rPr>
              <a:t>The Panic of 1837</a:t>
            </a:r>
          </a:p>
        </p:txBody>
      </p:sp>
      <p:pic>
        <p:nvPicPr>
          <p:cNvPr id="3" name="Picture 2" descr="369px-Martin_Van_Buren_Signature2.svg.png"/>
          <p:cNvPicPr>
            <a:picLocks noChangeAspect="1"/>
          </p:cNvPicPr>
          <p:nvPr/>
        </p:nvPicPr>
        <p:blipFill>
          <a:blip r:embed="rId3" cstate="print"/>
          <a:stretch>
            <a:fillRect/>
          </a:stretch>
        </p:blipFill>
        <p:spPr>
          <a:xfrm>
            <a:off x="0" y="0"/>
            <a:ext cx="2514600" cy="374805"/>
          </a:xfrm>
          <a:prstGeom prst="rect">
            <a:avLst/>
          </a:prstGeom>
        </p:spPr>
      </p:pic>
      <p:sp>
        <p:nvSpPr>
          <p:cNvPr id="4" name="TextBox 3"/>
          <p:cNvSpPr txBox="1"/>
          <p:nvPr/>
        </p:nvSpPr>
        <p:spPr>
          <a:xfrm>
            <a:off x="304800" y="914400"/>
            <a:ext cx="8610600" cy="1938992"/>
          </a:xfrm>
          <a:prstGeom prst="rect">
            <a:avLst/>
          </a:prstGeom>
          <a:noFill/>
        </p:spPr>
        <p:txBody>
          <a:bodyPr wrap="square" rtlCol="0">
            <a:spAutoFit/>
          </a:bodyPr>
          <a:lstStyle/>
          <a:p>
            <a:r>
              <a:rPr lang="en-US" sz="2400" dirty="0">
                <a:latin typeface="Garamond" panose="02020404030301010803" pitchFamily="18" charset="0"/>
              </a:rPr>
              <a:t>- Economic depression caused by the policies of Andrew Jackson (Specie Circular, the Bank War), overinvestment, and crashing agricultural prices.</a:t>
            </a:r>
          </a:p>
          <a:p>
            <a:endParaRPr lang="en-US" sz="2400" dirty="0">
              <a:latin typeface="Garamond" panose="02020404030301010803" pitchFamily="18" charset="0"/>
            </a:endParaRPr>
          </a:p>
          <a:p>
            <a:r>
              <a:rPr lang="en-US" sz="2400" dirty="0">
                <a:latin typeface="Garamond" panose="02020404030301010803" pitchFamily="18" charset="0"/>
              </a:rPr>
              <a:t>- Lasts through the early 1840s</a:t>
            </a:r>
          </a:p>
        </p:txBody>
      </p:sp>
    </p:spTree>
    <p:extLst>
      <p:ext uri="{BB962C8B-B14F-4D97-AF65-F5344CB8AC3E}">
        <p14:creationId xmlns:p14="http://schemas.microsoft.com/office/powerpoint/2010/main" val="3117156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4600" y="1066800"/>
            <a:ext cx="6286500" cy="830997"/>
          </a:xfrm>
          <a:prstGeom prst="rect">
            <a:avLst/>
          </a:prstGeom>
          <a:noFill/>
        </p:spPr>
        <p:txBody>
          <a:bodyPr wrap="square" rtlCol="0">
            <a:spAutoFit/>
          </a:bodyPr>
          <a:lstStyle/>
          <a:p>
            <a:pPr algn="ctr"/>
            <a:r>
              <a:rPr lang="en-US" sz="4800" dirty="0">
                <a:latin typeface="Lucida Calligraphy" panose="03010101010101010101" pitchFamily="66" charset="0"/>
              </a:rPr>
              <a:t>“Old Kinderhook”</a:t>
            </a:r>
            <a:endParaRPr lang="en-US" dirty="0">
              <a:latin typeface="Lucida Calligraphy" panose="03010101010101010101" pitchFamily="66" charset="0"/>
            </a:endParaRPr>
          </a:p>
        </p:txBody>
      </p:sp>
      <p:pic>
        <p:nvPicPr>
          <p:cNvPr id="6" name="Picture 5" descr="Martin_Van_Buren.jpg"/>
          <p:cNvPicPr>
            <a:picLocks noChangeAspect="1"/>
          </p:cNvPicPr>
          <p:nvPr/>
        </p:nvPicPr>
        <p:blipFill>
          <a:blip r:embed="rId2" cstate="print"/>
          <a:stretch>
            <a:fillRect/>
          </a:stretch>
        </p:blipFill>
        <p:spPr>
          <a:xfrm>
            <a:off x="2667000" y="1897797"/>
            <a:ext cx="3543300" cy="4572000"/>
          </a:xfrm>
          <a:prstGeom prst="rect">
            <a:avLst/>
          </a:prstGeom>
        </p:spPr>
      </p:pic>
      <p:pic>
        <p:nvPicPr>
          <p:cNvPr id="7" name="Picture 6" descr="369px-Martin_Van_Buren_Signature2.svg.png"/>
          <p:cNvPicPr>
            <a:picLocks noChangeAspect="1"/>
          </p:cNvPicPr>
          <p:nvPr/>
        </p:nvPicPr>
        <p:blipFill>
          <a:blip r:embed="rId3" cstate="print"/>
          <a:stretch>
            <a:fillRect/>
          </a:stretch>
        </p:blipFill>
        <p:spPr>
          <a:xfrm>
            <a:off x="0" y="0"/>
            <a:ext cx="2514600" cy="374805"/>
          </a:xfrm>
          <a:prstGeom prst="rect">
            <a:avLst/>
          </a:prstGeom>
        </p:spPr>
      </p:pic>
    </p:spTree>
    <p:extLst>
      <p:ext uri="{BB962C8B-B14F-4D97-AF65-F5344CB8AC3E}">
        <p14:creationId xmlns:p14="http://schemas.microsoft.com/office/powerpoint/2010/main" val="1300710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2px-William_Henry_Harrison_daguerreotype_edit.jpg"/>
          <p:cNvPicPr>
            <a:picLocks noChangeAspect="1"/>
          </p:cNvPicPr>
          <p:nvPr/>
        </p:nvPicPr>
        <p:blipFill>
          <a:blip r:embed="rId2" cstate="print"/>
          <a:stretch>
            <a:fillRect/>
          </a:stretch>
        </p:blipFill>
        <p:spPr>
          <a:xfrm>
            <a:off x="2362200" y="685800"/>
            <a:ext cx="4088130" cy="4886211"/>
          </a:xfrm>
          <a:prstGeom prst="rect">
            <a:avLst/>
          </a:prstGeom>
        </p:spPr>
      </p:pic>
      <p:pic>
        <p:nvPicPr>
          <p:cNvPr id="3" name="Picture 2" descr="717px-William_Henry_Harrison_Signature-full.svg.png"/>
          <p:cNvPicPr>
            <a:picLocks noChangeAspect="1"/>
          </p:cNvPicPr>
          <p:nvPr/>
        </p:nvPicPr>
        <p:blipFill>
          <a:blip r:embed="rId3" cstate="print"/>
          <a:stretch>
            <a:fillRect/>
          </a:stretch>
        </p:blipFill>
        <p:spPr>
          <a:xfrm>
            <a:off x="1447800" y="5440489"/>
            <a:ext cx="5943600" cy="1417511"/>
          </a:xfrm>
          <a:prstGeom prst="rect">
            <a:avLst/>
          </a:prstGeom>
        </p:spPr>
      </p:pic>
      <p:sp>
        <p:nvSpPr>
          <p:cNvPr id="4" name="Title 1"/>
          <p:cNvSpPr txBox="1">
            <a:spLocks/>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rPr>
              <a:t>William Henry Harrison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45.jpg"/>
          <p:cNvPicPr>
            <a:picLocks noChangeAspect="1"/>
          </p:cNvPicPr>
          <p:nvPr/>
        </p:nvPicPr>
        <p:blipFill>
          <a:blip r:embed="rId2" cstate="print"/>
          <a:stretch>
            <a:fillRect/>
          </a:stretch>
        </p:blipFill>
        <p:spPr>
          <a:xfrm>
            <a:off x="838200" y="3819525"/>
            <a:ext cx="7410450" cy="3038475"/>
          </a:xfrm>
          <a:prstGeom prst="rect">
            <a:avLst/>
          </a:prstGeom>
        </p:spPr>
      </p:pic>
      <p:pic>
        <p:nvPicPr>
          <p:cNvPr id="4" name="Picture 3" descr="296652.jpg"/>
          <p:cNvPicPr>
            <a:picLocks noChangeAspect="1"/>
          </p:cNvPicPr>
          <p:nvPr/>
        </p:nvPicPr>
        <p:blipFill>
          <a:blip r:embed="rId3" cstate="print"/>
          <a:stretch>
            <a:fillRect/>
          </a:stretch>
        </p:blipFill>
        <p:spPr>
          <a:xfrm>
            <a:off x="381000" y="1752600"/>
            <a:ext cx="3657600" cy="1975104"/>
          </a:xfrm>
          <a:prstGeom prst="rect">
            <a:avLst/>
          </a:prstGeom>
        </p:spPr>
      </p:pic>
      <p:pic>
        <p:nvPicPr>
          <p:cNvPr id="5" name="Picture 4" descr="harrison-log-cabin.jpeg"/>
          <p:cNvPicPr>
            <a:picLocks noChangeAspect="1"/>
          </p:cNvPicPr>
          <p:nvPr/>
        </p:nvPicPr>
        <p:blipFill>
          <a:blip r:embed="rId4" cstate="print"/>
          <a:stretch>
            <a:fillRect/>
          </a:stretch>
        </p:blipFill>
        <p:spPr>
          <a:xfrm>
            <a:off x="0" y="-152400"/>
            <a:ext cx="9144000" cy="5564777"/>
          </a:xfrm>
          <a:prstGeom prst="rect">
            <a:avLst/>
          </a:prstGeom>
        </p:spPr>
      </p:pic>
      <p:pic>
        <p:nvPicPr>
          <p:cNvPr id="3" name="Picture 2" descr="1840LogCabinBroadside.JPG"/>
          <p:cNvPicPr>
            <a:picLocks noChangeAspect="1"/>
          </p:cNvPicPr>
          <p:nvPr/>
        </p:nvPicPr>
        <p:blipFill>
          <a:blip r:embed="rId5" cstate="print"/>
          <a:stretch>
            <a:fillRect/>
          </a:stretch>
        </p:blipFill>
        <p:spPr>
          <a:xfrm>
            <a:off x="4267200" y="0"/>
            <a:ext cx="508421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style.rotation</p:attrName>
                                        </p:attrNameLst>
                                      </p:cBhvr>
                                      <p:tavLst>
                                        <p:tav tm="0">
                                          <p:val>
                                            <p:fltVal val="720"/>
                                          </p:val>
                                        </p:tav>
                                        <p:tav tm="100000">
                                          <p:val>
                                            <p:fltVal val="0"/>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 calcmode="lin" valueType="num">
                                      <p:cBhvr>
                                        <p:cTn id="21"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45.jpg">
            <a:hlinkClick r:id="rId2"/>
          </p:cNvPr>
          <p:cNvPicPr>
            <a:picLocks noChangeAspect="1"/>
          </p:cNvPicPr>
          <p:nvPr/>
        </p:nvPicPr>
        <p:blipFill>
          <a:blip r:embed="rId3" cstate="print"/>
          <a:stretch>
            <a:fillRect/>
          </a:stretch>
        </p:blipFill>
        <p:spPr>
          <a:xfrm>
            <a:off x="838200" y="1828800"/>
            <a:ext cx="7410450" cy="3038475"/>
          </a:xfrm>
          <a:prstGeom prst="rect">
            <a:avLst/>
          </a:prstGeom>
        </p:spPr>
      </p:pic>
      <p:sp>
        <p:nvSpPr>
          <p:cNvPr id="6" name="Rectangle 5"/>
          <p:cNvSpPr/>
          <p:nvPr/>
        </p:nvSpPr>
        <p:spPr>
          <a:xfrm>
            <a:off x="159468" y="808880"/>
            <a:ext cx="8767913" cy="5078313"/>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Let’s get the ball rolling</a:t>
            </a:r>
          </a:p>
          <a:p>
            <a:pPr algn="ctr"/>
            <a:endParaRPr lang="en-US" sz="5400" b="1" dirty="0">
              <a:ln w="22225">
                <a:solidFill>
                  <a:schemeClr val="accent2"/>
                </a:solidFill>
                <a:prstDash val="solid"/>
              </a:ln>
              <a:solidFill>
                <a:schemeClr val="accent2">
                  <a:lumMod val="40000"/>
                  <a:lumOff val="60000"/>
                </a:schemeClr>
              </a:solidFill>
            </a:endParaRPr>
          </a:p>
          <a:p>
            <a:pPr algn="ctr"/>
            <a:endParaRPr lang="en-US" sz="5400" b="1" cap="none" spc="0" dirty="0">
              <a:ln w="22225">
                <a:solidFill>
                  <a:schemeClr val="accent2"/>
                </a:solidFill>
                <a:prstDash val="solid"/>
              </a:ln>
              <a:solidFill>
                <a:schemeClr val="accent2">
                  <a:lumMod val="40000"/>
                  <a:lumOff val="60000"/>
                </a:schemeClr>
              </a:solidFill>
              <a:effectLst/>
            </a:endParaRPr>
          </a:p>
          <a:p>
            <a:pPr algn="ctr"/>
            <a:endParaRPr lang="en-US" sz="5400" b="1" dirty="0">
              <a:ln w="22225">
                <a:solidFill>
                  <a:schemeClr val="accent2"/>
                </a:solidFill>
                <a:prstDash val="solid"/>
              </a:ln>
              <a:solidFill>
                <a:schemeClr val="accent2">
                  <a:lumMod val="40000"/>
                  <a:lumOff val="60000"/>
                </a:schemeClr>
              </a:solidFill>
            </a:endParaRPr>
          </a:p>
          <a:p>
            <a:pPr algn="ctr"/>
            <a:endParaRPr lang="en-US" sz="5400" b="1" cap="none" spc="0" dirty="0">
              <a:ln w="22225">
                <a:solidFill>
                  <a:schemeClr val="accent2"/>
                </a:solidFill>
                <a:prstDash val="solid"/>
              </a:ln>
              <a:solidFill>
                <a:schemeClr val="accent2">
                  <a:lumMod val="40000"/>
                  <a:lumOff val="60000"/>
                </a:schemeClr>
              </a:solidFill>
              <a:effectLst/>
            </a:endParaRPr>
          </a:p>
          <a:p>
            <a:pPr algn="ctr"/>
            <a:r>
              <a:rPr lang="en-US" sz="5400" b="1" dirty="0">
                <a:ln w="22225">
                  <a:solidFill>
                    <a:schemeClr val="accent2"/>
                  </a:solidFill>
                  <a:prstDash val="solid"/>
                </a:ln>
                <a:solidFill>
                  <a:schemeClr val="accent2">
                    <a:lumMod val="40000"/>
                    <a:lumOff val="60000"/>
                  </a:schemeClr>
                </a:solidFill>
              </a:rPr>
              <a:t>For Tippecanoe and Tyler too!</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140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arrison &amp; Tyler&quot; campaign emblem] | Library of Con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26497"/>
            <a:ext cx="6781800" cy="31922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609600"/>
            <a:ext cx="3236784" cy="646331"/>
          </a:xfrm>
          <a:prstGeom prst="rect">
            <a:avLst/>
          </a:prstGeom>
          <a:noFill/>
        </p:spPr>
        <p:txBody>
          <a:bodyPr wrap="none" rtlCol="0">
            <a:spAutoFit/>
          </a:bodyPr>
          <a:lstStyle/>
          <a:p>
            <a:r>
              <a:rPr lang="en-US" sz="3600" i="1" dirty="0">
                <a:latin typeface="Times New Roman"/>
                <a:cs typeface="Times New Roman"/>
              </a:rPr>
              <a:t>Election of 1840</a:t>
            </a:r>
          </a:p>
        </p:txBody>
      </p:sp>
      <p:sp>
        <p:nvSpPr>
          <p:cNvPr id="3" name="TextBox 2"/>
          <p:cNvSpPr txBox="1"/>
          <p:nvPr/>
        </p:nvSpPr>
        <p:spPr>
          <a:xfrm>
            <a:off x="381000" y="1371600"/>
            <a:ext cx="5257800" cy="1015663"/>
          </a:xfrm>
          <a:prstGeom prst="rect">
            <a:avLst/>
          </a:prstGeom>
          <a:noFill/>
        </p:spPr>
        <p:txBody>
          <a:bodyPr wrap="square" rtlCol="0">
            <a:spAutoFit/>
          </a:bodyPr>
          <a:lstStyle/>
          <a:p>
            <a:r>
              <a:rPr lang="en-US" sz="2000" dirty="0">
                <a:solidFill>
                  <a:srgbClr val="000000"/>
                </a:solidFill>
                <a:latin typeface="Book Antiqua" pitchFamily="18" charset="0"/>
              </a:rPr>
              <a:t>Whig: 234</a:t>
            </a:r>
          </a:p>
          <a:p>
            <a:r>
              <a:rPr lang="en-US" sz="2000" dirty="0">
                <a:solidFill>
                  <a:srgbClr val="000000"/>
                </a:solidFill>
                <a:latin typeface="Book Antiqua" pitchFamily="18" charset="0"/>
              </a:rPr>
              <a:t>President: William Henry Harrison</a:t>
            </a:r>
          </a:p>
          <a:p>
            <a:r>
              <a:rPr lang="en-US" sz="2000" dirty="0">
                <a:solidFill>
                  <a:srgbClr val="000000"/>
                </a:solidFill>
                <a:latin typeface="Book Antiqua" pitchFamily="18" charset="0"/>
              </a:rPr>
              <a:t>Vice President: John Tyler</a:t>
            </a:r>
          </a:p>
        </p:txBody>
      </p:sp>
      <p:sp>
        <p:nvSpPr>
          <p:cNvPr id="4" name="TextBox 3"/>
          <p:cNvSpPr txBox="1"/>
          <p:nvPr/>
        </p:nvSpPr>
        <p:spPr>
          <a:xfrm>
            <a:off x="381000" y="24384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Democratic: 60</a:t>
            </a:r>
          </a:p>
          <a:p>
            <a:r>
              <a:rPr lang="en-US" sz="2000" dirty="0">
                <a:solidFill>
                  <a:srgbClr val="000000"/>
                </a:solidFill>
                <a:latin typeface="Book Antiqua" pitchFamily="18" charset="0"/>
              </a:rPr>
              <a:t>President: Martin Van Buren</a:t>
            </a:r>
          </a:p>
        </p:txBody>
      </p:sp>
      <p:pic>
        <p:nvPicPr>
          <p:cNvPr id="3074" name="Picture 2" descr="File:ElectoralCollege1840.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77" y="1"/>
            <a:ext cx="4522785"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lections from 1832 to 1872 | Virginia Museum of History &amp; Cul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8314">
            <a:off x="7320966" y="3799239"/>
            <a:ext cx="1364829" cy="298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689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hio.png"/>
          <p:cNvPicPr>
            <a:picLocks noChangeAspect="1"/>
          </p:cNvPicPr>
          <p:nvPr/>
        </p:nvPicPr>
        <p:blipFill>
          <a:blip r:embed="rId2" cstate="print"/>
          <a:stretch>
            <a:fillRect/>
          </a:stretch>
        </p:blipFill>
        <p:spPr>
          <a:xfrm>
            <a:off x="5029200" y="0"/>
            <a:ext cx="3498272" cy="3848100"/>
          </a:xfrm>
          <a:prstGeom prst="rect">
            <a:avLst/>
          </a:prstGeom>
        </p:spPr>
      </p:pic>
      <p:sp>
        <p:nvSpPr>
          <p:cNvPr id="5" name="TextBox 4"/>
          <p:cNvSpPr txBox="1"/>
          <p:nvPr/>
        </p:nvSpPr>
        <p:spPr>
          <a:xfrm>
            <a:off x="0" y="838200"/>
            <a:ext cx="9144000" cy="707886"/>
          </a:xfrm>
          <a:prstGeom prst="rect">
            <a:avLst/>
          </a:prstGeom>
          <a:noFill/>
        </p:spPr>
        <p:txBody>
          <a:bodyPr wrap="square" rtlCol="0">
            <a:spAutoFit/>
          </a:bodyPr>
          <a:lstStyle/>
          <a:p>
            <a:r>
              <a:rPr lang="en-US" sz="4000" dirty="0">
                <a:latin typeface="Playbill" pitchFamily="82" charset="0"/>
              </a:rPr>
              <a:t>	Elected in:	   1840	</a:t>
            </a:r>
          </a:p>
        </p:txBody>
      </p:sp>
      <p:sp>
        <p:nvSpPr>
          <p:cNvPr id="6" name="TextBox 5"/>
          <p:cNvSpPr txBox="1"/>
          <p:nvPr/>
        </p:nvSpPr>
        <p:spPr>
          <a:xfrm>
            <a:off x="0" y="1524000"/>
            <a:ext cx="9144000" cy="707886"/>
          </a:xfrm>
          <a:prstGeom prst="rect">
            <a:avLst/>
          </a:prstGeom>
          <a:noFill/>
        </p:spPr>
        <p:txBody>
          <a:bodyPr wrap="square" rtlCol="0">
            <a:spAutoFit/>
          </a:bodyPr>
          <a:lstStyle/>
          <a:p>
            <a:r>
              <a:rPr lang="en-US" sz="4000" dirty="0">
                <a:latin typeface="Playbill" pitchFamily="82" charset="0"/>
              </a:rPr>
              <a:t>	President from:	   1841</a:t>
            </a:r>
          </a:p>
        </p:txBody>
      </p:sp>
      <p:sp>
        <p:nvSpPr>
          <p:cNvPr id="7" name="TextBox 6"/>
          <p:cNvSpPr txBox="1"/>
          <p:nvPr/>
        </p:nvSpPr>
        <p:spPr>
          <a:xfrm>
            <a:off x="0" y="2209800"/>
            <a:ext cx="9144000" cy="707886"/>
          </a:xfrm>
          <a:prstGeom prst="rect">
            <a:avLst/>
          </a:prstGeom>
          <a:noFill/>
        </p:spPr>
        <p:txBody>
          <a:bodyPr wrap="square" rtlCol="0">
            <a:spAutoFit/>
          </a:bodyPr>
          <a:lstStyle/>
          <a:p>
            <a:r>
              <a:rPr lang="en-US" sz="4000" dirty="0">
                <a:latin typeface="Playbill" pitchFamily="82" charset="0"/>
              </a:rPr>
              <a:t>	Political Party:	   Whig</a:t>
            </a:r>
          </a:p>
        </p:txBody>
      </p:sp>
      <p:sp>
        <p:nvSpPr>
          <p:cNvPr id="8" name="TextBox 7"/>
          <p:cNvSpPr txBox="1"/>
          <p:nvPr/>
        </p:nvSpPr>
        <p:spPr>
          <a:xfrm>
            <a:off x="0" y="2895600"/>
            <a:ext cx="9144000" cy="707886"/>
          </a:xfrm>
          <a:prstGeom prst="rect">
            <a:avLst/>
          </a:prstGeom>
          <a:noFill/>
        </p:spPr>
        <p:txBody>
          <a:bodyPr wrap="square" rtlCol="0">
            <a:spAutoFit/>
          </a:bodyPr>
          <a:lstStyle/>
          <a:p>
            <a:r>
              <a:rPr lang="en-US" sz="4000" dirty="0">
                <a:latin typeface="Playbill" pitchFamily="82" charset="0"/>
              </a:rPr>
              <a:t>	Home State:	   Ohio	</a:t>
            </a:r>
          </a:p>
        </p:txBody>
      </p:sp>
      <p:pic>
        <p:nvPicPr>
          <p:cNvPr id="10" name="Picture 9" descr="W-H-Harrison-Obverse.jpg"/>
          <p:cNvPicPr>
            <a:picLocks noChangeAspect="1"/>
          </p:cNvPicPr>
          <p:nvPr/>
        </p:nvPicPr>
        <p:blipFill>
          <a:blip r:embed="rId3" cstate="print"/>
          <a:stretch>
            <a:fillRect/>
          </a:stretch>
        </p:blipFill>
        <p:spPr>
          <a:xfrm>
            <a:off x="838200" y="3505200"/>
            <a:ext cx="3200400" cy="3196400"/>
          </a:xfrm>
          <a:prstGeom prst="rect">
            <a:avLst/>
          </a:prstGeom>
        </p:spPr>
      </p:pic>
      <p:pic>
        <p:nvPicPr>
          <p:cNvPr id="11" name="Picture 10" descr="harrisonhouse.jpg"/>
          <p:cNvPicPr>
            <a:picLocks noChangeAspect="1"/>
          </p:cNvPicPr>
          <p:nvPr/>
        </p:nvPicPr>
        <p:blipFill>
          <a:blip r:embed="rId4" cstate="print"/>
          <a:stretch>
            <a:fillRect/>
          </a:stretch>
        </p:blipFill>
        <p:spPr>
          <a:xfrm>
            <a:off x="4419600" y="3733799"/>
            <a:ext cx="4267200" cy="2848357"/>
          </a:xfrm>
          <a:prstGeom prst="rect">
            <a:avLst/>
          </a:prstGeom>
        </p:spPr>
      </p:pic>
      <p:pic>
        <p:nvPicPr>
          <p:cNvPr id="12" name="Picture 11" descr="717px-William_Henry_Harrison_Signature-full.svg.png"/>
          <p:cNvPicPr>
            <a:picLocks noChangeAspect="1"/>
          </p:cNvPicPr>
          <p:nvPr/>
        </p:nvPicPr>
        <p:blipFill>
          <a:blip r:embed="rId5" cstate="print"/>
          <a:stretch>
            <a:fillRect/>
          </a:stretch>
        </p:blipFill>
        <p:spPr>
          <a:xfrm>
            <a:off x="0" y="-7247"/>
            <a:ext cx="2998544" cy="71513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New States</a:t>
            </a:r>
          </a:p>
        </p:txBody>
      </p:sp>
      <p:sp>
        <p:nvSpPr>
          <p:cNvPr id="4" name="TextBox 3"/>
          <p:cNvSpPr txBox="1"/>
          <p:nvPr/>
        </p:nvSpPr>
        <p:spPr>
          <a:xfrm>
            <a:off x="3505200" y="1524000"/>
            <a:ext cx="4495800" cy="830997"/>
          </a:xfrm>
          <a:prstGeom prst="rect">
            <a:avLst/>
          </a:prstGeom>
          <a:noFill/>
        </p:spPr>
        <p:txBody>
          <a:bodyPr wrap="square" rtlCol="0">
            <a:spAutoFit/>
          </a:bodyPr>
          <a:lstStyle/>
          <a:p>
            <a:r>
              <a:rPr lang="en-US" sz="4800" dirty="0"/>
              <a:t>None</a:t>
            </a:r>
          </a:p>
        </p:txBody>
      </p:sp>
      <p:pic>
        <p:nvPicPr>
          <p:cNvPr id="5" name="Picture 4" descr="717px-William_Henry_Harrison_Signature-full.svg.png"/>
          <p:cNvPicPr>
            <a:picLocks noChangeAspect="1"/>
          </p:cNvPicPr>
          <p:nvPr/>
        </p:nvPicPr>
        <p:blipFill>
          <a:blip r:embed="rId2" cstate="print"/>
          <a:stretch>
            <a:fillRect/>
          </a:stretch>
        </p:blipFill>
        <p:spPr>
          <a:xfrm>
            <a:off x="0" y="-7247"/>
            <a:ext cx="2998544" cy="7151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r>
              <a:rPr lang="en-US" dirty="0">
                <a:latin typeface="Caslon Antique" pitchFamily="18" charset="0"/>
              </a:rPr>
              <a:t>New States</a:t>
            </a:r>
          </a:p>
        </p:txBody>
      </p:sp>
      <p:sp>
        <p:nvSpPr>
          <p:cNvPr id="3" name="TextBox 2"/>
          <p:cNvSpPr txBox="1"/>
          <p:nvPr/>
        </p:nvSpPr>
        <p:spPr>
          <a:xfrm>
            <a:off x="3581400" y="1371600"/>
            <a:ext cx="1117614" cy="646331"/>
          </a:xfrm>
          <a:prstGeom prst="rect">
            <a:avLst/>
          </a:prstGeom>
          <a:noFill/>
        </p:spPr>
        <p:txBody>
          <a:bodyPr wrap="none" rtlCol="0">
            <a:spAutoFit/>
          </a:bodyPr>
          <a:lstStyle/>
          <a:p>
            <a:r>
              <a:rPr lang="en-US" sz="3600" dirty="0">
                <a:solidFill>
                  <a:srgbClr val="FF0000"/>
                </a:solidFill>
                <a:latin typeface="Caslon Antique" pitchFamily="18" charset="0"/>
              </a:rPr>
              <a:t>None</a:t>
            </a:r>
          </a:p>
        </p:txBody>
      </p:sp>
      <p:pic>
        <p:nvPicPr>
          <p:cNvPr id="5" name="Picture 4" descr="294px-John_Quincy_Adams_Signature.svg.png"/>
          <p:cNvPicPr>
            <a:picLocks noChangeAspect="1"/>
          </p:cNvPicPr>
          <p:nvPr/>
        </p:nvPicPr>
        <p:blipFill>
          <a:blip r:embed="rId2" cstate="print"/>
          <a:stretch>
            <a:fillRect/>
          </a:stretch>
        </p:blipFill>
        <p:spPr>
          <a:xfrm>
            <a:off x="27301" y="0"/>
            <a:ext cx="2862336" cy="545207"/>
          </a:xfrm>
          <a:prstGeom prst="rect">
            <a:avLst/>
          </a:prstGeom>
        </p:spPr>
      </p:pic>
    </p:spTree>
    <p:extLst>
      <p:ext uri="{BB962C8B-B14F-4D97-AF65-F5344CB8AC3E}">
        <p14:creationId xmlns:p14="http://schemas.microsoft.com/office/powerpoint/2010/main" val="272097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uring Ohio's Presidential Trail | WOSU Ra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arrisonTyler.jpg"/>
          <p:cNvPicPr>
            <a:picLocks noChangeAspect="1"/>
          </p:cNvPicPr>
          <p:nvPr/>
        </p:nvPicPr>
        <p:blipFill>
          <a:blip r:embed="rId3" cstate="print"/>
          <a:stretch>
            <a:fillRect/>
          </a:stretch>
        </p:blipFill>
        <p:spPr>
          <a:xfrm>
            <a:off x="0" y="2411604"/>
            <a:ext cx="4495800" cy="4446396"/>
          </a:xfrm>
          <a:prstGeom prst="rect">
            <a:avLst/>
          </a:prstGeom>
        </p:spPr>
      </p:pic>
      <p:pic>
        <p:nvPicPr>
          <p:cNvPr id="6" name="Picture 5" descr="717px-William_Henry_Harrison_Signature-full.svg.png"/>
          <p:cNvPicPr>
            <a:picLocks noChangeAspect="1"/>
          </p:cNvPicPr>
          <p:nvPr/>
        </p:nvPicPr>
        <p:blipFill>
          <a:blip r:embed="rId4" cstate="print"/>
          <a:stretch>
            <a:fillRect/>
          </a:stretch>
        </p:blipFill>
        <p:spPr>
          <a:xfrm>
            <a:off x="0" y="-7247"/>
            <a:ext cx="2998544" cy="715133"/>
          </a:xfrm>
          <a:prstGeom prst="rect">
            <a:avLst/>
          </a:prstGeom>
        </p:spPr>
      </p:pic>
      <p:sp>
        <p:nvSpPr>
          <p:cNvPr id="2" name="TextBox 1"/>
          <p:cNvSpPr txBox="1"/>
          <p:nvPr/>
        </p:nvSpPr>
        <p:spPr>
          <a:xfrm>
            <a:off x="3352800" y="743055"/>
            <a:ext cx="2899383" cy="584775"/>
          </a:xfrm>
          <a:prstGeom prst="rect">
            <a:avLst/>
          </a:prstGeom>
          <a:noFill/>
        </p:spPr>
        <p:txBody>
          <a:bodyPr wrap="none" rtlCol="0">
            <a:spAutoFit/>
          </a:bodyPr>
          <a:lstStyle/>
          <a:p>
            <a:r>
              <a:rPr lang="en-US" sz="3200" dirty="0">
                <a:latin typeface="Copperplate Gothic Bold" panose="020E0705020206020404" pitchFamily="34" charset="0"/>
              </a:rPr>
              <a:t>Dies in 1841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7px-John_Tyler,_Jr.jpg"/>
          <p:cNvPicPr>
            <a:picLocks noChangeAspect="1"/>
          </p:cNvPicPr>
          <p:nvPr/>
        </p:nvPicPr>
        <p:blipFill>
          <a:blip r:embed="rId2" cstate="print"/>
          <a:stretch>
            <a:fillRect/>
          </a:stretch>
        </p:blipFill>
        <p:spPr>
          <a:xfrm>
            <a:off x="2667000" y="990600"/>
            <a:ext cx="3657600" cy="4498777"/>
          </a:xfrm>
          <a:prstGeom prst="rect">
            <a:avLst/>
          </a:prstGeom>
        </p:spPr>
      </p:pic>
      <p:pic>
        <p:nvPicPr>
          <p:cNvPr id="3" name="Picture 2" descr="372px-John_Tyler_Signature.svg.png"/>
          <p:cNvPicPr>
            <a:picLocks noChangeAspect="1"/>
          </p:cNvPicPr>
          <p:nvPr/>
        </p:nvPicPr>
        <p:blipFill>
          <a:blip r:embed="rId3" cstate="print"/>
          <a:stretch>
            <a:fillRect/>
          </a:stretch>
        </p:blipFill>
        <p:spPr>
          <a:xfrm>
            <a:off x="2438400" y="5596194"/>
            <a:ext cx="4191000" cy="1261806"/>
          </a:xfrm>
          <a:prstGeom prst="rect">
            <a:avLst/>
          </a:prstGeom>
        </p:spPr>
      </p:pic>
      <p:sp>
        <p:nvSpPr>
          <p:cNvPr id="4" name="Title 1"/>
          <p:cNvSpPr txBox="1">
            <a:spLocks/>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rPr>
              <a:t>John Tyler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irginia.png"/>
          <p:cNvPicPr>
            <a:picLocks noChangeAspect="1"/>
          </p:cNvPicPr>
          <p:nvPr/>
        </p:nvPicPr>
        <p:blipFill>
          <a:blip r:embed="rId2" cstate="print"/>
          <a:stretch>
            <a:fillRect/>
          </a:stretch>
        </p:blipFill>
        <p:spPr>
          <a:xfrm>
            <a:off x="4572000" y="3352800"/>
            <a:ext cx="4572000" cy="2743200"/>
          </a:xfrm>
          <a:prstGeom prst="rect">
            <a:avLst/>
          </a:prstGeom>
        </p:spPr>
      </p:pic>
      <p:sp>
        <p:nvSpPr>
          <p:cNvPr id="5" name="TextBox 4"/>
          <p:cNvSpPr txBox="1"/>
          <p:nvPr/>
        </p:nvSpPr>
        <p:spPr>
          <a:xfrm>
            <a:off x="0" y="838200"/>
            <a:ext cx="9144000" cy="707886"/>
          </a:xfrm>
          <a:prstGeom prst="rect">
            <a:avLst/>
          </a:prstGeom>
          <a:noFill/>
        </p:spPr>
        <p:txBody>
          <a:bodyPr wrap="square" rtlCol="0">
            <a:spAutoFit/>
          </a:bodyPr>
          <a:lstStyle/>
          <a:p>
            <a:r>
              <a:rPr lang="en-US" sz="4000" dirty="0">
                <a:latin typeface="Playbill" pitchFamily="82" charset="0"/>
              </a:rPr>
              <a:t>	Elected in:		Not elected	</a:t>
            </a:r>
          </a:p>
        </p:txBody>
      </p:sp>
      <p:sp>
        <p:nvSpPr>
          <p:cNvPr id="6" name="TextBox 5"/>
          <p:cNvSpPr txBox="1"/>
          <p:nvPr/>
        </p:nvSpPr>
        <p:spPr>
          <a:xfrm>
            <a:off x="0" y="1447800"/>
            <a:ext cx="9144000" cy="707886"/>
          </a:xfrm>
          <a:prstGeom prst="rect">
            <a:avLst/>
          </a:prstGeom>
          <a:noFill/>
        </p:spPr>
        <p:txBody>
          <a:bodyPr wrap="square" rtlCol="0">
            <a:spAutoFit/>
          </a:bodyPr>
          <a:lstStyle/>
          <a:p>
            <a:r>
              <a:rPr lang="en-US" sz="4000" dirty="0">
                <a:latin typeface="Playbill" pitchFamily="82" charset="0"/>
              </a:rPr>
              <a:t>	President from:		1841-1845	</a:t>
            </a:r>
          </a:p>
        </p:txBody>
      </p:sp>
      <p:sp>
        <p:nvSpPr>
          <p:cNvPr id="7" name="TextBox 6"/>
          <p:cNvSpPr txBox="1"/>
          <p:nvPr/>
        </p:nvSpPr>
        <p:spPr>
          <a:xfrm>
            <a:off x="0" y="2057400"/>
            <a:ext cx="9144000" cy="707886"/>
          </a:xfrm>
          <a:prstGeom prst="rect">
            <a:avLst/>
          </a:prstGeom>
          <a:noFill/>
        </p:spPr>
        <p:txBody>
          <a:bodyPr wrap="square" rtlCol="0">
            <a:spAutoFit/>
          </a:bodyPr>
          <a:lstStyle/>
          <a:p>
            <a:r>
              <a:rPr lang="en-US" sz="4000" dirty="0">
                <a:latin typeface="Playbill" pitchFamily="82" charset="0"/>
              </a:rPr>
              <a:t>	Political Party:		Whig	</a:t>
            </a:r>
          </a:p>
        </p:txBody>
      </p:sp>
      <p:sp>
        <p:nvSpPr>
          <p:cNvPr id="8" name="TextBox 7"/>
          <p:cNvSpPr txBox="1"/>
          <p:nvPr/>
        </p:nvSpPr>
        <p:spPr>
          <a:xfrm>
            <a:off x="0" y="2667000"/>
            <a:ext cx="9144000" cy="707886"/>
          </a:xfrm>
          <a:prstGeom prst="rect">
            <a:avLst/>
          </a:prstGeom>
          <a:noFill/>
        </p:spPr>
        <p:txBody>
          <a:bodyPr wrap="square" rtlCol="0">
            <a:spAutoFit/>
          </a:bodyPr>
          <a:lstStyle/>
          <a:p>
            <a:r>
              <a:rPr lang="en-US" sz="4000" dirty="0">
                <a:latin typeface="Playbill" pitchFamily="82" charset="0"/>
              </a:rPr>
              <a:t>	Home State:		Virginia	</a:t>
            </a:r>
          </a:p>
        </p:txBody>
      </p:sp>
      <p:pic>
        <p:nvPicPr>
          <p:cNvPr id="10" name="Picture 9" descr="2009-John-Tyler-Obverse-Photo-is-public-domain on-U.S.-Mint-site-2.jpg"/>
          <p:cNvPicPr>
            <a:picLocks noChangeAspect="1"/>
          </p:cNvPicPr>
          <p:nvPr/>
        </p:nvPicPr>
        <p:blipFill>
          <a:blip r:embed="rId3" cstate="print"/>
          <a:stretch>
            <a:fillRect/>
          </a:stretch>
        </p:blipFill>
        <p:spPr>
          <a:xfrm>
            <a:off x="6096000" y="609600"/>
            <a:ext cx="2743200" cy="2743200"/>
          </a:xfrm>
          <a:prstGeom prst="rect">
            <a:avLst/>
          </a:prstGeom>
        </p:spPr>
      </p:pic>
      <p:pic>
        <p:nvPicPr>
          <p:cNvPr id="11" name="Picture 10" descr="tylerHouse.jpg"/>
          <p:cNvPicPr>
            <a:picLocks noChangeAspect="1"/>
          </p:cNvPicPr>
          <p:nvPr/>
        </p:nvPicPr>
        <p:blipFill>
          <a:blip r:embed="rId4" cstate="print"/>
          <a:stretch>
            <a:fillRect/>
          </a:stretch>
        </p:blipFill>
        <p:spPr>
          <a:xfrm>
            <a:off x="228600" y="3581400"/>
            <a:ext cx="4270917" cy="2971800"/>
          </a:xfrm>
          <a:prstGeom prst="rect">
            <a:avLst/>
          </a:prstGeom>
        </p:spPr>
      </p:pic>
      <p:pic>
        <p:nvPicPr>
          <p:cNvPr id="12" name="Picture 11" descr="372px-John_Tyler_Signature.svg.png"/>
          <p:cNvPicPr>
            <a:picLocks noChangeAspect="1"/>
          </p:cNvPicPr>
          <p:nvPr/>
        </p:nvPicPr>
        <p:blipFill>
          <a:blip r:embed="rId5" cstate="print"/>
          <a:stretch>
            <a:fillRect/>
          </a:stretch>
        </p:blipFill>
        <p:spPr>
          <a:xfrm>
            <a:off x="66334" y="0"/>
            <a:ext cx="2295865" cy="6912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New States</a:t>
            </a:r>
          </a:p>
        </p:txBody>
      </p:sp>
      <p:sp>
        <p:nvSpPr>
          <p:cNvPr id="4" name="TextBox 3"/>
          <p:cNvSpPr txBox="1"/>
          <p:nvPr/>
        </p:nvSpPr>
        <p:spPr>
          <a:xfrm>
            <a:off x="914400" y="1676400"/>
            <a:ext cx="2895600" cy="923330"/>
          </a:xfrm>
          <a:prstGeom prst="rect">
            <a:avLst/>
          </a:prstGeom>
          <a:noFill/>
        </p:spPr>
        <p:txBody>
          <a:bodyPr wrap="square" rtlCol="0">
            <a:spAutoFit/>
          </a:bodyPr>
          <a:lstStyle/>
          <a:p>
            <a:r>
              <a:rPr lang="en-US" sz="5400" dirty="0">
                <a:latin typeface="Playbill" pitchFamily="82" charset="0"/>
              </a:rPr>
              <a:t>27) Florida</a:t>
            </a:r>
          </a:p>
        </p:txBody>
      </p:sp>
      <p:pic>
        <p:nvPicPr>
          <p:cNvPr id="5" name="Picture 4" descr="oranges-saidaonline.jpg"/>
          <p:cNvPicPr>
            <a:picLocks noChangeAspect="1"/>
          </p:cNvPicPr>
          <p:nvPr/>
        </p:nvPicPr>
        <p:blipFill>
          <a:blip r:embed="rId2" cstate="print"/>
          <a:stretch>
            <a:fillRect/>
          </a:stretch>
        </p:blipFill>
        <p:spPr>
          <a:xfrm>
            <a:off x="3810000" y="1828800"/>
            <a:ext cx="4695825" cy="4572000"/>
          </a:xfrm>
          <a:prstGeom prst="rect">
            <a:avLst/>
          </a:prstGeom>
        </p:spPr>
      </p:pic>
      <p:pic>
        <p:nvPicPr>
          <p:cNvPr id="6" name="Picture 5" descr="372px-John_Tyler_Signature.svg.png"/>
          <p:cNvPicPr>
            <a:picLocks noChangeAspect="1"/>
          </p:cNvPicPr>
          <p:nvPr/>
        </p:nvPicPr>
        <p:blipFill>
          <a:blip r:embed="rId3" cstate="print"/>
          <a:stretch>
            <a:fillRect/>
          </a:stretch>
        </p:blipFill>
        <p:spPr>
          <a:xfrm>
            <a:off x="66334" y="0"/>
            <a:ext cx="2295865" cy="69122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regon-Trail-Historical-Map.jpg"/>
          <p:cNvPicPr>
            <a:picLocks noChangeAspect="1"/>
          </p:cNvPicPr>
          <p:nvPr/>
        </p:nvPicPr>
        <p:blipFill>
          <a:blip r:embed="rId2" cstate="print"/>
          <a:stretch>
            <a:fillRect/>
          </a:stretch>
        </p:blipFill>
        <p:spPr>
          <a:xfrm>
            <a:off x="0" y="533400"/>
            <a:ext cx="9144000" cy="3216166"/>
          </a:xfrm>
          <a:prstGeom prst="rect">
            <a:avLst/>
          </a:prstGeom>
        </p:spPr>
      </p:pic>
      <p:pic>
        <p:nvPicPr>
          <p:cNvPr id="8" name="Picture 7" descr="oregon-trail.gif.jpg"/>
          <p:cNvPicPr>
            <a:picLocks noChangeAspect="1"/>
          </p:cNvPicPr>
          <p:nvPr/>
        </p:nvPicPr>
        <p:blipFill>
          <a:blip r:embed="rId3" cstate="print"/>
          <a:stretch>
            <a:fillRect/>
          </a:stretch>
        </p:blipFill>
        <p:spPr>
          <a:xfrm>
            <a:off x="0" y="3665601"/>
            <a:ext cx="4800600" cy="3192399"/>
          </a:xfrm>
          <a:prstGeom prst="rect">
            <a:avLst/>
          </a:prstGeom>
        </p:spPr>
      </p:pic>
      <p:sp>
        <p:nvSpPr>
          <p:cNvPr id="5" name="TextBox 4"/>
          <p:cNvSpPr txBox="1"/>
          <p:nvPr/>
        </p:nvSpPr>
        <p:spPr>
          <a:xfrm>
            <a:off x="457200" y="0"/>
            <a:ext cx="8534400" cy="646331"/>
          </a:xfrm>
          <a:prstGeom prst="rect">
            <a:avLst/>
          </a:prstGeom>
          <a:noFill/>
        </p:spPr>
        <p:txBody>
          <a:bodyPr wrap="square" rtlCol="0">
            <a:spAutoFit/>
          </a:bodyPr>
          <a:lstStyle/>
          <a:p>
            <a:pPr algn="ctr"/>
            <a:r>
              <a:rPr lang="en-US" sz="3600" dirty="0"/>
              <a:t>Oregon Trail opens</a:t>
            </a:r>
          </a:p>
        </p:txBody>
      </p:sp>
      <p:pic>
        <p:nvPicPr>
          <p:cNvPr id="11" name="Picture 10" descr="wagon train.jpg"/>
          <p:cNvPicPr>
            <a:picLocks noChangeAspect="1"/>
          </p:cNvPicPr>
          <p:nvPr/>
        </p:nvPicPr>
        <p:blipFill>
          <a:blip r:embed="rId4" cstate="print"/>
          <a:stretch>
            <a:fillRect/>
          </a:stretch>
        </p:blipFill>
        <p:spPr>
          <a:xfrm>
            <a:off x="4830607" y="3962400"/>
            <a:ext cx="4313393" cy="2895600"/>
          </a:xfrm>
          <a:prstGeom prst="rect">
            <a:avLst/>
          </a:prstGeom>
        </p:spPr>
      </p:pic>
      <p:pic>
        <p:nvPicPr>
          <p:cNvPr id="9" name="Picture 8" descr="372px-John_Tyler_Signature.svg.png"/>
          <p:cNvPicPr>
            <a:picLocks noChangeAspect="1"/>
          </p:cNvPicPr>
          <p:nvPr/>
        </p:nvPicPr>
        <p:blipFill>
          <a:blip r:embed="rId5" cstate="print"/>
          <a:stretch>
            <a:fillRect/>
          </a:stretch>
        </p:blipFill>
        <p:spPr>
          <a:xfrm>
            <a:off x="66334" y="0"/>
            <a:ext cx="2295865" cy="69122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roostook-war.jpg"/>
          <p:cNvPicPr>
            <a:picLocks noChangeAspect="1"/>
          </p:cNvPicPr>
          <p:nvPr/>
        </p:nvPicPr>
        <p:blipFill>
          <a:blip r:embed="rId2" cstate="print"/>
          <a:stretch>
            <a:fillRect/>
          </a:stretch>
        </p:blipFill>
        <p:spPr>
          <a:xfrm>
            <a:off x="1" y="171270"/>
            <a:ext cx="4343400" cy="6686730"/>
          </a:xfrm>
          <a:prstGeom prst="rect">
            <a:avLst/>
          </a:prstGeom>
        </p:spPr>
      </p:pic>
      <p:sp>
        <p:nvSpPr>
          <p:cNvPr id="13" name="Rectangle 12"/>
          <p:cNvSpPr/>
          <p:nvPr/>
        </p:nvSpPr>
        <p:spPr>
          <a:xfrm>
            <a:off x="0" y="0"/>
            <a:ext cx="4648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65.jpg.png"/>
          <p:cNvPicPr>
            <a:picLocks noChangeAspect="1"/>
          </p:cNvPicPr>
          <p:nvPr/>
        </p:nvPicPr>
        <p:blipFill>
          <a:blip r:embed="rId3" cstate="print"/>
          <a:stretch>
            <a:fillRect/>
          </a:stretch>
        </p:blipFill>
        <p:spPr>
          <a:xfrm>
            <a:off x="4419600" y="2362200"/>
            <a:ext cx="5242226" cy="3810000"/>
          </a:xfrm>
          <a:prstGeom prst="rect">
            <a:avLst/>
          </a:prstGeom>
        </p:spPr>
      </p:pic>
      <p:sp>
        <p:nvSpPr>
          <p:cNvPr id="5" name="TextBox 4"/>
          <p:cNvSpPr txBox="1"/>
          <p:nvPr/>
        </p:nvSpPr>
        <p:spPr>
          <a:xfrm>
            <a:off x="228600" y="533400"/>
            <a:ext cx="8534400" cy="1384995"/>
          </a:xfrm>
          <a:prstGeom prst="rect">
            <a:avLst/>
          </a:prstGeom>
          <a:noFill/>
        </p:spPr>
        <p:txBody>
          <a:bodyPr wrap="square" rtlCol="0">
            <a:spAutoFit/>
          </a:bodyPr>
          <a:lstStyle/>
          <a:p>
            <a:pPr algn="ctr"/>
            <a:r>
              <a:rPr lang="en-US" sz="2800" dirty="0"/>
              <a:t>Webster-</a:t>
            </a:r>
            <a:r>
              <a:rPr lang="en-US" sz="2800" dirty="0" err="1"/>
              <a:t>Ashburton</a:t>
            </a:r>
            <a:r>
              <a:rPr lang="en-US" sz="2800" dirty="0"/>
              <a:t> Treaty (1842): Settled US/Canada border in Maine and NH, avoiding war with Britain </a:t>
            </a:r>
          </a:p>
          <a:p>
            <a:pPr algn="ctr"/>
            <a:r>
              <a:rPr lang="en-US" sz="2800" dirty="0"/>
              <a:t>(The Aroostook War) </a:t>
            </a:r>
          </a:p>
        </p:txBody>
      </p:sp>
      <p:pic>
        <p:nvPicPr>
          <p:cNvPr id="7" name="Picture 6" descr="372px-John_Tyler_Signature.svg.png"/>
          <p:cNvPicPr>
            <a:picLocks noChangeAspect="1"/>
          </p:cNvPicPr>
          <p:nvPr/>
        </p:nvPicPr>
        <p:blipFill>
          <a:blip r:embed="rId4" cstate="print"/>
          <a:stretch>
            <a:fillRect/>
          </a:stretch>
        </p:blipFill>
        <p:spPr>
          <a:xfrm>
            <a:off x="66335" y="0"/>
            <a:ext cx="2067266" cy="62240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4648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33400"/>
            <a:ext cx="8534400" cy="523220"/>
          </a:xfrm>
          <a:prstGeom prst="rect">
            <a:avLst/>
          </a:prstGeom>
          <a:noFill/>
        </p:spPr>
        <p:txBody>
          <a:bodyPr wrap="square" rtlCol="0">
            <a:spAutoFit/>
          </a:bodyPr>
          <a:lstStyle/>
          <a:p>
            <a:pPr algn="ctr"/>
            <a:r>
              <a:rPr lang="en-US" sz="2800" i="1" dirty="0"/>
              <a:t>USS Princeton </a:t>
            </a:r>
            <a:r>
              <a:rPr lang="en-US" sz="2800" dirty="0"/>
              <a:t>Explosion: </a:t>
            </a:r>
          </a:p>
        </p:txBody>
      </p:sp>
      <p:pic>
        <p:nvPicPr>
          <p:cNvPr id="7" name="Picture 6" descr="372px-John_Tyler_Signature.svg.png"/>
          <p:cNvPicPr>
            <a:picLocks noChangeAspect="1"/>
          </p:cNvPicPr>
          <p:nvPr/>
        </p:nvPicPr>
        <p:blipFill>
          <a:blip r:embed="rId2" cstate="print"/>
          <a:stretch>
            <a:fillRect/>
          </a:stretch>
        </p:blipFill>
        <p:spPr>
          <a:xfrm>
            <a:off x="66335" y="0"/>
            <a:ext cx="2067266" cy="622403"/>
          </a:xfrm>
          <a:prstGeom prst="rect">
            <a:avLst/>
          </a:prstGeom>
        </p:spPr>
      </p:pic>
      <p:pic>
        <p:nvPicPr>
          <p:cNvPr id="6146" name="Picture 2" descr="Historical illustration of the Princeton cannon explosion, with dozens of guests aboard. Caption reads &quot;Awful explosion of the Peace-Maker on board the U.S. steam frigate Princet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7" y="2137168"/>
            <a:ext cx="6404552" cy="4421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056620"/>
            <a:ext cx="8153400" cy="646331"/>
          </a:xfrm>
          <a:prstGeom prst="rect">
            <a:avLst/>
          </a:prstGeom>
          <a:noFill/>
        </p:spPr>
        <p:txBody>
          <a:bodyPr wrap="square" rtlCol="0">
            <a:spAutoFit/>
          </a:bodyPr>
          <a:lstStyle/>
          <a:p>
            <a:r>
              <a:rPr lang="en-US" dirty="0"/>
              <a:t>An exploding cannon injured 20 and killed 6, including two Cabinet members, a Navy officer, and NY representative Gardiner.</a:t>
            </a:r>
          </a:p>
        </p:txBody>
      </p:sp>
      <p:pic>
        <p:nvPicPr>
          <p:cNvPr id="6148" name="Picture 4" descr="Julia Tyl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3844" y="2143029"/>
            <a:ext cx="219456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w two of President John Tyler's grandsons are still alive, 174 years  later - CBS New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0336" y="5105158"/>
            <a:ext cx="2441575" cy="137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lkpolk.jpg"/>
          <p:cNvPicPr>
            <a:picLocks noChangeAspect="1"/>
          </p:cNvPicPr>
          <p:nvPr/>
        </p:nvPicPr>
        <p:blipFill>
          <a:blip r:embed="rId2" cstate="print"/>
          <a:stretch>
            <a:fillRect/>
          </a:stretch>
        </p:blipFill>
        <p:spPr>
          <a:xfrm>
            <a:off x="2590800" y="838200"/>
            <a:ext cx="3657600" cy="4874079"/>
          </a:xfrm>
          <a:prstGeom prst="rect">
            <a:avLst/>
          </a:prstGeom>
        </p:spPr>
      </p:pic>
      <p:pic>
        <p:nvPicPr>
          <p:cNvPr id="3" name="Picture 2" descr="326px-James_K_Polk_Signature.svg.png"/>
          <p:cNvPicPr>
            <a:picLocks noChangeAspect="1"/>
          </p:cNvPicPr>
          <p:nvPr/>
        </p:nvPicPr>
        <p:blipFill>
          <a:blip r:embed="rId3" cstate="print"/>
          <a:stretch>
            <a:fillRect/>
          </a:stretch>
        </p:blipFill>
        <p:spPr>
          <a:xfrm>
            <a:off x="1828800" y="5870672"/>
            <a:ext cx="5029201" cy="987328"/>
          </a:xfrm>
          <a:prstGeom prst="rect">
            <a:avLst/>
          </a:prstGeom>
        </p:spPr>
      </p:pic>
      <p:sp>
        <p:nvSpPr>
          <p:cNvPr id="4" name="Title 1"/>
          <p:cNvSpPr txBox="1">
            <a:spLocks/>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rPr>
              <a:t>James K. Polk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nnessee.png"/>
          <p:cNvPicPr>
            <a:picLocks noChangeAspect="1"/>
          </p:cNvPicPr>
          <p:nvPr/>
        </p:nvPicPr>
        <p:blipFill>
          <a:blip r:embed="rId2" cstate="print"/>
          <a:stretch>
            <a:fillRect/>
          </a:stretch>
        </p:blipFill>
        <p:spPr>
          <a:xfrm>
            <a:off x="4191000" y="609600"/>
            <a:ext cx="4953000" cy="2004785"/>
          </a:xfrm>
          <a:prstGeom prst="rect">
            <a:avLst/>
          </a:prstGeom>
        </p:spPr>
      </p:pic>
      <p:sp>
        <p:nvSpPr>
          <p:cNvPr id="5" name="TextBox 4"/>
          <p:cNvSpPr txBox="1"/>
          <p:nvPr/>
        </p:nvSpPr>
        <p:spPr>
          <a:xfrm>
            <a:off x="0" y="381000"/>
            <a:ext cx="9144000" cy="769441"/>
          </a:xfrm>
          <a:prstGeom prst="rect">
            <a:avLst/>
          </a:prstGeom>
          <a:noFill/>
        </p:spPr>
        <p:txBody>
          <a:bodyPr wrap="square" rtlCol="0">
            <a:spAutoFit/>
          </a:bodyPr>
          <a:lstStyle/>
          <a:p>
            <a:r>
              <a:rPr lang="en-US" sz="4400" dirty="0">
                <a:latin typeface="Playbill" pitchFamily="82" charset="0"/>
              </a:rPr>
              <a:t>	Elected in:		1844	</a:t>
            </a:r>
          </a:p>
        </p:txBody>
      </p:sp>
      <p:sp>
        <p:nvSpPr>
          <p:cNvPr id="6" name="TextBox 5"/>
          <p:cNvSpPr txBox="1"/>
          <p:nvPr/>
        </p:nvSpPr>
        <p:spPr>
          <a:xfrm>
            <a:off x="0" y="1066800"/>
            <a:ext cx="9144000" cy="769441"/>
          </a:xfrm>
          <a:prstGeom prst="rect">
            <a:avLst/>
          </a:prstGeom>
          <a:noFill/>
        </p:spPr>
        <p:txBody>
          <a:bodyPr wrap="square" rtlCol="0">
            <a:spAutoFit/>
          </a:bodyPr>
          <a:lstStyle/>
          <a:p>
            <a:r>
              <a:rPr lang="en-US" sz="4400" dirty="0">
                <a:latin typeface="Playbill" pitchFamily="82" charset="0"/>
              </a:rPr>
              <a:t>	President from:	1845-1849	</a:t>
            </a:r>
          </a:p>
        </p:txBody>
      </p:sp>
      <p:sp>
        <p:nvSpPr>
          <p:cNvPr id="7" name="TextBox 6"/>
          <p:cNvSpPr txBox="1"/>
          <p:nvPr/>
        </p:nvSpPr>
        <p:spPr>
          <a:xfrm>
            <a:off x="0" y="1676400"/>
            <a:ext cx="9144000" cy="769441"/>
          </a:xfrm>
          <a:prstGeom prst="rect">
            <a:avLst/>
          </a:prstGeom>
          <a:noFill/>
        </p:spPr>
        <p:txBody>
          <a:bodyPr wrap="square" rtlCol="0">
            <a:spAutoFit/>
          </a:bodyPr>
          <a:lstStyle/>
          <a:p>
            <a:r>
              <a:rPr lang="en-US" sz="4400" dirty="0">
                <a:latin typeface="Playbill" pitchFamily="82" charset="0"/>
              </a:rPr>
              <a:t>	Political Party:	Democrat	</a:t>
            </a:r>
          </a:p>
        </p:txBody>
      </p:sp>
      <p:sp>
        <p:nvSpPr>
          <p:cNvPr id="8" name="TextBox 7"/>
          <p:cNvSpPr txBox="1"/>
          <p:nvPr/>
        </p:nvSpPr>
        <p:spPr>
          <a:xfrm>
            <a:off x="0" y="2286000"/>
            <a:ext cx="9144000" cy="769441"/>
          </a:xfrm>
          <a:prstGeom prst="rect">
            <a:avLst/>
          </a:prstGeom>
          <a:noFill/>
        </p:spPr>
        <p:txBody>
          <a:bodyPr wrap="square" rtlCol="0">
            <a:spAutoFit/>
          </a:bodyPr>
          <a:lstStyle/>
          <a:p>
            <a:r>
              <a:rPr lang="en-US" sz="4400" dirty="0">
                <a:latin typeface="Playbill" pitchFamily="82" charset="0"/>
              </a:rPr>
              <a:t>	Home State:		Tennessee	</a:t>
            </a:r>
          </a:p>
        </p:txBody>
      </p:sp>
      <p:pic>
        <p:nvPicPr>
          <p:cNvPr id="10" name="Picture 9" descr="james_polk_presidential_d_coin_obverse.jpg"/>
          <p:cNvPicPr>
            <a:picLocks noChangeAspect="1"/>
          </p:cNvPicPr>
          <p:nvPr/>
        </p:nvPicPr>
        <p:blipFill>
          <a:blip r:embed="rId3" cstate="print"/>
          <a:stretch>
            <a:fillRect/>
          </a:stretch>
        </p:blipFill>
        <p:spPr>
          <a:xfrm>
            <a:off x="5638800" y="3962400"/>
            <a:ext cx="2667000" cy="2667000"/>
          </a:xfrm>
          <a:prstGeom prst="rect">
            <a:avLst/>
          </a:prstGeom>
        </p:spPr>
      </p:pic>
      <p:pic>
        <p:nvPicPr>
          <p:cNvPr id="11" name="Picture 10" descr="Polk_Place.jpg"/>
          <p:cNvPicPr>
            <a:picLocks noChangeAspect="1"/>
          </p:cNvPicPr>
          <p:nvPr/>
        </p:nvPicPr>
        <p:blipFill>
          <a:blip r:embed="rId4" cstate="print"/>
          <a:stretch>
            <a:fillRect/>
          </a:stretch>
        </p:blipFill>
        <p:spPr>
          <a:xfrm>
            <a:off x="914400" y="4114801"/>
            <a:ext cx="3555505" cy="2743199"/>
          </a:xfrm>
          <a:prstGeom prst="rect">
            <a:avLst/>
          </a:prstGeom>
        </p:spPr>
      </p:pic>
      <p:pic>
        <p:nvPicPr>
          <p:cNvPr id="12" name="Picture 11" descr="326px-James_K_Polk_Signature.svg.png"/>
          <p:cNvPicPr>
            <a:picLocks noChangeAspect="1"/>
          </p:cNvPicPr>
          <p:nvPr/>
        </p:nvPicPr>
        <p:blipFill>
          <a:blip r:embed="rId5" cstate="print"/>
          <a:stretch>
            <a:fillRect/>
          </a:stretch>
        </p:blipFill>
        <p:spPr>
          <a:xfrm>
            <a:off x="17585" y="43962"/>
            <a:ext cx="2328862" cy="457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3236784" cy="646331"/>
          </a:xfrm>
          <a:prstGeom prst="rect">
            <a:avLst/>
          </a:prstGeom>
          <a:noFill/>
        </p:spPr>
        <p:txBody>
          <a:bodyPr wrap="none" rtlCol="0">
            <a:spAutoFit/>
          </a:bodyPr>
          <a:lstStyle/>
          <a:p>
            <a:r>
              <a:rPr lang="en-US" sz="3600" i="1" dirty="0">
                <a:latin typeface="Times New Roman"/>
                <a:cs typeface="Times New Roman"/>
              </a:rPr>
              <a:t>Election of 1844</a:t>
            </a:r>
          </a:p>
        </p:txBody>
      </p:sp>
      <p:sp>
        <p:nvSpPr>
          <p:cNvPr id="3" name="TextBox 2"/>
          <p:cNvSpPr txBox="1"/>
          <p:nvPr/>
        </p:nvSpPr>
        <p:spPr>
          <a:xfrm>
            <a:off x="381000" y="1371600"/>
            <a:ext cx="5257800" cy="1015663"/>
          </a:xfrm>
          <a:prstGeom prst="rect">
            <a:avLst/>
          </a:prstGeom>
          <a:noFill/>
        </p:spPr>
        <p:txBody>
          <a:bodyPr wrap="square" rtlCol="0">
            <a:spAutoFit/>
          </a:bodyPr>
          <a:lstStyle/>
          <a:p>
            <a:r>
              <a:rPr lang="en-US" sz="2000" dirty="0">
                <a:solidFill>
                  <a:srgbClr val="000000"/>
                </a:solidFill>
                <a:latin typeface="Book Antiqua" pitchFamily="18" charset="0"/>
              </a:rPr>
              <a:t>Democratic: 170</a:t>
            </a:r>
          </a:p>
          <a:p>
            <a:r>
              <a:rPr lang="en-US" sz="2000" dirty="0">
                <a:solidFill>
                  <a:srgbClr val="000000"/>
                </a:solidFill>
                <a:latin typeface="Book Antiqua" pitchFamily="18" charset="0"/>
              </a:rPr>
              <a:t>President: James K. Polk</a:t>
            </a:r>
          </a:p>
          <a:p>
            <a:r>
              <a:rPr lang="en-US" sz="2000" dirty="0">
                <a:solidFill>
                  <a:srgbClr val="000000"/>
                </a:solidFill>
                <a:latin typeface="Book Antiqua" pitchFamily="18" charset="0"/>
              </a:rPr>
              <a:t>Vice President: George Dallas</a:t>
            </a:r>
          </a:p>
        </p:txBody>
      </p:sp>
      <p:sp>
        <p:nvSpPr>
          <p:cNvPr id="4" name="TextBox 3"/>
          <p:cNvSpPr txBox="1"/>
          <p:nvPr/>
        </p:nvSpPr>
        <p:spPr>
          <a:xfrm>
            <a:off x="381000" y="24384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Whig: 105</a:t>
            </a:r>
          </a:p>
          <a:p>
            <a:r>
              <a:rPr lang="en-US" sz="2000" dirty="0">
                <a:solidFill>
                  <a:srgbClr val="000000"/>
                </a:solidFill>
                <a:latin typeface="Book Antiqua" pitchFamily="18" charset="0"/>
              </a:rPr>
              <a:t>President: Henry Clay</a:t>
            </a:r>
          </a:p>
        </p:txBody>
      </p:sp>
      <p:pic>
        <p:nvPicPr>
          <p:cNvPr id="7170" name="Picture 2" descr="File:ElectoralCollege1844.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76200"/>
            <a:ext cx="4460631" cy="45843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thumb/3/3e/Polk_Dallas_campaign_banner.jpg/800px-Polk_Dallas_campaign_ba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33331">
            <a:off x="979215" y="3395523"/>
            <a:ext cx="3123567" cy="43729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267200" y="4880921"/>
            <a:ext cx="4528612" cy="954107"/>
          </a:xfrm>
          <a:prstGeom prst="rect">
            <a:avLst/>
          </a:prstGeom>
          <a:noFill/>
        </p:spPr>
        <p:txBody>
          <a:bodyPr wrap="none" lIns="91440" tIns="45720" rIns="91440" bIns="45720">
            <a:spAutoFit/>
          </a:bodyPr>
          <a:lstStyle/>
          <a:p>
            <a:pPr algn="ctr"/>
            <a:r>
              <a:rPr lang="en-US" sz="2800" b="1" i="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54  40’ Or Fight</a:t>
            </a:r>
          </a:p>
          <a:p>
            <a:pPr algn="ctr"/>
            <a:r>
              <a:rPr lang="en-U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 the Annexation of Texas!</a:t>
            </a:r>
            <a:endParaRPr lang="en-US" sz="2800" b="1" i="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381546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04800" y="685800"/>
            <a:ext cx="8458200" cy="830997"/>
          </a:xfrm>
          <a:prstGeom prst="rect">
            <a:avLst/>
          </a:prstGeom>
          <a:noFill/>
        </p:spPr>
        <p:txBody>
          <a:bodyPr wrap="square" rtlCol="0">
            <a:spAutoFit/>
          </a:bodyPr>
          <a:lstStyle/>
          <a:p>
            <a:pPr marL="457200" indent="-457200"/>
            <a:r>
              <a:rPr lang="en-US" sz="2400" dirty="0">
                <a:latin typeface="Book Antiqua" pitchFamily="18" charset="0"/>
              </a:rPr>
              <a:t>Erie Canal opens, opening the Upper Midwest/Great Lakes to settlement through New York City</a:t>
            </a:r>
          </a:p>
        </p:txBody>
      </p:sp>
      <p:pic>
        <p:nvPicPr>
          <p:cNvPr id="10" name="Picture 9" descr="Erie Canal mural2.JPG"/>
          <p:cNvPicPr>
            <a:picLocks noChangeAspect="1"/>
          </p:cNvPicPr>
          <p:nvPr/>
        </p:nvPicPr>
        <p:blipFill>
          <a:blip r:embed="rId2" cstate="print"/>
          <a:stretch>
            <a:fillRect/>
          </a:stretch>
        </p:blipFill>
        <p:spPr>
          <a:xfrm>
            <a:off x="181356" y="1757907"/>
            <a:ext cx="2837688" cy="4468368"/>
          </a:xfrm>
          <a:prstGeom prst="rect">
            <a:avLst/>
          </a:prstGeom>
        </p:spPr>
      </p:pic>
      <p:pic>
        <p:nvPicPr>
          <p:cNvPr id="11" name="Picture 10" descr="paint13.jpg"/>
          <p:cNvPicPr>
            <a:picLocks noChangeAspect="1"/>
          </p:cNvPicPr>
          <p:nvPr/>
        </p:nvPicPr>
        <p:blipFill>
          <a:blip r:embed="rId3" cstate="print"/>
          <a:stretch>
            <a:fillRect/>
          </a:stretch>
        </p:blipFill>
        <p:spPr>
          <a:xfrm>
            <a:off x="3200400" y="2071851"/>
            <a:ext cx="5709872" cy="4154424"/>
          </a:xfrm>
          <a:prstGeom prst="rect">
            <a:avLst/>
          </a:prstGeom>
        </p:spPr>
      </p:pic>
      <p:pic>
        <p:nvPicPr>
          <p:cNvPr id="6" name="Picture 5" descr="294px-John_Quincy_Adams_Signature.svg.png"/>
          <p:cNvPicPr>
            <a:picLocks noChangeAspect="1"/>
          </p:cNvPicPr>
          <p:nvPr/>
        </p:nvPicPr>
        <p:blipFill>
          <a:blip r:embed="rId4" cstate="print"/>
          <a:stretch>
            <a:fillRect/>
          </a:stretch>
        </p:blipFill>
        <p:spPr>
          <a:xfrm>
            <a:off x="27301" y="0"/>
            <a:ext cx="2862336" cy="545207"/>
          </a:xfrm>
          <a:prstGeom prst="rect">
            <a:avLst/>
          </a:prstGeom>
        </p:spPr>
      </p:pic>
    </p:spTree>
    <p:extLst>
      <p:ext uri="{BB962C8B-B14F-4D97-AF65-F5344CB8AC3E}">
        <p14:creationId xmlns:p14="http://schemas.microsoft.com/office/powerpoint/2010/main" val="333730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New States</a:t>
            </a:r>
          </a:p>
        </p:txBody>
      </p:sp>
      <p:sp>
        <p:nvSpPr>
          <p:cNvPr id="4" name="TextBox 3"/>
          <p:cNvSpPr txBox="1"/>
          <p:nvPr/>
        </p:nvSpPr>
        <p:spPr>
          <a:xfrm>
            <a:off x="533400" y="1219200"/>
            <a:ext cx="3733800" cy="2308324"/>
          </a:xfrm>
          <a:prstGeom prst="rect">
            <a:avLst/>
          </a:prstGeom>
          <a:noFill/>
        </p:spPr>
        <p:txBody>
          <a:bodyPr wrap="square" rtlCol="0">
            <a:spAutoFit/>
          </a:bodyPr>
          <a:lstStyle/>
          <a:p>
            <a:r>
              <a:rPr lang="en-US" sz="4800" dirty="0"/>
              <a:t>28) Texas</a:t>
            </a:r>
          </a:p>
          <a:p>
            <a:r>
              <a:rPr lang="en-US" sz="4800" dirty="0"/>
              <a:t>29) Iowa</a:t>
            </a:r>
          </a:p>
          <a:p>
            <a:r>
              <a:rPr lang="en-US" sz="4800" dirty="0"/>
              <a:t>30) Wisconsin</a:t>
            </a:r>
          </a:p>
        </p:txBody>
      </p:sp>
      <p:pic>
        <p:nvPicPr>
          <p:cNvPr id="6" name="Picture 5" descr="corn-42.jpg"/>
          <p:cNvPicPr>
            <a:picLocks noChangeAspect="1"/>
          </p:cNvPicPr>
          <p:nvPr/>
        </p:nvPicPr>
        <p:blipFill>
          <a:blip r:embed="rId2" cstate="print"/>
          <a:stretch>
            <a:fillRect/>
          </a:stretch>
        </p:blipFill>
        <p:spPr>
          <a:xfrm>
            <a:off x="914400" y="3429000"/>
            <a:ext cx="3657600" cy="3182112"/>
          </a:xfrm>
          <a:prstGeom prst="rect">
            <a:avLst/>
          </a:prstGeom>
        </p:spPr>
      </p:pic>
      <p:pic>
        <p:nvPicPr>
          <p:cNvPr id="5" name="Picture 4" descr="Img91.gif"/>
          <p:cNvPicPr>
            <a:picLocks noChangeAspect="1"/>
          </p:cNvPicPr>
          <p:nvPr/>
        </p:nvPicPr>
        <p:blipFill>
          <a:blip r:embed="rId3" cstate="print"/>
          <a:stretch>
            <a:fillRect/>
          </a:stretch>
        </p:blipFill>
        <p:spPr>
          <a:xfrm>
            <a:off x="5638800" y="3505200"/>
            <a:ext cx="2590800" cy="3070884"/>
          </a:xfrm>
          <a:prstGeom prst="rect">
            <a:avLst/>
          </a:prstGeom>
        </p:spPr>
      </p:pic>
      <p:pic>
        <p:nvPicPr>
          <p:cNvPr id="7" name="Picture 6" descr="texas2.gif"/>
          <p:cNvPicPr>
            <a:picLocks noChangeAspect="1"/>
          </p:cNvPicPr>
          <p:nvPr/>
        </p:nvPicPr>
        <p:blipFill>
          <a:blip r:embed="rId4" cstate="print"/>
          <a:stretch>
            <a:fillRect/>
          </a:stretch>
        </p:blipFill>
        <p:spPr>
          <a:xfrm>
            <a:off x="5410200" y="228600"/>
            <a:ext cx="3276600" cy="3114675"/>
          </a:xfrm>
          <a:prstGeom prst="rect">
            <a:avLst/>
          </a:prstGeom>
        </p:spPr>
      </p:pic>
      <p:pic>
        <p:nvPicPr>
          <p:cNvPr id="9" name="Picture 8" descr="326px-James_K_Polk_Signature.svg.png"/>
          <p:cNvPicPr>
            <a:picLocks noChangeAspect="1"/>
          </p:cNvPicPr>
          <p:nvPr/>
        </p:nvPicPr>
        <p:blipFill>
          <a:blip r:embed="rId5" cstate="print"/>
          <a:stretch>
            <a:fillRect/>
          </a:stretch>
        </p:blipFill>
        <p:spPr>
          <a:xfrm>
            <a:off x="17585" y="43962"/>
            <a:ext cx="2328862" cy="4572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33400"/>
            <a:ext cx="9144000" cy="1200329"/>
          </a:xfrm>
          <a:prstGeom prst="rect">
            <a:avLst/>
          </a:prstGeom>
          <a:noFill/>
        </p:spPr>
        <p:txBody>
          <a:bodyPr wrap="square" rtlCol="0">
            <a:spAutoFit/>
          </a:bodyPr>
          <a:lstStyle/>
          <a:p>
            <a:pPr algn="ctr"/>
            <a:r>
              <a:rPr lang="en-US" sz="3600" dirty="0"/>
              <a:t>US takes control of the southern half of Oregon Country.</a:t>
            </a:r>
          </a:p>
        </p:txBody>
      </p:sp>
      <p:pic>
        <p:nvPicPr>
          <p:cNvPr id="9" name="Picture 8" descr="Oregon_boundary_dispute_map.PNG"/>
          <p:cNvPicPr>
            <a:picLocks noChangeAspect="1"/>
          </p:cNvPicPr>
          <p:nvPr/>
        </p:nvPicPr>
        <p:blipFill>
          <a:blip r:embed="rId2" cstate="print"/>
          <a:stretch>
            <a:fillRect/>
          </a:stretch>
        </p:blipFill>
        <p:spPr>
          <a:xfrm>
            <a:off x="2133600" y="1676400"/>
            <a:ext cx="5242153" cy="5181600"/>
          </a:xfrm>
          <a:prstGeom prst="rect">
            <a:avLst/>
          </a:prstGeom>
        </p:spPr>
      </p:pic>
      <p:pic>
        <p:nvPicPr>
          <p:cNvPr id="6" name="Picture 5" descr="326px-James_K_Polk_Signature.svg.png"/>
          <p:cNvPicPr>
            <a:picLocks noChangeAspect="1"/>
          </p:cNvPicPr>
          <p:nvPr/>
        </p:nvPicPr>
        <p:blipFill>
          <a:blip r:embed="rId3" cstate="print"/>
          <a:stretch>
            <a:fillRect/>
          </a:stretch>
        </p:blipFill>
        <p:spPr>
          <a:xfrm>
            <a:off x="17585" y="43962"/>
            <a:ext cx="2328862" cy="4572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2286000" cy="400110"/>
          </a:xfrm>
          <a:prstGeom prst="rect">
            <a:avLst/>
          </a:prstGeom>
          <a:noFill/>
        </p:spPr>
        <p:txBody>
          <a:bodyPr wrap="square" rtlCol="0">
            <a:spAutoFit/>
          </a:bodyPr>
          <a:lstStyle/>
          <a:p>
            <a:r>
              <a:rPr lang="en-US" sz="2000" dirty="0">
                <a:latin typeface="Rockwell" pitchFamily="18" charset="0"/>
              </a:rPr>
              <a:t>“Young Hickory”</a:t>
            </a:r>
          </a:p>
        </p:txBody>
      </p:sp>
      <p:sp>
        <p:nvSpPr>
          <p:cNvPr id="5" name="TextBox 4"/>
          <p:cNvSpPr txBox="1"/>
          <p:nvPr/>
        </p:nvSpPr>
        <p:spPr>
          <a:xfrm>
            <a:off x="0" y="381000"/>
            <a:ext cx="9144000" cy="923330"/>
          </a:xfrm>
          <a:prstGeom prst="rect">
            <a:avLst/>
          </a:prstGeom>
          <a:noFill/>
        </p:spPr>
        <p:txBody>
          <a:bodyPr wrap="square" rtlCol="0">
            <a:spAutoFit/>
          </a:bodyPr>
          <a:lstStyle/>
          <a:p>
            <a:pPr algn="ctr"/>
            <a:r>
              <a:rPr lang="en-US" sz="5400" dirty="0">
                <a:latin typeface="Algerian" pitchFamily="82" charset="0"/>
              </a:rPr>
              <a:t>Mexican War</a:t>
            </a:r>
          </a:p>
        </p:txBody>
      </p:sp>
      <p:pic>
        <p:nvPicPr>
          <p:cNvPr id="8" name="Picture 7" descr="MexicanW_BattleBuena_10C_13.jpg"/>
          <p:cNvPicPr>
            <a:picLocks noChangeAspect="1"/>
          </p:cNvPicPr>
          <p:nvPr/>
        </p:nvPicPr>
        <p:blipFill>
          <a:blip r:embed="rId2" cstate="print"/>
          <a:stretch>
            <a:fillRect/>
          </a:stretch>
        </p:blipFill>
        <p:spPr>
          <a:xfrm>
            <a:off x="533400" y="1371600"/>
            <a:ext cx="8128000" cy="51562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XOF-600.jpg"/>
          <p:cNvPicPr>
            <a:picLocks noChangeAspect="1"/>
          </p:cNvPicPr>
          <p:nvPr/>
        </p:nvPicPr>
        <p:blipFill>
          <a:blip r:embed="rId2" cstate="print"/>
          <a:stretch>
            <a:fillRect/>
          </a:stretch>
        </p:blipFill>
        <p:spPr>
          <a:xfrm>
            <a:off x="3048000" y="609600"/>
            <a:ext cx="5715000" cy="5715000"/>
          </a:xfrm>
          <a:prstGeom prst="rect">
            <a:avLst/>
          </a:prstGeom>
        </p:spPr>
      </p:pic>
      <p:sp>
        <p:nvSpPr>
          <p:cNvPr id="4" name="Freeform 3"/>
          <p:cNvSpPr/>
          <p:nvPr/>
        </p:nvSpPr>
        <p:spPr>
          <a:xfrm>
            <a:off x="3276600" y="762000"/>
            <a:ext cx="3716594" cy="4940709"/>
          </a:xfrm>
          <a:custGeom>
            <a:avLst/>
            <a:gdLst>
              <a:gd name="connsiteX0" fmla="*/ 3716594 w 3716594"/>
              <a:gd name="connsiteY0" fmla="*/ 4896464 h 4940709"/>
              <a:gd name="connsiteX1" fmla="*/ 3628104 w 3716594"/>
              <a:gd name="connsiteY1" fmla="*/ 4925961 h 4940709"/>
              <a:gd name="connsiteX2" fmla="*/ 3583859 w 3716594"/>
              <a:gd name="connsiteY2" fmla="*/ 4940709 h 4940709"/>
              <a:gd name="connsiteX3" fmla="*/ 3406878 w 3716594"/>
              <a:gd name="connsiteY3" fmla="*/ 4896464 h 4940709"/>
              <a:gd name="connsiteX4" fmla="*/ 3318388 w 3716594"/>
              <a:gd name="connsiteY4" fmla="*/ 4866967 h 4940709"/>
              <a:gd name="connsiteX5" fmla="*/ 3274142 w 3716594"/>
              <a:gd name="connsiteY5" fmla="*/ 4837470 h 4940709"/>
              <a:gd name="connsiteX6" fmla="*/ 3126659 w 3716594"/>
              <a:gd name="connsiteY6" fmla="*/ 4793225 h 4940709"/>
              <a:gd name="connsiteX7" fmla="*/ 3082413 w 3716594"/>
              <a:gd name="connsiteY7" fmla="*/ 4778477 h 4940709"/>
              <a:gd name="connsiteX8" fmla="*/ 3038168 w 3716594"/>
              <a:gd name="connsiteY8" fmla="*/ 4748980 h 4940709"/>
              <a:gd name="connsiteX9" fmla="*/ 2964426 w 3716594"/>
              <a:gd name="connsiteY9" fmla="*/ 4616245 h 4940709"/>
              <a:gd name="connsiteX10" fmla="*/ 2934930 w 3716594"/>
              <a:gd name="connsiteY10" fmla="*/ 4572000 h 4940709"/>
              <a:gd name="connsiteX11" fmla="*/ 2861188 w 3716594"/>
              <a:gd name="connsiteY11" fmla="*/ 4454012 h 4940709"/>
              <a:gd name="connsiteX12" fmla="*/ 2846439 w 3716594"/>
              <a:gd name="connsiteY12" fmla="*/ 4395019 h 4940709"/>
              <a:gd name="connsiteX13" fmla="*/ 2831691 w 3716594"/>
              <a:gd name="connsiteY13" fmla="*/ 4306529 h 4940709"/>
              <a:gd name="connsiteX14" fmla="*/ 2802194 w 3716594"/>
              <a:gd name="connsiteY14" fmla="*/ 4262283 h 4940709"/>
              <a:gd name="connsiteX15" fmla="*/ 2772697 w 3716594"/>
              <a:gd name="connsiteY15" fmla="*/ 4203290 h 4940709"/>
              <a:gd name="connsiteX16" fmla="*/ 2757949 w 3716594"/>
              <a:gd name="connsiteY16" fmla="*/ 4159045 h 4940709"/>
              <a:gd name="connsiteX17" fmla="*/ 2713704 w 3716594"/>
              <a:gd name="connsiteY17" fmla="*/ 4129548 h 4940709"/>
              <a:gd name="connsiteX18" fmla="*/ 2669459 w 3716594"/>
              <a:gd name="connsiteY18" fmla="*/ 4085303 h 4940709"/>
              <a:gd name="connsiteX19" fmla="*/ 2610465 w 3716594"/>
              <a:gd name="connsiteY19" fmla="*/ 3996812 h 4940709"/>
              <a:gd name="connsiteX20" fmla="*/ 2566220 w 3716594"/>
              <a:gd name="connsiteY20" fmla="*/ 3952567 h 4940709"/>
              <a:gd name="connsiteX21" fmla="*/ 2477730 w 3716594"/>
              <a:gd name="connsiteY21" fmla="*/ 3834580 h 4940709"/>
              <a:gd name="connsiteX22" fmla="*/ 2448233 w 3716594"/>
              <a:gd name="connsiteY22" fmla="*/ 3672348 h 4940709"/>
              <a:gd name="connsiteX23" fmla="*/ 2403988 w 3716594"/>
              <a:gd name="connsiteY23" fmla="*/ 3628103 h 4940709"/>
              <a:gd name="connsiteX24" fmla="*/ 2330246 w 3716594"/>
              <a:gd name="connsiteY24" fmla="*/ 3539612 h 4940709"/>
              <a:gd name="connsiteX25" fmla="*/ 2286000 w 3716594"/>
              <a:gd name="connsiteY25" fmla="*/ 3510116 h 4940709"/>
              <a:gd name="connsiteX26" fmla="*/ 2212259 w 3716594"/>
              <a:gd name="connsiteY26" fmla="*/ 3421625 h 4940709"/>
              <a:gd name="connsiteX27" fmla="*/ 2123768 w 3716594"/>
              <a:gd name="connsiteY27" fmla="*/ 3347883 h 4940709"/>
              <a:gd name="connsiteX28" fmla="*/ 2094271 w 3716594"/>
              <a:gd name="connsiteY28" fmla="*/ 3303638 h 4940709"/>
              <a:gd name="connsiteX29" fmla="*/ 1991033 w 3716594"/>
              <a:gd name="connsiteY29" fmla="*/ 3274141 h 4940709"/>
              <a:gd name="connsiteX30" fmla="*/ 1946788 w 3716594"/>
              <a:gd name="connsiteY30" fmla="*/ 3259393 h 4940709"/>
              <a:gd name="connsiteX31" fmla="*/ 1843549 w 3716594"/>
              <a:gd name="connsiteY31" fmla="*/ 3229896 h 4940709"/>
              <a:gd name="connsiteX32" fmla="*/ 1651820 w 3716594"/>
              <a:gd name="connsiteY32" fmla="*/ 3274141 h 4940709"/>
              <a:gd name="connsiteX33" fmla="*/ 1607575 w 3716594"/>
              <a:gd name="connsiteY33" fmla="*/ 3288890 h 4940709"/>
              <a:gd name="connsiteX34" fmla="*/ 1592826 w 3716594"/>
              <a:gd name="connsiteY34" fmla="*/ 3333135 h 4940709"/>
              <a:gd name="connsiteX35" fmla="*/ 1578078 w 3716594"/>
              <a:gd name="connsiteY35" fmla="*/ 3524864 h 4940709"/>
              <a:gd name="connsiteX36" fmla="*/ 1548581 w 3716594"/>
              <a:gd name="connsiteY36" fmla="*/ 3569109 h 4940709"/>
              <a:gd name="connsiteX37" fmla="*/ 1460091 w 3716594"/>
              <a:gd name="connsiteY37" fmla="*/ 3613354 h 4940709"/>
              <a:gd name="connsiteX38" fmla="*/ 1312607 w 3716594"/>
              <a:gd name="connsiteY38" fmla="*/ 3583858 h 4940709"/>
              <a:gd name="connsiteX39" fmla="*/ 1268362 w 3716594"/>
              <a:gd name="connsiteY39" fmla="*/ 3539612 h 4940709"/>
              <a:gd name="connsiteX40" fmla="*/ 1224117 w 3716594"/>
              <a:gd name="connsiteY40" fmla="*/ 3510116 h 4940709"/>
              <a:gd name="connsiteX41" fmla="*/ 1135626 w 3716594"/>
              <a:gd name="connsiteY41" fmla="*/ 3421625 h 4940709"/>
              <a:gd name="connsiteX42" fmla="*/ 1091381 w 3716594"/>
              <a:gd name="connsiteY42" fmla="*/ 3377380 h 4940709"/>
              <a:gd name="connsiteX43" fmla="*/ 1002891 w 3716594"/>
              <a:gd name="connsiteY43" fmla="*/ 3318387 h 4940709"/>
              <a:gd name="connsiteX44" fmla="*/ 973394 w 3716594"/>
              <a:gd name="connsiteY44" fmla="*/ 3274141 h 4940709"/>
              <a:gd name="connsiteX45" fmla="*/ 929149 w 3716594"/>
              <a:gd name="connsiteY45" fmla="*/ 3259393 h 4940709"/>
              <a:gd name="connsiteX46" fmla="*/ 884904 w 3716594"/>
              <a:gd name="connsiteY46" fmla="*/ 3229896 h 4940709"/>
              <a:gd name="connsiteX47" fmla="*/ 870155 w 3716594"/>
              <a:gd name="connsiteY47" fmla="*/ 3185651 h 4940709"/>
              <a:gd name="connsiteX48" fmla="*/ 825910 w 3716594"/>
              <a:gd name="connsiteY48" fmla="*/ 3097161 h 4940709"/>
              <a:gd name="connsiteX49" fmla="*/ 811162 w 3716594"/>
              <a:gd name="connsiteY49" fmla="*/ 2934929 h 4940709"/>
              <a:gd name="connsiteX50" fmla="*/ 796413 w 3716594"/>
              <a:gd name="connsiteY50" fmla="*/ 2890683 h 4940709"/>
              <a:gd name="connsiteX51" fmla="*/ 752168 w 3716594"/>
              <a:gd name="connsiteY51" fmla="*/ 2861187 h 4940709"/>
              <a:gd name="connsiteX52" fmla="*/ 722671 w 3716594"/>
              <a:gd name="connsiteY52" fmla="*/ 2816941 h 4940709"/>
              <a:gd name="connsiteX53" fmla="*/ 707923 w 3716594"/>
              <a:gd name="connsiteY53" fmla="*/ 2772696 h 4940709"/>
              <a:gd name="connsiteX54" fmla="*/ 589936 w 3716594"/>
              <a:gd name="connsiteY54" fmla="*/ 2698954 h 4940709"/>
              <a:gd name="connsiteX55" fmla="*/ 545691 w 3716594"/>
              <a:gd name="connsiteY55" fmla="*/ 2625212 h 4940709"/>
              <a:gd name="connsiteX56" fmla="*/ 412955 w 3716594"/>
              <a:gd name="connsiteY56" fmla="*/ 2521974 h 4940709"/>
              <a:gd name="connsiteX57" fmla="*/ 383459 w 3716594"/>
              <a:gd name="connsiteY57" fmla="*/ 2477729 h 4940709"/>
              <a:gd name="connsiteX58" fmla="*/ 324465 w 3716594"/>
              <a:gd name="connsiteY58" fmla="*/ 2344993 h 4940709"/>
              <a:gd name="connsiteX59" fmla="*/ 280220 w 3716594"/>
              <a:gd name="connsiteY59" fmla="*/ 2330245 h 4940709"/>
              <a:gd name="connsiteX60" fmla="*/ 221226 w 3716594"/>
              <a:gd name="connsiteY60" fmla="*/ 2241754 h 4940709"/>
              <a:gd name="connsiteX61" fmla="*/ 191730 w 3716594"/>
              <a:gd name="connsiteY61" fmla="*/ 2197509 h 4940709"/>
              <a:gd name="connsiteX62" fmla="*/ 162233 w 3716594"/>
              <a:gd name="connsiteY62" fmla="*/ 2109019 h 4940709"/>
              <a:gd name="connsiteX63" fmla="*/ 103239 w 3716594"/>
              <a:gd name="connsiteY63" fmla="*/ 2020529 h 4940709"/>
              <a:gd name="connsiteX64" fmla="*/ 73742 w 3716594"/>
              <a:gd name="connsiteY64" fmla="*/ 1976283 h 4940709"/>
              <a:gd name="connsiteX65" fmla="*/ 29497 w 3716594"/>
              <a:gd name="connsiteY65" fmla="*/ 1887793 h 4940709"/>
              <a:gd name="connsiteX66" fmla="*/ 0 w 3716594"/>
              <a:gd name="connsiteY66" fmla="*/ 1784554 h 4940709"/>
              <a:gd name="connsiteX67" fmla="*/ 14749 w 3716594"/>
              <a:gd name="connsiteY67" fmla="*/ 1696064 h 4940709"/>
              <a:gd name="connsiteX68" fmla="*/ 29497 w 3716594"/>
              <a:gd name="connsiteY68" fmla="*/ 1563329 h 4940709"/>
              <a:gd name="connsiteX69" fmla="*/ 58994 w 3716594"/>
              <a:gd name="connsiteY69" fmla="*/ 1504335 h 4940709"/>
              <a:gd name="connsiteX70" fmla="*/ 103239 w 3716594"/>
              <a:gd name="connsiteY70" fmla="*/ 1371600 h 4940709"/>
              <a:gd name="connsiteX71" fmla="*/ 117988 w 3716594"/>
              <a:gd name="connsiteY71" fmla="*/ 1327354 h 4940709"/>
              <a:gd name="connsiteX72" fmla="*/ 147484 w 3716594"/>
              <a:gd name="connsiteY72" fmla="*/ 1268361 h 4940709"/>
              <a:gd name="connsiteX73" fmla="*/ 162233 w 3716594"/>
              <a:gd name="connsiteY73" fmla="*/ 1179870 h 4940709"/>
              <a:gd name="connsiteX74" fmla="*/ 176981 w 3716594"/>
              <a:gd name="connsiteY74" fmla="*/ 1135625 h 4940709"/>
              <a:gd name="connsiteX75" fmla="*/ 191730 w 3716594"/>
              <a:gd name="connsiteY75" fmla="*/ 973393 h 4940709"/>
              <a:gd name="connsiteX76" fmla="*/ 206478 w 3716594"/>
              <a:gd name="connsiteY76" fmla="*/ 929148 h 4940709"/>
              <a:gd name="connsiteX77" fmla="*/ 265471 w 3716594"/>
              <a:gd name="connsiteY77" fmla="*/ 855406 h 4940709"/>
              <a:gd name="connsiteX78" fmla="*/ 309717 w 3716594"/>
              <a:gd name="connsiteY78" fmla="*/ 825909 h 4940709"/>
              <a:gd name="connsiteX79" fmla="*/ 339213 w 3716594"/>
              <a:gd name="connsiteY79" fmla="*/ 781664 h 4940709"/>
              <a:gd name="connsiteX80" fmla="*/ 353962 w 3716594"/>
              <a:gd name="connsiteY80" fmla="*/ 737419 h 4940709"/>
              <a:gd name="connsiteX81" fmla="*/ 398207 w 3716594"/>
              <a:gd name="connsiteY81" fmla="*/ 693174 h 4940709"/>
              <a:gd name="connsiteX82" fmla="*/ 442452 w 3716594"/>
              <a:gd name="connsiteY82" fmla="*/ 634180 h 4940709"/>
              <a:gd name="connsiteX83" fmla="*/ 486697 w 3716594"/>
              <a:gd name="connsiteY83" fmla="*/ 604683 h 4940709"/>
              <a:gd name="connsiteX84" fmla="*/ 560439 w 3716594"/>
              <a:gd name="connsiteY84" fmla="*/ 501445 h 4940709"/>
              <a:gd name="connsiteX85" fmla="*/ 619433 w 3716594"/>
              <a:gd name="connsiteY85" fmla="*/ 427703 h 4940709"/>
              <a:gd name="connsiteX86" fmla="*/ 663678 w 3716594"/>
              <a:gd name="connsiteY86" fmla="*/ 383458 h 4940709"/>
              <a:gd name="connsiteX87" fmla="*/ 663678 w 3716594"/>
              <a:gd name="connsiteY87" fmla="*/ 0 h 49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716594" h="4940709">
                <a:moveTo>
                  <a:pt x="3716594" y="4896464"/>
                </a:moveTo>
                <a:lnTo>
                  <a:pt x="3628104" y="4925961"/>
                </a:lnTo>
                <a:lnTo>
                  <a:pt x="3583859" y="4940709"/>
                </a:lnTo>
                <a:cubicBezTo>
                  <a:pt x="3464696" y="4920849"/>
                  <a:pt x="3523740" y="4935418"/>
                  <a:pt x="3406878" y="4896464"/>
                </a:cubicBezTo>
                <a:cubicBezTo>
                  <a:pt x="3406873" y="4896462"/>
                  <a:pt x="3318392" y="4866970"/>
                  <a:pt x="3318388" y="4866967"/>
                </a:cubicBezTo>
                <a:cubicBezTo>
                  <a:pt x="3303639" y="4857135"/>
                  <a:pt x="3290340" y="4844669"/>
                  <a:pt x="3274142" y="4837470"/>
                </a:cubicBezTo>
                <a:cubicBezTo>
                  <a:pt x="3211068" y="4809438"/>
                  <a:pt x="3186710" y="4810383"/>
                  <a:pt x="3126659" y="4793225"/>
                </a:cubicBezTo>
                <a:cubicBezTo>
                  <a:pt x="3111711" y="4788954"/>
                  <a:pt x="3097162" y="4783393"/>
                  <a:pt x="3082413" y="4778477"/>
                </a:cubicBezTo>
                <a:cubicBezTo>
                  <a:pt x="3067665" y="4768645"/>
                  <a:pt x="3049840" y="4762320"/>
                  <a:pt x="3038168" y="4748980"/>
                </a:cubicBezTo>
                <a:cubicBezTo>
                  <a:pt x="2929671" y="4624982"/>
                  <a:pt x="3008313" y="4704020"/>
                  <a:pt x="2964426" y="4616245"/>
                </a:cubicBezTo>
                <a:cubicBezTo>
                  <a:pt x="2956499" y="4600391"/>
                  <a:pt x="2944446" y="4586954"/>
                  <a:pt x="2934930" y="4572000"/>
                </a:cubicBezTo>
                <a:cubicBezTo>
                  <a:pt x="2910030" y="4532872"/>
                  <a:pt x="2861188" y="4454012"/>
                  <a:pt x="2861188" y="4454012"/>
                </a:cubicBezTo>
                <a:cubicBezTo>
                  <a:pt x="2856272" y="4434348"/>
                  <a:pt x="2850414" y="4414895"/>
                  <a:pt x="2846439" y="4395019"/>
                </a:cubicBezTo>
                <a:cubicBezTo>
                  <a:pt x="2840574" y="4365696"/>
                  <a:pt x="2841147" y="4334898"/>
                  <a:pt x="2831691" y="4306529"/>
                </a:cubicBezTo>
                <a:cubicBezTo>
                  <a:pt x="2826086" y="4289713"/>
                  <a:pt x="2810988" y="4277673"/>
                  <a:pt x="2802194" y="4262283"/>
                </a:cubicBezTo>
                <a:cubicBezTo>
                  <a:pt x="2791286" y="4243194"/>
                  <a:pt x="2781358" y="4223498"/>
                  <a:pt x="2772697" y="4203290"/>
                </a:cubicBezTo>
                <a:cubicBezTo>
                  <a:pt x="2766573" y="4189001"/>
                  <a:pt x="2767660" y="4171184"/>
                  <a:pt x="2757949" y="4159045"/>
                </a:cubicBezTo>
                <a:cubicBezTo>
                  <a:pt x="2746876" y="4145204"/>
                  <a:pt x="2727321" y="4140896"/>
                  <a:pt x="2713704" y="4129548"/>
                </a:cubicBezTo>
                <a:cubicBezTo>
                  <a:pt x="2697681" y="4116195"/>
                  <a:pt x="2682264" y="4101767"/>
                  <a:pt x="2669459" y="4085303"/>
                </a:cubicBezTo>
                <a:cubicBezTo>
                  <a:pt x="2647694" y="4057320"/>
                  <a:pt x="2635533" y="4021880"/>
                  <a:pt x="2610465" y="3996812"/>
                </a:cubicBezTo>
                <a:cubicBezTo>
                  <a:pt x="2595717" y="3982064"/>
                  <a:pt x="2579428" y="3968710"/>
                  <a:pt x="2566220" y="3952567"/>
                </a:cubicBezTo>
                <a:cubicBezTo>
                  <a:pt x="2535089" y="3914518"/>
                  <a:pt x="2477730" y="3834580"/>
                  <a:pt x="2477730" y="3834580"/>
                </a:cubicBezTo>
                <a:cubicBezTo>
                  <a:pt x="2477105" y="3829582"/>
                  <a:pt x="2469218" y="3703826"/>
                  <a:pt x="2448233" y="3672348"/>
                </a:cubicBezTo>
                <a:cubicBezTo>
                  <a:pt x="2436664" y="3654994"/>
                  <a:pt x="2417341" y="3644126"/>
                  <a:pt x="2403988" y="3628103"/>
                </a:cubicBezTo>
                <a:cubicBezTo>
                  <a:pt x="2351259" y="3564828"/>
                  <a:pt x="2400748" y="3598363"/>
                  <a:pt x="2330246" y="3539612"/>
                </a:cubicBezTo>
                <a:cubicBezTo>
                  <a:pt x="2316629" y="3528264"/>
                  <a:pt x="2299617" y="3521464"/>
                  <a:pt x="2286000" y="3510116"/>
                </a:cubicBezTo>
                <a:cubicBezTo>
                  <a:pt x="2215493" y="3451360"/>
                  <a:pt x="2264992" y="3484904"/>
                  <a:pt x="2212259" y="3421625"/>
                </a:cubicBezTo>
                <a:cubicBezTo>
                  <a:pt x="2176774" y="3379043"/>
                  <a:pt x="2167271" y="3376885"/>
                  <a:pt x="2123768" y="3347883"/>
                </a:cubicBezTo>
                <a:cubicBezTo>
                  <a:pt x="2113936" y="3333135"/>
                  <a:pt x="2108112" y="3314711"/>
                  <a:pt x="2094271" y="3303638"/>
                </a:cubicBezTo>
                <a:cubicBezTo>
                  <a:pt x="2084451" y="3295782"/>
                  <a:pt x="1995152" y="3275318"/>
                  <a:pt x="1991033" y="3274141"/>
                </a:cubicBezTo>
                <a:cubicBezTo>
                  <a:pt x="1976085" y="3269870"/>
                  <a:pt x="1961736" y="3263664"/>
                  <a:pt x="1946788" y="3259393"/>
                </a:cubicBezTo>
                <a:cubicBezTo>
                  <a:pt x="1817182" y="3222364"/>
                  <a:pt x="1949613" y="3265252"/>
                  <a:pt x="1843549" y="3229896"/>
                </a:cubicBezTo>
                <a:cubicBezTo>
                  <a:pt x="1722081" y="3270386"/>
                  <a:pt x="1785839" y="3254996"/>
                  <a:pt x="1651820" y="3274141"/>
                </a:cubicBezTo>
                <a:cubicBezTo>
                  <a:pt x="1637072" y="3279057"/>
                  <a:pt x="1618568" y="3277897"/>
                  <a:pt x="1607575" y="3288890"/>
                </a:cubicBezTo>
                <a:cubicBezTo>
                  <a:pt x="1596582" y="3299883"/>
                  <a:pt x="1594754" y="3317709"/>
                  <a:pt x="1592826" y="3333135"/>
                </a:cubicBezTo>
                <a:cubicBezTo>
                  <a:pt x="1584875" y="3396738"/>
                  <a:pt x="1589891" y="3461863"/>
                  <a:pt x="1578078" y="3524864"/>
                </a:cubicBezTo>
                <a:cubicBezTo>
                  <a:pt x="1574811" y="3542286"/>
                  <a:pt x="1561115" y="3556575"/>
                  <a:pt x="1548581" y="3569109"/>
                </a:cubicBezTo>
                <a:cubicBezTo>
                  <a:pt x="1519990" y="3597700"/>
                  <a:pt x="1496078" y="3601359"/>
                  <a:pt x="1460091" y="3613354"/>
                </a:cubicBezTo>
                <a:cubicBezTo>
                  <a:pt x="1451351" y="3612105"/>
                  <a:pt x="1340687" y="3602578"/>
                  <a:pt x="1312607" y="3583858"/>
                </a:cubicBezTo>
                <a:cubicBezTo>
                  <a:pt x="1295253" y="3572288"/>
                  <a:pt x="1284385" y="3552965"/>
                  <a:pt x="1268362" y="3539612"/>
                </a:cubicBezTo>
                <a:cubicBezTo>
                  <a:pt x="1254745" y="3528265"/>
                  <a:pt x="1238865" y="3519948"/>
                  <a:pt x="1224117" y="3510116"/>
                </a:cubicBezTo>
                <a:cubicBezTo>
                  <a:pt x="1139328" y="3397066"/>
                  <a:pt x="1221890" y="3493512"/>
                  <a:pt x="1135626" y="3421625"/>
                </a:cubicBezTo>
                <a:cubicBezTo>
                  <a:pt x="1119603" y="3408272"/>
                  <a:pt x="1107845" y="3390185"/>
                  <a:pt x="1091381" y="3377380"/>
                </a:cubicBezTo>
                <a:cubicBezTo>
                  <a:pt x="1063398" y="3355616"/>
                  <a:pt x="1002891" y="3318387"/>
                  <a:pt x="1002891" y="3318387"/>
                </a:cubicBezTo>
                <a:cubicBezTo>
                  <a:pt x="993059" y="3303638"/>
                  <a:pt x="987235" y="3285214"/>
                  <a:pt x="973394" y="3274141"/>
                </a:cubicBezTo>
                <a:cubicBezTo>
                  <a:pt x="961255" y="3264429"/>
                  <a:pt x="943054" y="3266345"/>
                  <a:pt x="929149" y="3259393"/>
                </a:cubicBezTo>
                <a:cubicBezTo>
                  <a:pt x="913295" y="3251466"/>
                  <a:pt x="899652" y="3239728"/>
                  <a:pt x="884904" y="3229896"/>
                </a:cubicBezTo>
                <a:cubicBezTo>
                  <a:pt x="879988" y="3215148"/>
                  <a:pt x="877107" y="3199556"/>
                  <a:pt x="870155" y="3185651"/>
                </a:cubicBezTo>
                <a:cubicBezTo>
                  <a:pt x="812975" y="3071290"/>
                  <a:pt x="862982" y="3208373"/>
                  <a:pt x="825910" y="3097161"/>
                </a:cubicBezTo>
                <a:cubicBezTo>
                  <a:pt x="820994" y="3043084"/>
                  <a:pt x="818841" y="2988684"/>
                  <a:pt x="811162" y="2934929"/>
                </a:cubicBezTo>
                <a:cubicBezTo>
                  <a:pt x="808963" y="2919539"/>
                  <a:pt x="806125" y="2902823"/>
                  <a:pt x="796413" y="2890683"/>
                </a:cubicBezTo>
                <a:cubicBezTo>
                  <a:pt x="785340" y="2876842"/>
                  <a:pt x="766916" y="2871019"/>
                  <a:pt x="752168" y="2861187"/>
                </a:cubicBezTo>
                <a:cubicBezTo>
                  <a:pt x="742336" y="2846438"/>
                  <a:pt x="730598" y="2832795"/>
                  <a:pt x="722671" y="2816941"/>
                </a:cubicBezTo>
                <a:cubicBezTo>
                  <a:pt x="715719" y="2803036"/>
                  <a:pt x="719542" y="2783024"/>
                  <a:pt x="707923" y="2772696"/>
                </a:cubicBezTo>
                <a:cubicBezTo>
                  <a:pt x="673259" y="2741884"/>
                  <a:pt x="589936" y="2698954"/>
                  <a:pt x="589936" y="2698954"/>
                </a:cubicBezTo>
                <a:cubicBezTo>
                  <a:pt x="575188" y="2674373"/>
                  <a:pt x="565961" y="2645482"/>
                  <a:pt x="545691" y="2625212"/>
                </a:cubicBezTo>
                <a:cubicBezTo>
                  <a:pt x="381256" y="2460778"/>
                  <a:pt x="516739" y="2646515"/>
                  <a:pt x="412955" y="2521974"/>
                </a:cubicBezTo>
                <a:cubicBezTo>
                  <a:pt x="401608" y="2508357"/>
                  <a:pt x="390658" y="2493926"/>
                  <a:pt x="383459" y="2477729"/>
                </a:cubicBezTo>
                <a:cubicBezTo>
                  <a:pt x="369784" y="2446960"/>
                  <a:pt x="358994" y="2372616"/>
                  <a:pt x="324465" y="2344993"/>
                </a:cubicBezTo>
                <a:cubicBezTo>
                  <a:pt x="312326" y="2335282"/>
                  <a:pt x="294968" y="2335161"/>
                  <a:pt x="280220" y="2330245"/>
                </a:cubicBezTo>
                <a:lnTo>
                  <a:pt x="221226" y="2241754"/>
                </a:lnTo>
                <a:cubicBezTo>
                  <a:pt x="211394" y="2227006"/>
                  <a:pt x="197335" y="2214325"/>
                  <a:pt x="191730" y="2197509"/>
                </a:cubicBezTo>
                <a:cubicBezTo>
                  <a:pt x="181898" y="2168012"/>
                  <a:pt x="179480" y="2134889"/>
                  <a:pt x="162233" y="2109019"/>
                </a:cubicBezTo>
                <a:lnTo>
                  <a:pt x="103239" y="2020529"/>
                </a:lnTo>
                <a:lnTo>
                  <a:pt x="73742" y="1976283"/>
                </a:lnTo>
                <a:cubicBezTo>
                  <a:pt x="36673" y="1865072"/>
                  <a:pt x="86677" y="2002153"/>
                  <a:pt x="29497" y="1887793"/>
                </a:cubicBezTo>
                <a:cubicBezTo>
                  <a:pt x="18920" y="1866638"/>
                  <a:pt x="4724" y="1803451"/>
                  <a:pt x="0" y="1784554"/>
                </a:cubicBezTo>
                <a:cubicBezTo>
                  <a:pt x="4916" y="1755057"/>
                  <a:pt x="10797" y="1725705"/>
                  <a:pt x="14749" y="1696064"/>
                </a:cubicBezTo>
                <a:cubicBezTo>
                  <a:pt x="20633" y="1651937"/>
                  <a:pt x="19487" y="1606706"/>
                  <a:pt x="29497" y="1563329"/>
                </a:cubicBezTo>
                <a:cubicBezTo>
                  <a:pt x="34441" y="1541906"/>
                  <a:pt x="50829" y="1524748"/>
                  <a:pt x="58994" y="1504335"/>
                </a:cubicBezTo>
                <a:cubicBezTo>
                  <a:pt x="59003" y="1504313"/>
                  <a:pt x="95861" y="1393734"/>
                  <a:pt x="103239" y="1371600"/>
                </a:cubicBezTo>
                <a:cubicBezTo>
                  <a:pt x="108155" y="1356851"/>
                  <a:pt x="111035" y="1341259"/>
                  <a:pt x="117988" y="1327354"/>
                </a:cubicBezTo>
                <a:lnTo>
                  <a:pt x="147484" y="1268361"/>
                </a:lnTo>
                <a:cubicBezTo>
                  <a:pt x="152400" y="1238864"/>
                  <a:pt x="155746" y="1209062"/>
                  <a:pt x="162233" y="1179870"/>
                </a:cubicBezTo>
                <a:cubicBezTo>
                  <a:pt x="165605" y="1164694"/>
                  <a:pt x="174782" y="1151015"/>
                  <a:pt x="176981" y="1135625"/>
                </a:cubicBezTo>
                <a:cubicBezTo>
                  <a:pt x="184660" y="1081870"/>
                  <a:pt x="184051" y="1027148"/>
                  <a:pt x="191730" y="973393"/>
                </a:cubicBezTo>
                <a:cubicBezTo>
                  <a:pt x="193929" y="958003"/>
                  <a:pt x="198239" y="942331"/>
                  <a:pt x="206478" y="929148"/>
                </a:cubicBezTo>
                <a:cubicBezTo>
                  <a:pt x="223161" y="902454"/>
                  <a:pt x="243212" y="877665"/>
                  <a:pt x="265471" y="855406"/>
                </a:cubicBezTo>
                <a:cubicBezTo>
                  <a:pt x="278005" y="842872"/>
                  <a:pt x="294968" y="835741"/>
                  <a:pt x="309717" y="825909"/>
                </a:cubicBezTo>
                <a:cubicBezTo>
                  <a:pt x="319549" y="811161"/>
                  <a:pt x="331286" y="797518"/>
                  <a:pt x="339213" y="781664"/>
                </a:cubicBezTo>
                <a:cubicBezTo>
                  <a:pt x="346165" y="767759"/>
                  <a:pt x="345338" y="750354"/>
                  <a:pt x="353962" y="737419"/>
                </a:cubicBezTo>
                <a:cubicBezTo>
                  <a:pt x="365532" y="720065"/>
                  <a:pt x="384633" y="709010"/>
                  <a:pt x="398207" y="693174"/>
                </a:cubicBezTo>
                <a:cubicBezTo>
                  <a:pt x="414204" y="674511"/>
                  <a:pt x="425071" y="651561"/>
                  <a:pt x="442452" y="634180"/>
                </a:cubicBezTo>
                <a:cubicBezTo>
                  <a:pt x="454986" y="621646"/>
                  <a:pt x="474163" y="617217"/>
                  <a:pt x="486697" y="604683"/>
                </a:cubicBezTo>
                <a:cubicBezTo>
                  <a:pt x="516603" y="574777"/>
                  <a:pt x="535317" y="534941"/>
                  <a:pt x="560439" y="501445"/>
                </a:cubicBezTo>
                <a:cubicBezTo>
                  <a:pt x="579326" y="476262"/>
                  <a:pt x="598704" y="451393"/>
                  <a:pt x="619433" y="427703"/>
                </a:cubicBezTo>
                <a:cubicBezTo>
                  <a:pt x="633168" y="412006"/>
                  <a:pt x="661532" y="404205"/>
                  <a:pt x="663678" y="383458"/>
                </a:cubicBezTo>
                <a:cubicBezTo>
                  <a:pt x="676830" y="256317"/>
                  <a:pt x="663678" y="127819"/>
                  <a:pt x="663678" y="0"/>
                </a:cubicBezTo>
              </a:path>
            </a:pathLst>
          </a:custGeom>
          <a:ln w="635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5733719" y="4038600"/>
            <a:ext cx="1253613" cy="926922"/>
          </a:xfrm>
          <a:custGeom>
            <a:avLst/>
            <a:gdLst>
              <a:gd name="connsiteX0" fmla="*/ 1253613 w 1253613"/>
              <a:gd name="connsiteY0" fmla="*/ 926922 h 926922"/>
              <a:gd name="connsiteX1" fmla="*/ 1165122 w 1253613"/>
              <a:gd name="connsiteY1" fmla="*/ 867928 h 926922"/>
              <a:gd name="connsiteX2" fmla="*/ 1120877 w 1253613"/>
              <a:gd name="connsiteY2" fmla="*/ 838431 h 926922"/>
              <a:gd name="connsiteX3" fmla="*/ 1091380 w 1253613"/>
              <a:gd name="connsiteY3" fmla="*/ 794186 h 926922"/>
              <a:gd name="connsiteX4" fmla="*/ 1047135 w 1253613"/>
              <a:gd name="connsiteY4" fmla="*/ 764689 h 926922"/>
              <a:gd name="connsiteX5" fmla="*/ 1032387 w 1253613"/>
              <a:gd name="connsiteY5" fmla="*/ 720444 h 926922"/>
              <a:gd name="connsiteX6" fmla="*/ 1002890 w 1253613"/>
              <a:gd name="connsiteY6" fmla="*/ 676199 h 926922"/>
              <a:gd name="connsiteX7" fmla="*/ 914400 w 1253613"/>
              <a:gd name="connsiteY7" fmla="*/ 631954 h 926922"/>
              <a:gd name="connsiteX8" fmla="*/ 870154 w 1253613"/>
              <a:gd name="connsiteY8" fmla="*/ 646702 h 926922"/>
              <a:gd name="connsiteX9" fmla="*/ 825909 w 1253613"/>
              <a:gd name="connsiteY9" fmla="*/ 676199 h 926922"/>
              <a:gd name="connsiteX10" fmla="*/ 737419 w 1253613"/>
              <a:gd name="connsiteY10" fmla="*/ 705696 h 926922"/>
              <a:gd name="connsiteX11" fmla="*/ 663677 w 1253613"/>
              <a:gd name="connsiteY11" fmla="*/ 779438 h 926922"/>
              <a:gd name="connsiteX12" fmla="*/ 604684 w 1253613"/>
              <a:gd name="connsiteY12" fmla="*/ 764689 h 926922"/>
              <a:gd name="connsiteX13" fmla="*/ 560438 w 1253613"/>
              <a:gd name="connsiteY13" fmla="*/ 735193 h 926922"/>
              <a:gd name="connsiteX14" fmla="*/ 486696 w 1253613"/>
              <a:gd name="connsiteY14" fmla="*/ 617206 h 926922"/>
              <a:gd name="connsiteX15" fmla="*/ 412954 w 1253613"/>
              <a:gd name="connsiteY15" fmla="*/ 602457 h 926922"/>
              <a:gd name="connsiteX16" fmla="*/ 368709 w 1253613"/>
              <a:gd name="connsiteY16" fmla="*/ 454973 h 926922"/>
              <a:gd name="connsiteX17" fmla="*/ 339213 w 1253613"/>
              <a:gd name="connsiteY17" fmla="*/ 366483 h 926922"/>
              <a:gd name="connsiteX18" fmla="*/ 265471 w 1253613"/>
              <a:gd name="connsiteY18" fmla="*/ 277993 h 926922"/>
              <a:gd name="connsiteX19" fmla="*/ 250722 w 1253613"/>
              <a:gd name="connsiteY19" fmla="*/ 233748 h 926922"/>
              <a:gd name="connsiteX20" fmla="*/ 235974 w 1253613"/>
              <a:gd name="connsiteY20" fmla="*/ 86264 h 926922"/>
              <a:gd name="connsiteX21" fmla="*/ 0 w 1253613"/>
              <a:gd name="connsiteY21" fmla="*/ 27270 h 92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3613" h="926922">
                <a:moveTo>
                  <a:pt x="1253613" y="926922"/>
                </a:moveTo>
                <a:lnTo>
                  <a:pt x="1165122" y="867928"/>
                </a:lnTo>
                <a:lnTo>
                  <a:pt x="1120877" y="838431"/>
                </a:lnTo>
                <a:cubicBezTo>
                  <a:pt x="1111045" y="823683"/>
                  <a:pt x="1103914" y="806720"/>
                  <a:pt x="1091380" y="794186"/>
                </a:cubicBezTo>
                <a:cubicBezTo>
                  <a:pt x="1078846" y="781652"/>
                  <a:pt x="1058208" y="778530"/>
                  <a:pt x="1047135" y="764689"/>
                </a:cubicBezTo>
                <a:cubicBezTo>
                  <a:pt x="1037424" y="752550"/>
                  <a:pt x="1039339" y="734349"/>
                  <a:pt x="1032387" y="720444"/>
                </a:cubicBezTo>
                <a:cubicBezTo>
                  <a:pt x="1024460" y="704590"/>
                  <a:pt x="1015424" y="688733"/>
                  <a:pt x="1002890" y="676199"/>
                </a:cubicBezTo>
                <a:cubicBezTo>
                  <a:pt x="974299" y="647608"/>
                  <a:pt x="950387" y="643949"/>
                  <a:pt x="914400" y="631954"/>
                </a:cubicBezTo>
                <a:cubicBezTo>
                  <a:pt x="899651" y="636870"/>
                  <a:pt x="884059" y="639750"/>
                  <a:pt x="870154" y="646702"/>
                </a:cubicBezTo>
                <a:cubicBezTo>
                  <a:pt x="854300" y="654629"/>
                  <a:pt x="842107" y="669000"/>
                  <a:pt x="825909" y="676199"/>
                </a:cubicBezTo>
                <a:cubicBezTo>
                  <a:pt x="797497" y="688827"/>
                  <a:pt x="737419" y="705696"/>
                  <a:pt x="737419" y="705696"/>
                </a:cubicBezTo>
                <a:cubicBezTo>
                  <a:pt x="720860" y="730535"/>
                  <a:pt x="699900" y="774263"/>
                  <a:pt x="663677" y="779438"/>
                </a:cubicBezTo>
                <a:cubicBezTo>
                  <a:pt x="643611" y="782304"/>
                  <a:pt x="624348" y="769605"/>
                  <a:pt x="604684" y="764689"/>
                </a:cubicBezTo>
                <a:cubicBezTo>
                  <a:pt x="589935" y="754857"/>
                  <a:pt x="569832" y="750224"/>
                  <a:pt x="560438" y="735193"/>
                </a:cubicBezTo>
                <a:cubicBezTo>
                  <a:pt x="514500" y="661692"/>
                  <a:pt x="562991" y="645816"/>
                  <a:pt x="486696" y="617206"/>
                </a:cubicBezTo>
                <a:cubicBezTo>
                  <a:pt x="463225" y="608404"/>
                  <a:pt x="437535" y="607373"/>
                  <a:pt x="412954" y="602457"/>
                </a:cubicBezTo>
                <a:cubicBezTo>
                  <a:pt x="355895" y="516867"/>
                  <a:pt x="402204" y="600118"/>
                  <a:pt x="368709" y="454973"/>
                </a:cubicBezTo>
                <a:cubicBezTo>
                  <a:pt x="361718" y="424677"/>
                  <a:pt x="361199" y="388468"/>
                  <a:pt x="339213" y="366483"/>
                </a:cubicBezTo>
                <a:cubicBezTo>
                  <a:pt x="306592" y="333863"/>
                  <a:pt x="286006" y="319062"/>
                  <a:pt x="265471" y="277993"/>
                </a:cubicBezTo>
                <a:cubicBezTo>
                  <a:pt x="258519" y="264088"/>
                  <a:pt x="255638" y="248496"/>
                  <a:pt x="250722" y="233748"/>
                </a:cubicBezTo>
                <a:cubicBezTo>
                  <a:pt x="245806" y="184587"/>
                  <a:pt x="258069" y="130455"/>
                  <a:pt x="235974" y="86264"/>
                </a:cubicBezTo>
                <a:cubicBezTo>
                  <a:pt x="192842" y="0"/>
                  <a:pt x="63309" y="27270"/>
                  <a:pt x="0" y="27270"/>
                </a:cubicBezTo>
              </a:path>
            </a:pathLst>
          </a:custGeom>
          <a:ln w="635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326px-James_K_Polk_Signature.svg.png"/>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100000"/>
                    </a14:imgEffect>
                  </a14:imgLayer>
                </a14:imgProps>
              </a:ext>
            </a:extLst>
          </a:blip>
          <a:stretch>
            <a:fillRect/>
          </a:stretch>
        </p:blipFill>
        <p:spPr>
          <a:xfrm>
            <a:off x="17585" y="43962"/>
            <a:ext cx="2328862" cy="457200"/>
          </a:xfrm>
          <a:prstGeom prst="rect">
            <a:avLst/>
          </a:prstGeom>
        </p:spPr>
      </p:pic>
      <p:sp>
        <p:nvSpPr>
          <p:cNvPr id="3" name="TextBox 2"/>
          <p:cNvSpPr txBox="1"/>
          <p:nvPr/>
        </p:nvSpPr>
        <p:spPr>
          <a:xfrm>
            <a:off x="304800" y="838200"/>
            <a:ext cx="2438400" cy="3170099"/>
          </a:xfrm>
          <a:prstGeom prst="rect">
            <a:avLst/>
          </a:prstGeom>
          <a:noFill/>
        </p:spPr>
        <p:txBody>
          <a:bodyPr wrap="square" rtlCol="0">
            <a:spAutoFit/>
          </a:bodyPr>
          <a:lstStyle/>
          <a:p>
            <a:r>
              <a:rPr lang="en-US" sz="2000" dirty="0">
                <a:solidFill>
                  <a:schemeClr val="bg1"/>
                </a:solidFill>
              </a:rPr>
              <a:t>Immediate Causes:</a:t>
            </a:r>
          </a:p>
          <a:p>
            <a:r>
              <a:rPr lang="en-US" sz="2000" dirty="0">
                <a:solidFill>
                  <a:schemeClr val="bg1"/>
                </a:solidFill>
              </a:rPr>
              <a:t>-Boundary &amp; sovereignty disputes with Mexico</a:t>
            </a:r>
          </a:p>
          <a:p>
            <a:r>
              <a:rPr lang="en-US" sz="2000" dirty="0">
                <a:solidFill>
                  <a:schemeClr val="bg1"/>
                </a:solidFill>
              </a:rPr>
              <a:t>-Mexican refusal to sell California</a:t>
            </a:r>
          </a:p>
          <a:p>
            <a:endParaRPr lang="en-US" sz="2000" dirty="0">
              <a:solidFill>
                <a:schemeClr val="bg1"/>
              </a:solidFill>
            </a:endParaRPr>
          </a:p>
          <a:p>
            <a:r>
              <a:rPr lang="en-US" sz="2000" dirty="0">
                <a:solidFill>
                  <a:schemeClr val="bg1"/>
                </a:solidFill>
              </a:rPr>
              <a:t>Long-Term Causes:</a:t>
            </a:r>
          </a:p>
          <a:p>
            <a:r>
              <a:rPr lang="en-US" sz="2000" dirty="0">
                <a:solidFill>
                  <a:schemeClr val="bg1"/>
                </a:solidFill>
              </a:rPr>
              <a:t>-Manifest Destiny?</a:t>
            </a:r>
          </a:p>
          <a:p>
            <a:r>
              <a:rPr lang="en-US" sz="2000" dirty="0">
                <a:solidFill>
                  <a:schemeClr val="bg1"/>
                </a:solidFill>
              </a:rPr>
              <a:t>- “Slave Power”?</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80px-Zachary_Taylor_half_plate_daguerreotype_c1843-45.png"/>
          <p:cNvPicPr>
            <a:picLocks noChangeAspect="1"/>
          </p:cNvPicPr>
          <p:nvPr/>
        </p:nvPicPr>
        <p:blipFill>
          <a:blip r:embed="rId2" cstate="print"/>
          <a:stretch>
            <a:fillRect/>
          </a:stretch>
        </p:blipFill>
        <p:spPr>
          <a:xfrm>
            <a:off x="228600" y="530470"/>
            <a:ext cx="3810000" cy="4762500"/>
          </a:xfrm>
          <a:prstGeom prst="rect">
            <a:avLst/>
          </a:prstGeom>
        </p:spPr>
      </p:pic>
      <p:pic>
        <p:nvPicPr>
          <p:cNvPr id="5" name="Picture 4" descr="Winfield Scott (B).jpg"/>
          <p:cNvPicPr>
            <a:picLocks noChangeAspect="1"/>
          </p:cNvPicPr>
          <p:nvPr/>
        </p:nvPicPr>
        <p:blipFill>
          <a:blip r:embed="rId3" cstate="print"/>
          <a:stretch>
            <a:fillRect/>
          </a:stretch>
        </p:blipFill>
        <p:spPr>
          <a:xfrm>
            <a:off x="4800600" y="568570"/>
            <a:ext cx="3949499" cy="4724400"/>
          </a:xfrm>
          <a:prstGeom prst="rect">
            <a:avLst/>
          </a:prstGeom>
        </p:spPr>
      </p:pic>
      <p:sp>
        <p:nvSpPr>
          <p:cNvPr id="6" name="Title 1"/>
          <p:cNvSpPr txBox="1">
            <a:spLocks/>
          </p:cNvSpPr>
          <p:nvPr/>
        </p:nvSpPr>
        <p:spPr>
          <a:xfrm>
            <a:off x="4648200" y="5328139"/>
            <a:ext cx="4495800" cy="1219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Bodoni MT Black" pitchFamily="18" charset="0"/>
                <a:ea typeface="+mj-ea"/>
                <a:cs typeface="+mj-cs"/>
              </a:rPr>
              <a:t>General Winfield Scott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latin typeface="Bodoni MT Black" pitchFamily="18" charset="0"/>
                <a:ea typeface="+mj-ea"/>
                <a:cs typeface="+mj-cs"/>
              </a:rPr>
              <a:t>“Old Fuss &amp; Feathers”</a:t>
            </a:r>
            <a:endParaRPr kumimoji="0" lang="en-US" sz="2400" b="0" i="0" u="none" strike="noStrike" kern="1200" cap="none" spc="0" normalizeH="0" baseline="0" noProof="0" dirty="0">
              <a:ln>
                <a:noFill/>
              </a:ln>
              <a:solidFill>
                <a:schemeClr val="tx1"/>
              </a:solidFill>
              <a:effectLst/>
              <a:uLnTx/>
              <a:uFillTx/>
              <a:latin typeface="Bodoni MT Black" pitchFamily="18" charset="0"/>
              <a:ea typeface="+mj-ea"/>
              <a:cs typeface="+mj-cs"/>
            </a:endParaRPr>
          </a:p>
        </p:txBody>
      </p:sp>
      <p:sp>
        <p:nvSpPr>
          <p:cNvPr id="7" name="Title 1"/>
          <p:cNvSpPr txBox="1">
            <a:spLocks/>
          </p:cNvSpPr>
          <p:nvPr/>
        </p:nvSpPr>
        <p:spPr>
          <a:xfrm>
            <a:off x="17585" y="5410200"/>
            <a:ext cx="44958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Bodoni MT Black" pitchFamily="18" charset="0"/>
                <a:ea typeface="+mj-ea"/>
                <a:cs typeface="+mj-cs"/>
              </a:rPr>
              <a:t>General Zachary</a:t>
            </a:r>
            <a:r>
              <a:rPr kumimoji="0" lang="en-US" sz="2400" b="0" i="0" u="none" strike="noStrike" kern="1200" cap="none" spc="0" normalizeH="0" noProof="0" dirty="0">
                <a:ln>
                  <a:noFill/>
                </a:ln>
                <a:solidFill>
                  <a:schemeClr val="tx1"/>
                </a:solidFill>
                <a:effectLst/>
                <a:uLnTx/>
                <a:uFillTx/>
                <a:latin typeface="Bodoni MT Black" pitchFamily="18" charset="0"/>
                <a:ea typeface="+mj-ea"/>
                <a:cs typeface="+mj-cs"/>
              </a:rPr>
              <a:t> Taylor</a:t>
            </a:r>
            <a:endParaRPr kumimoji="0" lang="en-US" sz="2400" b="0" i="0" u="none" strike="noStrike" kern="1200" cap="none" spc="0" normalizeH="0" baseline="0" noProof="0" dirty="0">
              <a:ln>
                <a:noFill/>
              </a:ln>
              <a:solidFill>
                <a:schemeClr val="tx1"/>
              </a:solidFill>
              <a:effectLst/>
              <a:uLnTx/>
              <a:uFillTx/>
              <a:latin typeface="Bodoni MT Black"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a:latin typeface="Bodoni MT Black" pitchFamily="18" charset="0"/>
                <a:ea typeface="+mj-ea"/>
                <a:cs typeface="+mj-cs"/>
              </a:rPr>
              <a:t>“Old Rough &amp; Ready”</a:t>
            </a:r>
            <a:endParaRPr kumimoji="0" lang="en-US" sz="2400" b="0" i="0" u="none" strike="noStrike" kern="1200" cap="none" spc="0" normalizeH="0" baseline="0" noProof="0" dirty="0">
              <a:ln>
                <a:noFill/>
              </a:ln>
              <a:solidFill>
                <a:schemeClr val="tx1"/>
              </a:solidFill>
              <a:effectLst/>
              <a:uLnTx/>
              <a:uFillTx/>
              <a:latin typeface="Bodoni MT Black" pitchFamily="18" charset="0"/>
              <a:ea typeface="+mj-ea"/>
              <a:cs typeface="+mj-cs"/>
            </a:endParaRPr>
          </a:p>
        </p:txBody>
      </p:sp>
      <p:pic>
        <p:nvPicPr>
          <p:cNvPr id="9" name="Picture 8" descr="326px-James_K_Polk_Signature.svg.png"/>
          <p:cNvPicPr>
            <a:picLocks noChangeAspect="1"/>
          </p:cNvPicPr>
          <p:nvPr/>
        </p:nvPicPr>
        <p:blipFill>
          <a:blip r:embed="rId4" cstate="print"/>
          <a:stretch>
            <a:fillRect/>
          </a:stretch>
        </p:blipFill>
        <p:spPr>
          <a:xfrm>
            <a:off x="17585" y="43962"/>
            <a:ext cx="2328862" cy="4572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exican_war_overview.gif"/>
          <p:cNvPicPr>
            <a:picLocks noChangeAspect="1"/>
          </p:cNvPicPr>
          <p:nvPr/>
        </p:nvPicPr>
        <p:blipFill>
          <a:blip r:embed="rId3" cstate="print"/>
          <a:stretch>
            <a:fillRect/>
          </a:stretch>
        </p:blipFill>
        <p:spPr>
          <a:xfrm>
            <a:off x="228600" y="0"/>
            <a:ext cx="8839200" cy="8921044"/>
          </a:xfrm>
          <a:prstGeom prst="rect">
            <a:avLst/>
          </a:prstGeom>
        </p:spPr>
      </p:pic>
      <p:pic>
        <p:nvPicPr>
          <p:cNvPr id="4" name="Picture 3" descr="480px-Zachary_Taylor_half_plate_daguerreotype_c1843-45.png"/>
          <p:cNvPicPr>
            <a:picLocks noChangeAspect="1"/>
          </p:cNvPicPr>
          <p:nvPr/>
        </p:nvPicPr>
        <p:blipFill>
          <a:blip r:embed="rId4" cstate="print"/>
          <a:stretch>
            <a:fillRect/>
          </a:stretch>
        </p:blipFill>
        <p:spPr>
          <a:xfrm>
            <a:off x="5122984" y="1752600"/>
            <a:ext cx="1087814" cy="1359768"/>
          </a:xfrm>
          <a:prstGeom prst="rect">
            <a:avLst/>
          </a:prstGeom>
          <a:ln w="44450">
            <a:solidFill>
              <a:schemeClr val="tx2"/>
            </a:solidFill>
          </a:ln>
        </p:spPr>
      </p:pic>
      <p:pic>
        <p:nvPicPr>
          <p:cNvPr id="6" name="Picture 5" descr="Winfield Scott (B).jpg"/>
          <p:cNvPicPr>
            <a:picLocks noChangeAspect="1"/>
          </p:cNvPicPr>
          <p:nvPr/>
        </p:nvPicPr>
        <p:blipFill>
          <a:blip r:embed="rId5" cstate="print"/>
          <a:stretch>
            <a:fillRect/>
          </a:stretch>
        </p:blipFill>
        <p:spPr>
          <a:xfrm>
            <a:off x="7315200" y="3200400"/>
            <a:ext cx="1337734" cy="1600200"/>
          </a:xfrm>
          <a:prstGeom prst="rect">
            <a:avLst/>
          </a:prstGeom>
          <a:ln w="63500">
            <a:solidFill>
              <a:schemeClr val="accent2">
                <a:lumMod val="75000"/>
              </a:schemeClr>
            </a:solidFill>
          </a:ln>
        </p:spPr>
      </p:pic>
      <p:sp>
        <p:nvSpPr>
          <p:cNvPr id="3" name="Freeform 2"/>
          <p:cNvSpPr/>
          <p:nvPr/>
        </p:nvSpPr>
        <p:spPr>
          <a:xfrm>
            <a:off x="5498123" y="2883877"/>
            <a:ext cx="586154" cy="1641231"/>
          </a:xfrm>
          <a:custGeom>
            <a:avLst/>
            <a:gdLst>
              <a:gd name="connsiteX0" fmla="*/ 586154 w 586154"/>
              <a:gd name="connsiteY0" fmla="*/ 0 h 1641231"/>
              <a:gd name="connsiteX1" fmla="*/ 398585 w 586154"/>
              <a:gd name="connsiteY1" fmla="*/ 105508 h 1641231"/>
              <a:gd name="connsiteX2" fmla="*/ 375139 w 586154"/>
              <a:gd name="connsiteY2" fmla="*/ 140677 h 1641231"/>
              <a:gd name="connsiteX3" fmla="*/ 316523 w 586154"/>
              <a:gd name="connsiteY3" fmla="*/ 187569 h 1641231"/>
              <a:gd name="connsiteX4" fmla="*/ 293077 w 586154"/>
              <a:gd name="connsiteY4" fmla="*/ 234461 h 1641231"/>
              <a:gd name="connsiteX5" fmla="*/ 234462 w 586154"/>
              <a:gd name="connsiteY5" fmla="*/ 293077 h 1641231"/>
              <a:gd name="connsiteX6" fmla="*/ 222739 w 586154"/>
              <a:gd name="connsiteY6" fmla="*/ 328246 h 1641231"/>
              <a:gd name="connsiteX7" fmla="*/ 164123 w 586154"/>
              <a:gd name="connsiteY7" fmla="*/ 375138 h 1641231"/>
              <a:gd name="connsiteX8" fmla="*/ 82062 w 586154"/>
              <a:gd name="connsiteY8" fmla="*/ 468923 h 1641231"/>
              <a:gd name="connsiteX9" fmla="*/ 58615 w 586154"/>
              <a:gd name="connsiteY9" fmla="*/ 539261 h 1641231"/>
              <a:gd name="connsiteX10" fmla="*/ 46892 w 586154"/>
              <a:gd name="connsiteY10" fmla="*/ 574431 h 1641231"/>
              <a:gd name="connsiteX11" fmla="*/ 23446 w 586154"/>
              <a:gd name="connsiteY11" fmla="*/ 609600 h 1641231"/>
              <a:gd name="connsiteX12" fmla="*/ 11723 w 586154"/>
              <a:gd name="connsiteY12" fmla="*/ 715108 h 1641231"/>
              <a:gd name="connsiteX13" fmla="*/ 0 w 586154"/>
              <a:gd name="connsiteY13" fmla="*/ 797169 h 1641231"/>
              <a:gd name="connsiteX14" fmla="*/ 11723 w 586154"/>
              <a:gd name="connsiteY14" fmla="*/ 1090246 h 1641231"/>
              <a:gd name="connsiteX15" fmla="*/ 46892 w 586154"/>
              <a:gd name="connsiteY15" fmla="*/ 1207477 h 1641231"/>
              <a:gd name="connsiteX16" fmla="*/ 93785 w 586154"/>
              <a:gd name="connsiteY16" fmla="*/ 1324708 h 1641231"/>
              <a:gd name="connsiteX17" fmla="*/ 128954 w 586154"/>
              <a:gd name="connsiteY17" fmla="*/ 1395046 h 1641231"/>
              <a:gd name="connsiteX18" fmla="*/ 152400 w 586154"/>
              <a:gd name="connsiteY18" fmla="*/ 1465385 h 1641231"/>
              <a:gd name="connsiteX19" fmla="*/ 187569 w 586154"/>
              <a:gd name="connsiteY19" fmla="*/ 1535723 h 1641231"/>
              <a:gd name="connsiteX20" fmla="*/ 199292 w 586154"/>
              <a:gd name="connsiteY20" fmla="*/ 1582615 h 1641231"/>
              <a:gd name="connsiteX21" fmla="*/ 211015 w 586154"/>
              <a:gd name="connsiteY21" fmla="*/ 1641231 h 16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6154" h="1641231">
                <a:moveTo>
                  <a:pt x="586154" y="0"/>
                </a:moveTo>
                <a:cubicBezTo>
                  <a:pt x="523631" y="35169"/>
                  <a:pt x="458273" y="65716"/>
                  <a:pt x="398585" y="105508"/>
                </a:cubicBezTo>
                <a:cubicBezTo>
                  <a:pt x="386862" y="113323"/>
                  <a:pt x="383941" y="129675"/>
                  <a:pt x="375139" y="140677"/>
                </a:cubicBezTo>
                <a:cubicBezTo>
                  <a:pt x="356049" y="164539"/>
                  <a:pt x="342634" y="170161"/>
                  <a:pt x="316523" y="187569"/>
                </a:cubicBezTo>
                <a:cubicBezTo>
                  <a:pt x="308708" y="203200"/>
                  <a:pt x="303806" y="220667"/>
                  <a:pt x="293077" y="234461"/>
                </a:cubicBezTo>
                <a:cubicBezTo>
                  <a:pt x="276113" y="256272"/>
                  <a:pt x="234462" y="293077"/>
                  <a:pt x="234462" y="293077"/>
                </a:cubicBezTo>
                <a:cubicBezTo>
                  <a:pt x="230554" y="304800"/>
                  <a:pt x="229097" y="317650"/>
                  <a:pt x="222739" y="328246"/>
                </a:cubicBezTo>
                <a:cubicBezTo>
                  <a:pt x="211603" y="346805"/>
                  <a:pt x="180095" y="364490"/>
                  <a:pt x="164123" y="375138"/>
                </a:cubicBezTo>
                <a:cubicBezTo>
                  <a:pt x="109416" y="457200"/>
                  <a:pt x="140677" y="429846"/>
                  <a:pt x="82062" y="468923"/>
                </a:cubicBezTo>
                <a:lnTo>
                  <a:pt x="58615" y="539261"/>
                </a:lnTo>
                <a:cubicBezTo>
                  <a:pt x="54707" y="550984"/>
                  <a:pt x="53747" y="564149"/>
                  <a:pt x="46892" y="574431"/>
                </a:cubicBezTo>
                <a:lnTo>
                  <a:pt x="23446" y="609600"/>
                </a:lnTo>
                <a:cubicBezTo>
                  <a:pt x="19538" y="644769"/>
                  <a:pt x="16112" y="679995"/>
                  <a:pt x="11723" y="715108"/>
                </a:cubicBezTo>
                <a:cubicBezTo>
                  <a:pt x="8296" y="742526"/>
                  <a:pt x="0" y="769538"/>
                  <a:pt x="0" y="797169"/>
                </a:cubicBezTo>
                <a:cubicBezTo>
                  <a:pt x="0" y="894939"/>
                  <a:pt x="4996" y="992707"/>
                  <a:pt x="11723" y="1090246"/>
                </a:cubicBezTo>
                <a:cubicBezTo>
                  <a:pt x="13495" y="1115938"/>
                  <a:pt x="42810" y="1191151"/>
                  <a:pt x="46892" y="1207477"/>
                </a:cubicBezTo>
                <a:cubicBezTo>
                  <a:pt x="73020" y="1311984"/>
                  <a:pt x="47554" y="1278475"/>
                  <a:pt x="93785" y="1324708"/>
                </a:cubicBezTo>
                <a:cubicBezTo>
                  <a:pt x="136540" y="1452974"/>
                  <a:pt x="68351" y="1258689"/>
                  <a:pt x="128954" y="1395046"/>
                </a:cubicBezTo>
                <a:cubicBezTo>
                  <a:pt x="138991" y="1417630"/>
                  <a:pt x="138691" y="1444821"/>
                  <a:pt x="152400" y="1465385"/>
                </a:cubicBezTo>
                <a:cubicBezTo>
                  <a:pt x="178089" y="1503918"/>
                  <a:pt x="175435" y="1493255"/>
                  <a:pt x="187569" y="1535723"/>
                </a:cubicBezTo>
                <a:cubicBezTo>
                  <a:pt x="191995" y="1551215"/>
                  <a:pt x="195797" y="1566887"/>
                  <a:pt x="199292" y="1582615"/>
                </a:cubicBezTo>
                <a:cubicBezTo>
                  <a:pt x="203614" y="1602066"/>
                  <a:pt x="211015" y="1641231"/>
                  <a:pt x="211015" y="1641231"/>
                </a:cubicBezTo>
              </a:path>
            </a:pathLst>
          </a:custGeom>
          <a:noFill/>
          <a:ln w="127000">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342185" y="2520462"/>
            <a:ext cx="1908499" cy="3119719"/>
          </a:xfrm>
          <a:custGeom>
            <a:avLst/>
            <a:gdLst>
              <a:gd name="connsiteX0" fmla="*/ 1711569 w 1908499"/>
              <a:gd name="connsiteY0" fmla="*/ 0 h 3119719"/>
              <a:gd name="connsiteX1" fmla="*/ 1887415 w 1908499"/>
              <a:gd name="connsiteY1" fmla="*/ 117230 h 3119719"/>
              <a:gd name="connsiteX2" fmla="*/ 1805353 w 1908499"/>
              <a:gd name="connsiteY2" fmla="*/ 293076 h 3119719"/>
              <a:gd name="connsiteX3" fmla="*/ 1688123 w 1908499"/>
              <a:gd name="connsiteY3" fmla="*/ 339969 h 3119719"/>
              <a:gd name="connsiteX4" fmla="*/ 1606061 w 1908499"/>
              <a:gd name="connsiteY4" fmla="*/ 363415 h 3119719"/>
              <a:gd name="connsiteX5" fmla="*/ 1535723 w 1908499"/>
              <a:gd name="connsiteY5" fmla="*/ 375138 h 3119719"/>
              <a:gd name="connsiteX6" fmla="*/ 1418492 w 1908499"/>
              <a:gd name="connsiteY6" fmla="*/ 398584 h 3119719"/>
              <a:gd name="connsiteX7" fmla="*/ 1277815 w 1908499"/>
              <a:gd name="connsiteY7" fmla="*/ 433753 h 3119719"/>
              <a:gd name="connsiteX8" fmla="*/ 1242646 w 1908499"/>
              <a:gd name="connsiteY8" fmla="*/ 457200 h 3119719"/>
              <a:gd name="connsiteX9" fmla="*/ 1195753 w 1908499"/>
              <a:gd name="connsiteY9" fmla="*/ 468923 h 3119719"/>
              <a:gd name="connsiteX10" fmla="*/ 1137138 w 1908499"/>
              <a:gd name="connsiteY10" fmla="*/ 492369 h 3119719"/>
              <a:gd name="connsiteX11" fmla="*/ 1055077 w 1908499"/>
              <a:gd name="connsiteY11" fmla="*/ 539261 h 3119719"/>
              <a:gd name="connsiteX12" fmla="*/ 1031630 w 1908499"/>
              <a:gd name="connsiteY12" fmla="*/ 562707 h 3119719"/>
              <a:gd name="connsiteX13" fmla="*/ 949569 w 1908499"/>
              <a:gd name="connsiteY13" fmla="*/ 609600 h 3119719"/>
              <a:gd name="connsiteX14" fmla="*/ 914400 w 1908499"/>
              <a:gd name="connsiteY14" fmla="*/ 633046 h 3119719"/>
              <a:gd name="connsiteX15" fmla="*/ 867507 w 1908499"/>
              <a:gd name="connsiteY15" fmla="*/ 691661 h 3119719"/>
              <a:gd name="connsiteX16" fmla="*/ 820615 w 1908499"/>
              <a:gd name="connsiteY16" fmla="*/ 726830 h 3119719"/>
              <a:gd name="connsiteX17" fmla="*/ 785446 w 1908499"/>
              <a:gd name="connsiteY17" fmla="*/ 773723 h 3119719"/>
              <a:gd name="connsiteX18" fmla="*/ 750277 w 1908499"/>
              <a:gd name="connsiteY18" fmla="*/ 797169 h 3119719"/>
              <a:gd name="connsiteX19" fmla="*/ 726830 w 1908499"/>
              <a:gd name="connsiteY19" fmla="*/ 820615 h 3119719"/>
              <a:gd name="connsiteX20" fmla="*/ 679938 w 1908499"/>
              <a:gd name="connsiteY20" fmla="*/ 902676 h 3119719"/>
              <a:gd name="connsiteX21" fmla="*/ 656492 w 1908499"/>
              <a:gd name="connsiteY21" fmla="*/ 937846 h 3119719"/>
              <a:gd name="connsiteX22" fmla="*/ 586153 w 1908499"/>
              <a:gd name="connsiteY22" fmla="*/ 1008184 h 3119719"/>
              <a:gd name="connsiteX23" fmla="*/ 527538 w 1908499"/>
              <a:gd name="connsiteY23" fmla="*/ 1078523 h 3119719"/>
              <a:gd name="connsiteX24" fmla="*/ 422030 w 1908499"/>
              <a:gd name="connsiteY24" fmla="*/ 1172307 h 3119719"/>
              <a:gd name="connsiteX25" fmla="*/ 375138 w 1908499"/>
              <a:gd name="connsiteY25" fmla="*/ 1254369 h 3119719"/>
              <a:gd name="connsiteX26" fmla="*/ 328246 w 1908499"/>
              <a:gd name="connsiteY26" fmla="*/ 1359876 h 3119719"/>
              <a:gd name="connsiteX27" fmla="*/ 316523 w 1908499"/>
              <a:gd name="connsiteY27" fmla="*/ 1688123 h 3119719"/>
              <a:gd name="connsiteX28" fmla="*/ 363415 w 1908499"/>
              <a:gd name="connsiteY28" fmla="*/ 1992923 h 3119719"/>
              <a:gd name="connsiteX29" fmla="*/ 375138 w 1908499"/>
              <a:gd name="connsiteY29" fmla="*/ 2039815 h 3119719"/>
              <a:gd name="connsiteX30" fmla="*/ 398584 w 1908499"/>
              <a:gd name="connsiteY30" fmla="*/ 2074984 h 3119719"/>
              <a:gd name="connsiteX31" fmla="*/ 445477 w 1908499"/>
              <a:gd name="connsiteY31" fmla="*/ 2168769 h 3119719"/>
              <a:gd name="connsiteX32" fmla="*/ 492369 w 1908499"/>
              <a:gd name="connsiteY32" fmla="*/ 2274276 h 3119719"/>
              <a:gd name="connsiteX33" fmla="*/ 515815 w 1908499"/>
              <a:gd name="connsiteY33" fmla="*/ 2297723 h 3119719"/>
              <a:gd name="connsiteX34" fmla="*/ 550984 w 1908499"/>
              <a:gd name="connsiteY34" fmla="*/ 2414953 h 3119719"/>
              <a:gd name="connsiteX35" fmla="*/ 597877 w 1908499"/>
              <a:gd name="connsiteY35" fmla="*/ 2473569 h 3119719"/>
              <a:gd name="connsiteX36" fmla="*/ 644769 w 1908499"/>
              <a:gd name="connsiteY36" fmla="*/ 2555630 h 3119719"/>
              <a:gd name="connsiteX37" fmla="*/ 679938 w 1908499"/>
              <a:gd name="connsiteY37" fmla="*/ 2590800 h 3119719"/>
              <a:gd name="connsiteX38" fmla="*/ 715107 w 1908499"/>
              <a:gd name="connsiteY38" fmla="*/ 2661138 h 3119719"/>
              <a:gd name="connsiteX39" fmla="*/ 762000 w 1908499"/>
              <a:gd name="connsiteY39" fmla="*/ 2731476 h 3119719"/>
              <a:gd name="connsiteX40" fmla="*/ 785446 w 1908499"/>
              <a:gd name="connsiteY40" fmla="*/ 2801815 h 3119719"/>
              <a:gd name="connsiteX41" fmla="*/ 773723 w 1908499"/>
              <a:gd name="connsiteY41" fmla="*/ 2942492 h 3119719"/>
              <a:gd name="connsiteX42" fmla="*/ 762000 w 1908499"/>
              <a:gd name="connsiteY42" fmla="*/ 2977661 h 3119719"/>
              <a:gd name="connsiteX43" fmla="*/ 691661 w 1908499"/>
              <a:gd name="connsiteY43" fmla="*/ 3036276 h 3119719"/>
              <a:gd name="connsiteX44" fmla="*/ 644769 w 1908499"/>
              <a:gd name="connsiteY44" fmla="*/ 3059723 h 3119719"/>
              <a:gd name="connsiteX45" fmla="*/ 609600 w 1908499"/>
              <a:gd name="connsiteY45" fmla="*/ 3083169 h 3119719"/>
              <a:gd name="connsiteX46" fmla="*/ 515815 w 1908499"/>
              <a:gd name="connsiteY46" fmla="*/ 3106615 h 3119719"/>
              <a:gd name="connsiteX47" fmla="*/ 410307 w 1908499"/>
              <a:gd name="connsiteY47" fmla="*/ 3118338 h 3119719"/>
              <a:gd name="connsiteX48" fmla="*/ 0 w 1908499"/>
              <a:gd name="connsiteY48" fmla="*/ 3118338 h 311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08499" h="3119719">
                <a:moveTo>
                  <a:pt x="1711569" y="0"/>
                </a:moveTo>
                <a:cubicBezTo>
                  <a:pt x="1770184" y="39077"/>
                  <a:pt x="1848338" y="58615"/>
                  <a:pt x="1887415" y="117230"/>
                </a:cubicBezTo>
                <a:cubicBezTo>
                  <a:pt x="1948795" y="209299"/>
                  <a:pt x="1862213" y="264645"/>
                  <a:pt x="1805353" y="293076"/>
                </a:cubicBezTo>
                <a:cubicBezTo>
                  <a:pt x="1736357" y="327575"/>
                  <a:pt x="1775038" y="310998"/>
                  <a:pt x="1688123" y="339969"/>
                </a:cubicBezTo>
                <a:cubicBezTo>
                  <a:pt x="1654606" y="351141"/>
                  <a:pt x="1642858" y="356056"/>
                  <a:pt x="1606061" y="363415"/>
                </a:cubicBezTo>
                <a:cubicBezTo>
                  <a:pt x="1582753" y="368077"/>
                  <a:pt x="1559031" y="370476"/>
                  <a:pt x="1535723" y="375138"/>
                </a:cubicBezTo>
                <a:cubicBezTo>
                  <a:pt x="1360843" y="410114"/>
                  <a:pt x="1659517" y="358413"/>
                  <a:pt x="1418492" y="398584"/>
                </a:cubicBezTo>
                <a:cubicBezTo>
                  <a:pt x="1338018" y="452234"/>
                  <a:pt x="1437166" y="393915"/>
                  <a:pt x="1277815" y="433753"/>
                </a:cubicBezTo>
                <a:cubicBezTo>
                  <a:pt x="1264146" y="437170"/>
                  <a:pt x="1255596" y="451650"/>
                  <a:pt x="1242646" y="457200"/>
                </a:cubicBezTo>
                <a:cubicBezTo>
                  <a:pt x="1227837" y="463547"/>
                  <a:pt x="1211038" y="463828"/>
                  <a:pt x="1195753" y="468923"/>
                </a:cubicBezTo>
                <a:cubicBezTo>
                  <a:pt x="1175789" y="475577"/>
                  <a:pt x="1156368" y="483822"/>
                  <a:pt x="1137138" y="492369"/>
                </a:cubicBezTo>
                <a:cubicBezTo>
                  <a:pt x="1110060" y="504403"/>
                  <a:pt x="1078652" y="520401"/>
                  <a:pt x="1055077" y="539261"/>
                </a:cubicBezTo>
                <a:cubicBezTo>
                  <a:pt x="1046446" y="546166"/>
                  <a:pt x="1040261" y="555802"/>
                  <a:pt x="1031630" y="562707"/>
                </a:cubicBezTo>
                <a:cubicBezTo>
                  <a:pt x="995929" y="591267"/>
                  <a:pt x="991687" y="585532"/>
                  <a:pt x="949569" y="609600"/>
                </a:cubicBezTo>
                <a:cubicBezTo>
                  <a:pt x="937336" y="616590"/>
                  <a:pt x="925402" y="624245"/>
                  <a:pt x="914400" y="633046"/>
                </a:cubicBezTo>
                <a:cubicBezTo>
                  <a:pt x="856390" y="679453"/>
                  <a:pt x="928442" y="630726"/>
                  <a:pt x="867507" y="691661"/>
                </a:cubicBezTo>
                <a:cubicBezTo>
                  <a:pt x="853691" y="705477"/>
                  <a:pt x="834431" y="713014"/>
                  <a:pt x="820615" y="726830"/>
                </a:cubicBezTo>
                <a:cubicBezTo>
                  <a:pt x="806799" y="740646"/>
                  <a:pt x="799262" y="759907"/>
                  <a:pt x="785446" y="773723"/>
                </a:cubicBezTo>
                <a:cubicBezTo>
                  <a:pt x="775483" y="783686"/>
                  <a:pt x="761279" y="788368"/>
                  <a:pt x="750277" y="797169"/>
                </a:cubicBezTo>
                <a:cubicBezTo>
                  <a:pt x="741646" y="804074"/>
                  <a:pt x="734646" y="812800"/>
                  <a:pt x="726830" y="820615"/>
                </a:cubicBezTo>
                <a:cubicBezTo>
                  <a:pt x="707806" y="877687"/>
                  <a:pt x="724296" y="840574"/>
                  <a:pt x="679938" y="902676"/>
                </a:cubicBezTo>
                <a:cubicBezTo>
                  <a:pt x="671749" y="914141"/>
                  <a:pt x="665853" y="927315"/>
                  <a:pt x="656492" y="937846"/>
                </a:cubicBezTo>
                <a:cubicBezTo>
                  <a:pt x="634463" y="962629"/>
                  <a:pt x="604546" y="980595"/>
                  <a:pt x="586153" y="1008184"/>
                </a:cubicBezTo>
                <a:cubicBezTo>
                  <a:pt x="563100" y="1042763"/>
                  <a:pt x="561385" y="1050316"/>
                  <a:pt x="527538" y="1078523"/>
                </a:cubicBezTo>
                <a:cubicBezTo>
                  <a:pt x="474681" y="1122571"/>
                  <a:pt x="479030" y="1086807"/>
                  <a:pt x="422030" y="1172307"/>
                </a:cubicBezTo>
                <a:cubicBezTo>
                  <a:pt x="400880" y="1204031"/>
                  <a:pt x="390012" y="1217183"/>
                  <a:pt x="375138" y="1254369"/>
                </a:cubicBezTo>
                <a:cubicBezTo>
                  <a:pt x="333287" y="1358998"/>
                  <a:pt x="373354" y="1292215"/>
                  <a:pt x="328246" y="1359876"/>
                </a:cubicBezTo>
                <a:cubicBezTo>
                  <a:pt x="279322" y="1506649"/>
                  <a:pt x="297633" y="1423661"/>
                  <a:pt x="316523" y="1688123"/>
                </a:cubicBezTo>
                <a:cubicBezTo>
                  <a:pt x="347410" y="2120541"/>
                  <a:pt x="313564" y="1793520"/>
                  <a:pt x="363415" y="1992923"/>
                </a:cubicBezTo>
                <a:cubicBezTo>
                  <a:pt x="367323" y="2008554"/>
                  <a:pt x="368791" y="2025006"/>
                  <a:pt x="375138" y="2039815"/>
                </a:cubicBezTo>
                <a:cubicBezTo>
                  <a:pt x="380688" y="2052765"/>
                  <a:pt x="392862" y="2062109"/>
                  <a:pt x="398584" y="2074984"/>
                </a:cubicBezTo>
                <a:cubicBezTo>
                  <a:pt x="441689" y="2171972"/>
                  <a:pt x="397325" y="2120619"/>
                  <a:pt x="445477" y="2168769"/>
                </a:cubicBezTo>
                <a:cubicBezTo>
                  <a:pt x="464069" y="2224544"/>
                  <a:pt x="460521" y="2234466"/>
                  <a:pt x="492369" y="2274276"/>
                </a:cubicBezTo>
                <a:cubicBezTo>
                  <a:pt x="499274" y="2282907"/>
                  <a:pt x="508000" y="2289907"/>
                  <a:pt x="515815" y="2297723"/>
                </a:cubicBezTo>
                <a:cubicBezTo>
                  <a:pt x="521128" y="2318975"/>
                  <a:pt x="541470" y="2405439"/>
                  <a:pt x="550984" y="2414953"/>
                </a:cubicBezTo>
                <a:cubicBezTo>
                  <a:pt x="576656" y="2440627"/>
                  <a:pt x="578160" y="2439066"/>
                  <a:pt x="597877" y="2473569"/>
                </a:cubicBezTo>
                <a:cubicBezTo>
                  <a:pt x="618727" y="2510056"/>
                  <a:pt x="618802" y="2524470"/>
                  <a:pt x="644769" y="2555630"/>
                </a:cubicBezTo>
                <a:cubicBezTo>
                  <a:pt x="655383" y="2568366"/>
                  <a:pt x="668215" y="2579077"/>
                  <a:pt x="679938" y="2590800"/>
                </a:cubicBezTo>
                <a:cubicBezTo>
                  <a:pt x="701431" y="2655280"/>
                  <a:pt x="678746" y="2597507"/>
                  <a:pt x="715107" y="2661138"/>
                </a:cubicBezTo>
                <a:cubicBezTo>
                  <a:pt x="752958" y="2727378"/>
                  <a:pt x="720211" y="2689689"/>
                  <a:pt x="762000" y="2731476"/>
                </a:cubicBezTo>
                <a:cubicBezTo>
                  <a:pt x="769815" y="2754922"/>
                  <a:pt x="787498" y="2777186"/>
                  <a:pt x="785446" y="2801815"/>
                </a:cubicBezTo>
                <a:cubicBezTo>
                  <a:pt x="781538" y="2848707"/>
                  <a:pt x="779942" y="2895850"/>
                  <a:pt x="773723" y="2942492"/>
                </a:cubicBezTo>
                <a:cubicBezTo>
                  <a:pt x="772090" y="2954741"/>
                  <a:pt x="768855" y="2967379"/>
                  <a:pt x="762000" y="2977661"/>
                </a:cubicBezTo>
                <a:cubicBezTo>
                  <a:pt x="747079" y="3000042"/>
                  <a:pt x="714950" y="3022968"/>
                  <a:pt x="691661" y="3036276"/>
                </a:cubicBezTo>
                <a:cubicBezTo>
                  <a:pt x="676488" y="3044947"/>
                  <a:pt x="659942" y="3051052"/>
                  <a:pt x="644769" y="3059723"/>
                </a:cubicBezTo>
                <a:cubicBezTo>
                  <a:pt x="632536" y="3066713"/>
                  <a:pt x="622202" y="3076868"/>
                  <a:pt x="609600" y="3083169"/>
                </a:cubicBezTo>
                <a:cubicBezTo>
                  <a:pt x="587781" y="3094078"/>
                  <a:pt x="534541" y="3103940"/>
                  <a:pt x="515815" y="3106615"/>
                </a:cubicBezTo>
                <a:cubicBezTo>
                  <a:pt x="480785" y="3111619"/>
                  <a:pt x="445684" y="3117534"/>
                  <a:pt x="410307" y="3118338"/>
                </a:cubicBezTo>
                <a:cubicBezTo>
                  <a:pt x="273573" y="3121446"/>
                  <a:pt x="136769" y="3118338"/>
                  <a:pt x="0" y="3118338"/>
                </a:cubicBezTo>
              </a:path>
            </a:pathLst>
          </a:custGeom>
          <a:noFill/>
          <a:ln w="127000">
            <a:solidFill>
              <a:schemeClr val="accent2">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9477" y="2309446"/>
            <a:ext cx="2180492" cy="123335"/>
          </a:xfrm>
          <a:custGeom>
            <a:avLst/>
            <a:gdLst>
              <a:gd name="connsiteX0" fmla="*/ 2180492 w 2180492"/>
              <a:gd name="connsiteY0" fmla="*/ 46892 h 123335"/>
              <a:gd name="connsiteX1" fmla="*/ 2121877 w 2180492"/>
              <a:gd name="connsiteY1" fmla="*/ 58616 h 123335"/>
              <a:gd name="connsiteX2" fmla="*/ 2086708 w 2180492"/>
              <a:gd name="connsiteY2" fmla="*/ 70339 h 123335"/>
              <a:gd name="connsiteX3" fmla="*/ 1699846 w 2180492"/>
              <a:gd name="connsiteY3" fmla="*/ 93785 h 123335"/>
              <a:gd name="connsiteX4" fmla="*/ 1312985 w 2180492"/>
              <a:gd name="connsiteY4" fmla="*/ 117231 h 123335"/>
              <a:gd name="connsiteX5" fmla="*/ 433754 w 2180492"/>
              <a:gd name="connsiteY5" fmla="*/ 105508 h 123335"/>
              <a:gd name="connsiteX6" fmla="*/ 304800 w 2180492"/>
              <a:gd name="connsiteY6" fmla="*/ 93785 h 123335"/>
              <a:gd name="connsiteX7" fmla="*/ 234461 w 2180492"/>
              <a:gd name="connsiteY7" fmla="*/ 58616 h 123335"/>
              <a:gd name="connsiteX8" fmla="*/ 187569 w 2180492"/>
              <a:gd name="connsiteY8" fmla="*/ 46892 h 123335"/>
              <a:gd name="connsiteX9" fmla="*/ 46892 w 2180492"/>
              <a:gd name="connsiteY9" fmla="*/ 23446 h 123335"/>
              <a:gd name="connsiteX10" fmla="*/ 0 w 2180492"/>
              <a:gd name="connsiteY10" fmla="*/ 0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0492" h="123335">
                <a:moveTo>
                  <a:pt x="2180492" y="46892"/>
                </a:moveTo>
                <a:cubicBezTo>
                  <a:pt x="2160954" y="50800"/>
                  <a:pt x="2141207" y="53783"/>
                  <a:pt x="2121877" y="58616"/>
                </a:cubicBezTo>
                <a:cubicBezTo>
                  <a:pt x="2109889" y="61613"/>
                  <a:pt x="2098897" y="68308"/>
                  <a:pt x="2086708" y="70339"/>
                </a:cubicBezTo>
                <a:cubicBezTo>
                  <a:pt x="1976264" y="88746"/>
                  <a:pt x="1782178" y="90355"/>
                  <a:pt x="1699846" y="93785"/>
                </a:cubicBezTo>
                <a:cubicBezTo>
                  <a:pt x="1557236" y="141322"/>
                  <a:pt x="1640623" y="117231"/>
                  <a:pt x="1312985" y="117231"/>
                </a:cubicBezTo>
                <a:cubicBezTo>
                  <a:pt x="1019882" y="117231"/>
                  <a:pt x="726831" y="109416"/>
                  <a:pt x="433754" y="105508"/>
                </a:cubicBezTo>
                <a:cubicBezTo>
                  <a:pt x="390769" y="101600"/>
                  <a:pt x="347528" y="99889"/>
                  <a:pt x="304800" y="93785"/>
                </a:cubicBezTo>
                <a:cubicBezTo>
                  <a:pt x="255406" y="86729"/>
                  <a:pt x="280892" y="78515"/>
                  <a:pt x="234461" y="58616"/>
                </a:cubicBezTo>
                <a:cubicBezTo>
                  <a:pt x="219652" y="52269"/>
                  <a:pt x="203462" y="49541"/>
                  <a:pt x="187569" y="46892"/>
                </a:cubicBezTo>
                <a:cubicBezTo>
                  <a:pt x="84810" y="29765"/>
                  <a:pt x="120762" y="44552"/>
                  <a:pt x="46892" y="23446"/>
                </a:cubicBezTo>
                <a:cubicBezTo>
                  <a:pt x="9175" y="12670"/>
                  <a:pt x="19256" y="19256"/>
                  <a:pt x="0" y="0"/>
                </a:cubicBezTo>
              </a:path>
            </a:pathLst>
          </a:custGeom>
          <a:noFill/>
          <a:ln w="127000">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79231" y="375138"/>
            <a:ext cx="5251938" cy="539262"/>
          </a:xfrm>
          <a:custGeom>
            <a:avLst/>
            <a:gdLst>
              <a:gd name="connsiteX0" fmla="*/ 5251938 w 5251938"/>
              <a:gd name="connsiteY0" fmla="*/ 23447 h 539262"/>
              <a:gd name="connsiteX1" fmla="*/ 4665784 w 5251938"/>
              <a:gd name="connsiteY1" fmla="*/ 293077 h 539262"/>
              <a:gd name="connsiteX2" fmla="*/ 4595446 w 5251938"/>
              <a:gd name="connsiteY2" fmla="*/ 328247 h 539262"/>
              <a:gd name="connsiteX3" fmla="*/ 4560277 w 5251938"/>
              <a:gd name="connsiteY3" fmla="*/ 351693 h 539262"/>
              <a:gd name="connsiteX4" fmla="*/ 4384431 w 5251938"/>
              <a:gd name="connsiteY4" fmla="*/ 386862 h 539262"/>
              <a:gd name="connsiteX5" fmla="*/ 4314092 w 5251938"/>
              <a:gd name="connsiteY5" fmla="*/ 398585 h 539262"/>
              <a:gd name="connsiteX6" fmla="*/ 4255477 w 5251938"/>
              <a:gd name="connsiteY6" fmla="*/ 410308 h 539262"/>
              <a:gd name="connsiteX7" fmla="*/ 4126523 w 5251938"/>
              <a:gd name="connsiteY7" fmla="*/ 445477 h 539262"/>
              <a:gd name="connsiteX8" fmla="*/ 3798277 w 5251938"/>
              <a:gd name="connsiteY8" fmla="*/ 468924 h 539262"/>
              <a:gd name="connsiteX9" fmla="*/ 3235569 w 5251938"/>
              <a:gd name="connsiteY9" fmla="*/ 457200 h 539262"/>
              <a:gd name="connsiteX10" fmla="*/ 3141784 w 5251938"/>
              <a:gd name="connsiteY10" fmla="*/ 445477 h 539262"/>
              <a:gd name="connsiteX11" fmla="*/ 3024554 w 5251938"/>
              <a:gd name="connsiteY11" fmla="*/ 433754 h 539262"/>
              <a:gd name="connsiteX12" fmla="*/ 2942492 w 5251938"/>
              <a:gd name="connsiteY12" fmla="*/ 398585 h 539262"/>
              <a:gd name="connsiteX13" fmla="*/ 2813538 w 5251938"/>
              <a:gd name="connsiteY13" fmla="*/ 363416 h 539262"/>
              <a:gd name="connsiteX14" fmla="*/ 2672861 w 5251938"/>
              <a:gd name="connsiteY14" fmla="*/ 316524 h 539262"/>
              <a:gd name="connsiteX15" fmla="*/ 2579077 w 5251938"/>
              <a:gd name="connsiteY15" fmla="*/ 293077 h 539262"/>
              <a:gd name="connsiteX16" fmla="*/ 2543907 w 5251938"/>
              <a:gd name="connsiteY16" fmla="*/ 281354 h 539262"/>
              <a:gd name="connsiteX17" fmla="*/ 2497015 w 5251938"/>
              <a:gd name="connsiteY17" fmla="*/ 269631 h 539262"/>
              <a:gd name="connsiteX18" fmla="*/ 2461846 w 5251938"/>
              <a:gd name="connsiteY18" fmla="*/ 246185 h 539262"/>
              <a:gd name="connsiteX19" fmla="*/ 2414954 w 5251938"/>
              <a:gd name="connsiteY19" fmla="*/ 234462 h 539262"/>
              <a:gd name="connsiteX20" fmla="*/ 2379784 w 5251938"/>
              <a:gd name="connsiteY20" fmla="*/ 222739 h 539262"/>
              <a:gd name="connsiteX21" fmla="*/ 2344615 w 5251938"/>
              <a:gd name="connsiteY21" fmla="*/ 199293 h 539262"/>
              <a:gd name="connsiteX22" fmla="*/ 2227384 w 5251938"/>
              <a:gd name="connsiteY22" fmla="*/ 152400 h 539262"/>
              <a:gd name="connsiteX23" fmla="*/ 2157046 w 5251938"/>
              <a:gd name="connsiteY23" fmla="*/ 93785 h 539262"/>
              <a:gd name="connsiteX24" fmla="*/ 2110154 w 5251938"/>
              <a:gd name="connsiteY24" fmla="*/ 82062 h 539262"/>
              <a:gd name="connsiteX25" fmla="*/ 2016369 w 5251938"/>
              <a:gd name="connsiteY25" fmla="*/ 35170 h 539262"/>
              <a:gd name="connsiteX26" fmla="*/ 1887415 w 5251938"/>
              <a:gd name="connsiteY26" fmla="*/ 11724 h 539262"/>
              <a:gd name="connsiteX27" fmla="*/ 1840523 w 5251938"/>
              <a:gd name="connsiteY27" fmla="*/ 0 h 539262"/>
              <a:gd name="connsiteX28" fmla="*/ 1699846 w 5251938"/>
              <a:gd name="connsiteY28" fmla="*/ 11724 h 539262"/>
              <a:gd name="connsiteX29" fmla="*/ 1629507 w 5251938"/>
              <a:gd name="connsiteY29" fmla="*/ 35170 h 539262"/>
              <a:gd name="connsiteX30" fmla="*/ 1594338 w 5251938"/>
              <a:gd name="connsiteY30" fmla="*/ 46893 h 539262"/>
              <a:gd name="connsiteX31" fmla="*/ 1559169 w 5251938"/>
              <a:gd name="connsiteY31" fmla="*/ 58616 h 539262"/>
              <a:gd name="connsiteX32" fmla="*/ 1395046 w 5251938"/>
              <a:gd name="connsiteY32" fmla="*/ 82062 h 539262"/>
              <a:gd name="connsiteX33" fmla="*/ 1312984 w 5251938"/>
              <a:gd name="connsiteY33" fmla="*/ 105508 h 539262"/>
              <a:gd name="connsiteX34" fmla="*/ 1266092 w 5251938"/>
              <a:gd name="connsiteY34" fmla="*/ 117231 h 539262"/>
              <a:gd name="connsiteX35" fmla="*/ 1219200 w 5251938"/>
              <a:gd name="connsiteY35" fmla="*/ 140677 h 539262"/>
              <a:gd name="connsiteX36" fmla="*/ 1195754 w 5251938"/>
              <a:gd name="connsiteY36" fmla="*/ 164124 h 539262"/>
              <a:gd name="connsiteX37" fmla="*/ 1160584 w 5251938"/>
              <a:gd name="connsiteY37" fmla="*/ 187570 h 539262"/>
              <a:gd name="connsiteX38" fmla="*/ 1137138 w 5251938"/>
              <a:gd name="connsiteY38" fmla="*/ 222739 h 539262"/>
              <a:gd name="connsiteX39" fmla="*/ 1066800 w 5251938"/>
              <a:gd name="connsiteY39" fmla="*/ 293077 h 539262"/>
              <a:gd name="connsiteX40" fmla="*/ 1019907 w 5251938"/>
              <a:gd name="connsiteY40" fmla="*/ 351693 h 539262"/>
              <a:gd name="connsiteX41" fmla="*/ 961292 w 5251938"/>
              <a:gd name="connsiteY41" fmla="*/ 422031 h 539262"/>
              <a:gd name="connsiteX42" fmla="*/ 926123 w 5251938"/>
              <a:gd name="connsiteY42" fmla="*/ 433754 h 539262"/>
              <a:gd name="connsiteX43" fmla="*/ 844061 w 5251938"/>
              <a:gd name="connsiteY43" fmla="*/ 480647 h 539262"/>
              <a:gd name="connsiteX44" fmla="*/ 762000 w 5251938"/>
              <a:gd name="connsiteY44" fmla="*/ 527539 h 539262"/>
              <a:gd name="connsiteX45" fmla="*/ 703384 w 5251938"/>
              <a:gd name="connsiteY45" fmla="*/ 539262 h 539262"/>
              <a:gd name="connsiteX46" fmla="*/ 621323 w 5251938"/>
              <a:gd name="connsiteY46" fmla="*/ 527539 h 539262"/>
              <a:gd name="connsiteX47" fmla="*/ 574431 w 5251938"/>
              <a:gd name="connsiteY47" fmla="*/ 422031 h 539262"/>
              <a:gd name="connsiteX48" fmla="*/ 527538 w 5251938"/>
              <a:gd name="connsiteY48" fmla="*/ 316524 h 539262"/>
              <a:gd name="connsiteX49" fmla="*/ 492369 w 5251938"/>
              <a:gd name="connsiteY49" fmla="*/ 304800 h 539262"/>
              <a:gd name="connsiteX50" fmla="*/ 339969 w 5251938"/>
              <a:gd name="connsiteY50" fmla="*/ 281354 h 539262"/>
              <a:gd name="connsiteX51" fmla="*/ 211015 w 5251938"/>
              <a:gd name="connsiteY51" fmla="*/ 304800 h 539262"/>
              <a:gd name="connsiteX52" fmla="*/ 175846 w 5251938"/>
              <a:gd name="connsiteY52" fmla="*/ 328247 h 539262"/>
              <a:gd name="connsiteX53" fmla="*/ 152400 w 5251938"/>
              <a:gd name="connsiteY53" fmla="*/ 363416 h 539262"/>
              <a:gd name="connsiteX54" fmla="*/ 58615 w 5251938"/>
              <a:gd name="connsiteY54" fmla="*/ 445477 h 539262"/>
              <a:gd name="connsiteX55" fmla="*/ 35169 w 5251938"/>
              <a:gd name="connsiteY55" fmla="*/ 480647 h 539262"/>
              <a:gd name="connsiteX56" fmla="*/ 0 w 5251938"/>
              <a:gd name="connsiteY56" fmla="*/ 504093 h 5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251938" h="539262">
                <a:moveTo>
                  <a:pt x="5251938" y="23447"/>
                </a:moveTo>
                <a:cubicBezTo>
                  <a:pt x="5056553" y="113324"/>
                  <a:pt x="4859612" y="199890"/>
                  <a:pt x="4665784" y="293077"/>
                </a:cubicBezTo>
                <a:cubicBezTo>
                  <a:pt x="4552553" y="347515"/>
                  <a:pt x="4767335" y="285275"/>
                  <a:pt x="4595446" y="328247"/>
                </a:cubicBezTo>
                <a:cubicBezTo>
                  <a:pt x="4583723" y="336062"/>
                  <a:pt x="4573152" y="345971"/>
                  <a:pt x="4560277" y="351693"/>
                </a:cubicBezTo>
                <a:cubicBezTo>
                  <a:pt x="4486990" y="384265"/>
                  <a:pt x="4470658" y="375365"/>
                  <a:pt x="4384431" y="386862"/>
                </a:cubicBezTo>
                <a:cubicBezTo>
                  <a:pt x="4360870" y="390003"/>
                  <a:pt x="4337478" y="394333"/>
                  <a:pt x="4314092" y="398585"/>
                </a:cubicBezTo>
                <a:cubicBezTo>
                  <a:pt x="4294488" y="402149"/>
                  <a:pt x="4274807" y="405475"/>
                  <a:pt x="4255477" y="410308"/>
                </a:cubicBezTo>
                <a:cubicBezTo>
                  <a:pt x="4179174" y="429384"/>
                  <a:pt x="4259841" y="426432"/>
                  <a:pt x="4126523" y="445477"/>
                </a:cubicBezTo>
                <a:cubicBezTo>
                  <a:pt x="3963132" y="468818"/>
                  <a:pt x="4072061" y="455886"/>
                  <a:pt x="3798277" y="468924"/>
                </a:cubicBezTo>
                <a:lnTo>
                  <a:pt x="3235569" y="457200"/>
                </a:lnTo>
                <a:cubicBezTo>
                  <a:pt x="3204084" y="456076"/>
                  <a:pt x="3173096" y="448956"/>
                  <a:pt x="3141784" y="445477"/>
                </a:cubicBezTo>
                <a:cubicBezTo>
                  <a:pt x="3102753" y="441140"/>
                  <a:pt x="3063631" y="437662"/>
                  <a:pt x="3024554" y="433754"/>
                </a:cubicBezTo>
                <a:cubicBezTo>
                  <a:pt x="2953279" y="386239"/>
                  <a:pt x="3029009" y="431029"/>
                  <a:pt x="2942492" y="398585"/>
                </a:cubicBezTo>
                <a:cubicBezTo>
                  <a:pt x="2832328" y="357274"/>
                  <a:pt x="2973865" y="386320"/>
                  <a:pt x="2813538" y="363416"/>
                </a:cubicBezTo>
                <a:cubicBezTo>
                  <a:pt x="2707780" y="310537"/>
                  <a:pt x="2838999" y="371908"/>
                  <a:pt x="2672861" y="316524"/>
                </a:cubicBezTo>
                <a:cubicBezTo>
                  <a:pt x="2592481" y="289728"/>
                  <a:pt x="2692231" y="321365"/>
                  <a:pt x="2579077" y="293077"/>
                </a:cubicBezTo>
                <a:cubicBezTo>
                  <a:pt x="2567089" y="290080"/>
                  <a:pt x="2555789" y="284749"/>
                  <a:pt x="2543907" y="281354"/>
                </a:cubicBezTo>
                <a:cubicBezTo>
                  <a:pt x="2528415" y="276928"/>
                  <a:pt x="2512646" y="273539"/>
                  <a:pt x="2497015" y="269631"/>
                </a:cubicBezTo>
                <a:cubicBezTo>
                  <a:pt x="2485292" y="261816"/>
                  <a:pt x="2474796" y="251735"/>
                  <a:pt x="2461846" y="246185"/>
                </a:cubicBezTo>
                <a:cubicBezTo>
                  <a:pt x="2447037" y="239838"/>
                  <a:pt x="2430446" y="238888"/>
                  <a:pt x="2414954" y="234462"/>
                </a:cubicBezTo>
                <a:cubicBezTo>
                  <a:pt x="2403072" y="231067"/>
                  <a:pt x="2391507" y="226647"/>
                  <a:pt x="2379784" y="222739"/>
                </a:cubicBezTo>
                <a:cubicBezTo>
                  <a:pt x="2368061" y="214924"/>
                  <a:pt x="2357490" y="205015"/>
                  <a:pt x="2344615" y="199293"/>
                </a:cubicBezTo>
                <a:cubicBezTo>
                  <a:pt x="2299392" y="179194"/>
                  <a:pt x="2266899" y="180625"/>
                  <a:pt x="2227384" y="152400"/>
                </a:cubicBezTo>
                <a:cubicBezTo>
                  <a:pt x="2185134" y="122221"/>
                  <a:pt x="2203561" y="113720"/>
                  <a:pt x="2157046" y="93785"/>
                </a:cubicBezTo>
                <a:cubicBezTo>
                  <a:pt x="2142237" y="87438"/>
                  <a:pt x="2125026" y="88259"/>
                  <a:pt x="2110154" y="82062"/>
                </a:cubicBezTo>
                <a:cubicBezTo>
                  <a:pt x="2077891" y="68619"/>
                  <a:pt x="2050277" y="43647"/>
                  <a:pt x="2016369" y="35170"/>
                </a:cubicBezTo>
                <a:cubicBezTo>
                  <a:pt x="1910004" y="8579"/>
                  <a:pt x="2041450" y="39731"/>
                  <a:pt x="1887415" y="11724"/>
                </a:cubicBezTo>
                <a:cubicBezTo>
                  <a:pt x="1871563" y="8842"/>
                  <a:pt x="1856154" y="3908"/>
                  <a:pt x="1840523" y="0"/>
                </a:cubicBezTo>
                <a:cubicBezTo>
                  <a:pt x="1793631" y="3908"/>
                  <a:pt x="1746261" y="3988"/>
                  <a:pt x="1699846" y="11724"/>
                </a:cubicBezTo>
                <a:cubicBezTo>
                  <a:pt x="1675468" y="15787"/>
                  <a:pt x="1652953" y="27355"/>
                  <a:pt x="1629507" y="35170"/>
                </a:cubicBezTo>
                <a:lnTo>
                  <a:pt x="1594338" y="46893"/>
                </a:lnTo>
                <a:cubicBezTo>
                  <a:pt x="1582615" y="50801"/>
                  <a:pt x="1571157" y="55619"/>
                  <a:pt x="1559169" y="58616"/>
                </a:cubicBezTo>
                <a:cubicBezTo>
                  <a:pt x="1474178" y="79864"/>
                  <a:pt x="1528309" y="68736"/>
                  <a:pt x="1395046" y="82062"/>
                </a:cubicBezTo>
                <a:cubicBezTo>
                  <a:pt x="1248457" y="118709"/>
                  <a:pt x="1430710" y="71872"/>
                  <a:pt x="1312984" y="105508"/>
                </a:cubicBezTo>
                <a:cubicBezTo>
                  <a:pt x="1297492" y="109934"/>
                  <a:pt x="1281178" y="111574"/>
                  <a:pt x="1266092" y="117231"/>
                </a:cubicBezTo>
                <a:cubicBezTo>
                  <a:pt x="1249729" y="123367"/>
                  <a:pt x="1234831" y="132862"/>
                  <a:pt x="1219200" y="140677"/>
                </a:cubicBezTo>
                <a:cubicBezTo>
                  <a:pt x="1211385" y="148493"/>
                  <a:pt x="1204385" y="157219"/>
                  <a:pt x="1195754" y="164124"/>
                </a:cubicBezTo>
                <a:cubicBezTo>
                  <a:pt x="1184752" y="172926"/>
                  <a:pt x="1170547" y="177607"/>
                  <a:pt x="1160584" y="187570"/>
                </a:cubicBezTo>
                <a:cubicBezTo>
                  <a:pt x="1150621" y="197533"/>
                  <a:pt x="1146498" y="212209"/>
                  <a:pt x="1137138" y="222739"/>
                </a:cubicBezTo>
                <a:cubicBezTo>
                  <a:pt x="1115109" y="247521"/>
                  <a:pt x="1066800" y="293077"/>
                  <a:pt x="1066800" y="293077"/>
                </a:cubicBezTo>
                <a:cubicBezTo>
                  <a:pt x="1043978" y="361545"/>
                  <a:pt x="1072934" y="298667"/>
                  <a:pt x="1019907" y="351693"/>
                </a:cubicBezTo>
                <a:cubicBezTo>
                  <a:pt x="976654" y="394946"/>
                  <a:pt x="1018910" y="383619"/>
                  <a:pt x="961292" y="422031"/>
                </a:cubicBezTo>
                <a:cubicBezTo>
                  <a:pt x="951010" y="428886"/>
                  <a:pt x="937846" y="429846"/>
                  <a:pt x="926123" y="433754"/>
                </a:cubicBezTo>
                <a:cubicBezTo>
                  <a:pt x="812741" y="518793"/>
                  <a:pt x="933567" y="435894"/>
                  <a:pt x="844061" y="480647"/>
                </a:cubicBezTo>
                <a:cubicBezTo>
                  <a:pt x="792606" y="506374"/>
                  <a:pt x="823659" y="506986"/>
                  <a:pt x="762000" y="527539"/>
                </a:cubicBezTo>
                <a:cubicBezTo>
                  <a:pt x="743097" y="533840"/>
                  <a:pt x="722923" y="535354"/>
                  <a:pt x="703384" y="539262"/>
                </a:cubicBezTo>
                <a:cubicBezTo>
                  <a:pt x="676030" y="535354"/>
                  <a:pt x="646978" y="537801"/>
                  <a:pt x="621323" y="527539"/>
                </a:cubicBezTo>
                <a:cubicBezTo>
                  <a:pt x="572410" y="507974"/>
                  <a:pt x="584487" y="462253"/>
                  <a:pt x="574431" y="422031"/>
                </a:cubicBezTo>
                <a:cubicBezTo>
                  <a:pt x="569506" y="402330"/>
                  <a:pt x="551594" y="335769"/>
                  <a:pt x="527538" y="316524"/>
                </a:cubicBezTo>
                <a:cubicBezTo>
                  <a:pt x="517889" y="308804"/>
                  <a:pt x="504432" y="307481"/>
                  <a:pt x="492369" y="304800"/>
                </a:cubicBezTo>
                <a:cubicBezTo>
                  <a:pt x="463093" y="298294"/>
                  <a:pt x="366143" y="285093"/>
                  <a:pt x="339969" y="281354"/>
                </a:cubicBezTo>
                <a:cubicBezTo>
                  <a:pt x="307644" y="285395"/>
                  <a:pt x="247157" y="286729"/>
                  <a:pt x="211015" y="304800"/>
                </a:cubicBezTo>
                <a:cubicBezTo>
                  <a:pt x="198413" y="311101"/>
                  <a:pt x="187569" y="320431"/>
                  <a:pt x="175846" y="328247"/>
                </a:cubicBezTo>
                <a:cubicBezTo>
                  <a:pt x="168031" y="339970"/>
                  <a:pt x="161678" y="352813"/>
                  <a:pt x="152400" y="363416"/>
                </a:cubicBezTo>
                <a:cubicBezTo>
                  <a:pt x="104396" y="418277"/>
                  <a:pt x="106284" y="413698"/>
                  <a:pt x="58615" y="445477"/>
                </a:cubicBezTo>
                <a:cubicBezTo>
                  <a:pt x="50800" y="457200"/>
                  <a:pt x="45132" y="470684"/>
                  <a:pt x="35169" y="480647"/>
                </a:cubicBezTo>
                <a:cubicBezTo>
                  <a:pt x="25206" y="490610"/>
                  <a:pt x="0" y="504093"/>
                  <a:pt x="0" y="504093"/>
                </a:cubicBezTo>
              </a:path>
            </a:pathLst>
          </a:custGeom>
          <a:noFill/>
          <a:ln w="1270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326px-James_K_Polk_Signature.svg.png"/>
          <p:cNvPicPr>
            <a:picLocks noChangeAspect="1"/>
          </p:cNvPicPr>
          <p:nvPr/>
        </p:nvPicPr>
        <p:blipFill>
          <a:blip r:embed="rId6" cstate="print"/>
          <a:stretch>
            <a:fillRect/>
          </a:stretch>
        </p:blipFill>
        <p:spPr>
          <a:xfrm>
            <a:off x="17585" y="43962"/>
            <a:ext cx="2328862" cy="457200"/>
          </a:xfrm>
          <a:prstGeom prst="rect">
            <a:avLst/>
          </a:prstGeom>
        </p:spPr>
      </p:pic>
      <p:pic>
        <p:nvPicPr>
          <p:cNvPr id="13314" name="Picture 2" descr="John C. Fremont – The Pathfinder – Legends of Amer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854" y="220907"/>
            <a:ext cx="1295888" cy="1116623"/>
          </a:xfrm>
          <a:prstGeom prst="rect">
            <a:avLst/>
          </a:prstGeom>
          <a:noFill/>
          <a:ln w="63500">
            <a:solidFill>
              <a:srgbClr val="00B050"/>
            </a:solidFill>
          </a:ln>
          <a:extLst>
            <a:ext uri="{909E8E84-426E-40DD-AFC4-6F175D3DCCD1}">
              <a14:hiddenFill xmlns:a14="http://schemas.microsoft.com/office/drawing/2010/main">
                <a:solidFill>
                  <a:srgbClr val="FFFFFF"/>
                </a:solidFill>
              </a14:hiddenFill>
            </a:ext>
          </a:extLst>
        </p:spPr>
      </p:pic>
      <p:pic>
        <p:nvPicPr>
          <p:cNvPr id="13316" name="Picture 4" descr="Stephen Watts Kearny | United States military officer | Britannic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7883" y="914400"/>
            <a:ext cx="1043680" cy="1299187"/>
          </a:xfrm>
          <a:prstGeom prst="rect">
            <a:avLst/>
          </a:prstGeom>
          <a:noFill/>
          <a:ln w="6350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xican.jpg"/>
          <p:cNvPicPr>
            <a:picLocks noChangeAspect="1"/>
          </p:cNvPicPr>
          <p:nvPr/>
        </p:nvPicPr>
        <p:blipFill>
          <a:blip r:embed="rId2" cstate="print"/>
          <a:stretch>
            <a:fillRect/>
          </a:stretch>
        </p:blipFill>
        <p:spPr>
          <a:xfrm>
            <a:off x="329349" y="1524000"/>
            <a:ext cx="5132502" cy="3708400"/>
          </a:xfrm>
          <a:prstGeom prst="rect">
            <a:avLst/>
          </a:prstGeom>
        </p:spPr>
      </p:pic>
      <p:sp>
        <p:nvSpPr>
          <p:cNvPr id="3" name="Rectangle 2"/>
          <p:cNvSpPr/>
          <p:nvPr/>
        </p:nvSpPr>
        <p:spPr>
          <a:xfrm>
            <a:off x="0" y="476071"/>
            <a:ext cx="9144000" cy="830997"/>
          </a:xfrm>
          <a:prstGeom prst="rect">
            <a:avLst/>
          </a:prstGeom>
        </p:spPr>
        <p:txBody>
          <a:bodyPr wrap="square">
            <a:spAutoFit/>
          </a:bodyPr>
          <a:lstStyle/>
          <a:p>
            <a:pPr algn="ctr"/>
            <a:r>
              <a:rPr lang="en-US" sz="2400" i="1" dirty="0">
                <a:latin typeface="Garamond" panose="02020404030301010803" pitchFamily="18" charset="0"/>
              </a:rPr>
              <a:t>Mexican War ends with the </a:t>
            </a:r>
            <a:r>
              <a:rPr lang="en-US" sz="2400" b="1" i="1" dirty="0">
                <a:latin typeface="Garamond" panose="02020404030301010803" pitchFamily="18" charset="0"/>
              </a:rPr>
              <a:t>Treaty of Guadeloupe Hidalgo</a:t>
            </a:r>
            <a:r>
              <a:rPr lang="en-US" sz="2400" i="1" dirty="0">
                <a:latin typeface="Garamond" panose="02020404030301010803" pitchFamily="18" charset="0"/>
              </a:rPr>
              <a:t>. The North generally opposes the war and the land, the South supports it.</a:t>
            </a:r>
          </a:p>
        </p:txBody>
      </p:sp>
      <p:pic>
        <p:nvPicPr>
          <p:cNvPr id="5" name="Picture 4" descr="326px-James_K_Polk_Signature.svg.png"/>
          <p:cNvPicPr>
            <a:picLocks noChangeAspect="1"/>
          </p:cNvPicPr>
          <p:nvPr/>
        </p:nvPicPr>
        <p:blipFill>
          <a:blip r:embed="rId3" cstate="print"/>
          <a:stretch>
            <a:fillRect/>
          </a:stretch>
        </p:blipFill>
        <p:spPr>
          <a:xfrm>
            <a:off x="17585" y="43962"/>
            <a:ext cx="2328862" cy="457200"/>
          </a:xfrm>
          <a:prstGeom prst="rect">
            <a:avLst/>
          </a:prstGeom>
        </p:spPr>
      </p:pic>
      <p:sp>
        <p:nvSpPr>
          <p:cNvPr id="6" name="Rectangle 5"/>
          <p:cNvSpPr/>
          <p:nvPr/>
        </p:nvSpPr>
        <p:spPr>
          <a:xfrm>
            <a:off x="5715000" y="1752600"/>
            <a:ext cx="3124200" cy="4876800"/>
          </a:xfrm>
          <a:prstGeom prst="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43600" y="2133600"/>
            <a:ext cx="2743200" cy="3416320"/>
          </a:xfrm>
          <a:prstGeom prst="rect">
            <a:avLst/>
          </a:prstGeom>
          <a:noFill/>
        </p:spPr>
        <p:txBody>
          <a:bodyPr wrap="square" rtlCol="0">
            <a:spAutoFit/>
          </a:bodyPr>
          <a:lstStyle/>
          <a:p>
            <a:pPr marL="342900" indent="-342900">
              <a:buAutoNum type="arabicPeriod"/>
            </a:pPr>
            <a:r>
              <a:rPr lang="en-US" b="1" dirty="0"/>
              <a:t>Mexico recognizes the Rio Grande as the southern boundary of Texas</a:t>
            </a:r>
          </a:p>
          <a:p>
            <a:pPr marL="342900" indent="-342900">
              <a:buAutoNum type="arabicPeriod"/>
            </a:pPr>
            <a:endParaRPr lang="en-US" b="1" dirty="0"/>
          </a:p>
          <a:p>
            <a:pPr marL="342900" indent="-342900">
              <a:buAutoNum type="arabicPeriod"/>
            </a:pPr>
            <a:r>
              <a:rPr lang="en-US" b="1" dirty="0"/>
              <a:t>US takes possession of Mexican territories of California and New Mexico.</a:t>
            </a:r>
          </a:p>
          <a:p>
            <a:pPr marL="342900" indent="-342900">
              <a:buAutoNum type="arabicPeriod"/>
            </a:pPr>
            <a:endParaRPr lang="en-US" b="1" dirty="0"/>
          </a:p>
          <a:p>
            <a:pPr marL="342900" indent="-342900">
              <a:buAutoNum type="arabicPeriod"/>
            </a:pPr>
            <a:r>
              <a:rPr lang="en-US" b="1" dirty="0"/>
              <a:t>US gives Mexico $15 million</a:t>
            </a:r>
          </a:p>
        </p:txBody>
      </p:sp>
      <p:sp>
        <p:nvSpPr>
          <p:cNvPr id="8" name="TextBox 7"/>
          <p:cNvSpPr txBox="1"/>
          <p:nvPr/>
        </p:nvSpPr>
        <p:spPr>
          <a:xfrm>
            <a:off x="228600" y="5478640"/>
            <a:ext cx="5334000" cy="1200329"/>
          </a:xfrm>
          <a:prstGeom prst="rect">
            <a:avLst/>
          </a:prstGeom>
          <a:noFill/>
        </p:spPr>
        <p:txBody>
          <a:bodyPr wrap="square" rtlCol="0">
            <a:spAutoFit/>
          </a:bodyPr>
          <a:lstStyle/>
          <a:p>
            <a:r>
              <a:rPr lang="en-US" sz="2400" dirty="0">
                <a:solidFill>
                  <a:srgbClr val="C00000"/>
                </a:solidFill>
                <a:latin typeface="Stencil" panose="040409050D0802020404" pitchFamily="82" charset="0"/>
              </a:rPr>
              <a:t>WILMOT PROVISO: </a:t>
            </a:r>
            <a:r>
              <a:rPr lang="en-US" sz="2400" dirty="0">
                <a:solidFill>
                  <a:srgbClr val="C00000"/>
                </a:solidFill>
                <a:latin typeface="Garamond" panose="02020404030301010803" pitchFamily="18" charset="0"/>
              </a:rPr>
              <a:t>Bill to forbid slavery in any territory acquired from Mexico. Bill fails to pass the Senate.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rish_potato_famine_Bridget_ODonnel.jpg"/>
          <p:cNvPicPr>
            <a:picLocks noChangeAspect="1"/>
          </p:cNvPicPr>
          <p:nvPr/>
        </p:nvPicPr>
        <p:blipFill>
          <a:blip r:embed="rId2" cstate="print"/>
          <a:stretch>
            <a:fillRect/>
          </a:stretch>
        </p:blipFill>
        <p:spPr>
          <a:xfrm>
            <a:off x="0" y="1149096"/>
            <a:ext cx="3934968" cy="5708904"/>
          </a:xfrm>
          <a:prstGeom prst="rect">
            <a:avLst/>
          </a:prstGeom>
        </p:spPr>
      </p:pic>
      <p:sp>
        <p:nvSpPr>
          <p:cNvPr id="12" name="TextBox 11"/>
          <p:cNvSpPr txBox="1"/>
          <p:nvPr/>
        </p:nvSpPr>
        <p:spPr>
          <a:xfrm>
            <a:off x="3810000" y="990600"/>
            <a:ext cx="5334000" cy="6001643"/>
          </a:xfrm>
          <a:prstGeom prst="rect">
            <a:avLst/>
          </a:prstGeom>
          <a:noFill/>
        </p:spPr>
        <p:txBody>
          <a:bodyPr wrap="square" rtlCol="0">
            <a:spAutoFit/>
          </a:bodyPr>
          <a:lstStyle/>
          <a:p>
            <a:pPr algn="ctr"/>
            <a:r>
              <a:rPr lang="en-US" sz="3200" b="1" dirty="0">
                <a:latin typeface="Celtic" pitchFamily="82" charset="0"/>
              </a:rPr>
              <a:t>Millions of Irish immigrate to America due to the Potato Famine (1845-50). They tend to settle in cities.</a:t>
            </a:r>
          </a:p>
          <a:p>
            <a:pPr algn="ctr"/>
            <a:endParaRPr lang="en-US" sz="3200" b="1" dirty="0">
              <a:latin typeface="Celtic" pitchFamily="82" charset="0"/>
            </a:endParaRPr>
          </a:p>
          <a:p>
            <a:pPr algn="ctr"/>
            <a:r>
              <a:rPr lang="en-US" sz="3200" b="1" dirty="0">
                <a:latin typeface="Celtic" pitchFamily="82" charset="0"/>
              </a:rPr>
              <a:t>-Nativist groups spring up across the US, notably the “Know-Nothings”</a:t>
            </a:r>
          </a:p>
          <a:p>
            <a:pPr algn="ctr"/>
            <a:endParaRPr lang="en-US" sz="3200" b="1" dirty="0">
              <a:latin typeface="Celtic" pitchFamily="82" charset="0"/>
            </a:endParaRPr>
          </a:p>
          <a:p>
            <a:pPr algn="ctr"/>
            <a:r>
              <a:rPr lang="en-US" sz="3200" b="1" dirty="0">
                <a:latin typeface="Celtic" pitchFamily="82" charset="0"/>
              </a:rPr>
              <a:t>- Anti-Catholic/immigrant mob violence in major American cities</a:t>
            </a:r>
          </a:p>
        </p:txBody>
      </p:sp>
      <p:pic>
        <p:nvPicPr>
          <p:cNvPr id="13" name="Picture 12" descr="3144.gif"/>
          <p:cNvPicPr>
            <a:picLocks noChangeAspect="1"/>
          </p:cNvPicPr>
          <p:nvPr/>
        </p:nvPicPr>
        <p:blipFill>
          <a:blip r:embed="rId3" cstate="print"/>
          <a:stretch>
            <a:fillRect/>
          </a:stretch>
        </p:blipFill>
        <p:spPr>
          <a:xfrm>
            <a:off x="4038600" y="228600"/>
            <a:ext cx="3571875" cy="723900"/>
          </a:xfrm>
          <a:prstGeom prst="rect">
            <a:avLst/>
          </a:prstGeom>
        </p:spPr>
      </p:pic>
      <p:pic>
        <p:nvPicPr>
          <p:cNvPr id="9" name="Picture 8" descr="326px-James_K_Polk_Signature.svg.png"/>
          <p:cNvPicPr>
            <a:picLocks noChangeAspect="1"/>
          </p:cNvPicPr>
          <p:nvPr/>
        </p:nvPicPr>
        <p:blipFill>
          <a:blip r:embed="rId4" cstate="print"/>
          <a:stretch>
            <a:fillRect/>
          </a:stretch>
        </p:blipFill>
        <p:spPr>
          <a:xfrm>
            <a:off x="17585" y="43962"/>
            <a:ext cx="2328862" cy="457200"/>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now-nothing-destruction-charlestown-nunn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19750"/>
            <a:ext cx="4020469" cy="315606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Basilica of St. Patrick’s Old Cathedral, looking northeast from Mulberry and Prince Streets. The wall surrounding its cemetery was built in the 1830s to defend against anti-Catholic nativist rio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10988"/>
            <a:ext cx="4935415" cy="341366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upload.wikimedia.org/wikipedia/commons/c/c0/Monkeyirishm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38" y="-163782"/>
            <a:ext cx="2971800" cy="38039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3144.gif"/>
          <p:cNvPicPr>
            <a:picLocks noChangeAspect="1"/>
          </p:cNvPicPr>
          <p:nvPr/>
        </p:nvPicPr>
        <p:blipFill>
          <a:blip r:embed="rId6" cstate="print"/>
          <a:stretch>
            <a:fillRect/>
          </a:stretch>
        </p:blipFill>
        <p:spPr>
          <a:xfrm rot="16200000">
            <a:off x="2542269" y="1396410"/>
            <a:ext cx="2974086" cy="602748"/>
          </a:xfrm>
          <a:prstGeom prst="rect">
            <a:avLst/>
          </a:prstGeom>
        </p:spPr>
      </p:pic>
      <p:pic>
        <p:nvPicPr>
          <p:cNvPr id="9" name="Picture 8" descr="3144.gif"/>
          <p:cNvPicPr>
            <a:picLocks noChangeAspect="1"/>
          </p:cNvPicPr>
          <p:nvPr/>
        </p:nvPicPr>
        <p:blipFill>
          <a:blip r:embed="rId6" cstate="print"/>
          <a:stretch>
            <a:fillRect/>
          </a:stretch>
        </p:blipFill>
        <p:spPr>
          <a:xfrm rot="16200000">
            <a:off x="2012295" y="4860619"/>
            <a:ext cx="2974086" cy="602748"/>
          </a:xfrm>
          <a:prstGeom prst="rect">
            <a:avLst/>
          </a:prstGeom>
        </p:spPr>
      </p:pic>
      <p:pic>
        <p:nvPicPr>
          <p:cNvPr id="9220" name="Picture 4" descr="John Hughes archbishop - Brady-Hand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6600" y="4200797"/>
            <a:ext cx="1087550" cy="163404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amuel Morse 18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4854" y="3470789"/>
            <a:ext cx="2144927" cy="3094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950" y="6338064"/>
            <a:ext cx="3554178" cy="523220"/>
          </a:xfrm>
          <a:prstGeom prst="rect">
            <a:avLst/>
          </a:prstGeom>
          <a:noFill/>
        </p:spPr>
        <p:txBody>
          <a:bodyPr wrap="none" rtlCol="0">
            <a:spAutoFit/>
          </a:bodyPr>
          <a:lstStyle/>
          <a:p>
            <a:r>
              <a:rPr lang="en-US" sz="2800" dirty="0"/>
              <a:t>-- --- .-. … .      -.-. --- -.. .</a:t>
            </a:r>
          </a:p>
        </p:txBody>
      </p:sp>
    </p:spTree>
    <p:extLst>
      <p:ext uri="{BB962C8B-B14F-4D97-AF65-F5344CB8AC3E}">
        <p14:creationId xmlns:p14="http://schemas.microsoft.com/office/powerpoint/2010/main" val="899833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Melting pot: This map shows the ethnic heritage of Americ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9080076"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3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nal_system-1903.jpg"/>
          <p:cNvPicPr>
            <a:picLocks noChangeAspect="1"/>
          </p:cNvPicPr>
          <p:nvPr/>
        </p:nvPicPr>
        <p:blipFill>
          <a:blip r:embed="rId2" cstate="print"/>
          <a:stretch>
            <a:fillRect/>
          </a:stretch>
        </p:blipFill>
        <p:spPr>
          <a:xfrm>
            <a:off x="0" y="2034791"/>
            <a:ext cx="9144000" cy="4823209"/>
          </a:xfrm>
          <a:prstGeom prst="rect">
            <a:avLst/>
          </a:prstGeom>
        </p:spPr>
      </p:pic>
      <p:pic>
        <p:nvPicPr>
          <p:cNvPr id="7" name="Picture 6" descr="erie_canal_lock-550x367.jpg"/>
          <p:cNvPicPr>
            <a:picLocks noChangeAspect="1"/>
          </p:cNvPicPr>
          <p:nvPr/>
        </p:nvPicPr>
        <p:blipFill>
          <a:blip r:embed="rId3" cstate="print"/>
          <a:stretch>
            <a:fillRect/>
          </a:stretch>
        </p:blipFill>
        <p:spPr>
          <a:xfrm>
            <a:off x="3657600" y="228600"/>
            <a:ext cx="3996866" cy="2667000"/>
          </a:xfrm>
          <a:prstGeom prst="rect">
            <a:avLst/>
          </a:prstGeom>
        </p:spPr>
      </p:pic>
      <p:pic>
        <p:nvPicPr>
          <p:cNvPr id="5" name="Picture 4" descr="294px-John_Quincy_Adams_Signature.svg.png"/>
          <p:cNvPicPr>
            <a:picLocks noChangeAspect="1"/>
          </p:cNvPicPr>
          <p:nvPr/>
        </p:nvPicPr>
        <p:blipFill>
          <a:blip r:embed="rId4" cstate="print"/>
          <a:stretch>
            <a:fillRect/>
          </a:stretch>
        </p:blipFill>
        <p:spPr>
          <a:xfrm>
            <a:off x="27301" y="0"/>
            <a:ext cx="2862336" cy="545207"/>
          </a:xfrm>
          <a:prstGeom prst="rect">
            <a:avLst/>
          </a:prstGeom>
        </p:spPr>
      </p:pic>
    </p:spTree>
    <p:extLst>
      <p:ext uri="{BB962C8B-B14F-4D97-AF65-F5344CB8AC3E}">
        <p14:creationId xmlns:p14="http://schemas.microsoft.com/office/powerpoint/2010/main" val="3812961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187" y="544324"/>
            <a:ext cx="3200400" cy="646331"/>
          </a:xfrm>
          <a:prstGeom prst="rect">
            <a:avLst/>
          </a:prstGeom>
          <a:noFill/>
        </p:spPr>
        <p:txBody>
          <a:bodyPr wrap="square" rtlCol="0">
            <a:spAutoFit/>
          </a:bodyPr>
          <a:lstStyle/>
          <a:p>
            <a:pPr algn="ctr"/>
            <a:r>
              <a:rPr lang="en-US" sz="3600" dirty="0">
                <a:latin typeface="Playbill" pitchFamily="82" charset="0"/>
              </a:rPr>
              <a:t>Mormons settle in Utah</a:t>
            </a:r>
          </a:p>
        </p:txBody>
      </p:sp>
      <p:pic>
        <p:nvPicPr>
          <p:cNvPr id="18" name="Picture 17" descr="Salt_Lake_Temple,_Utah_-_Sept_2004.jpg"/>
          <p:cNvPicPr>
            <a:picLocks noChangeAspect="1"/>
          </p:cNvPicPr>
          <p:nvPr/>
        </p:nvPicPr>
        <p:blipFill>
          <a:blip r:embed="rId2" cstate="print"/>
          <a:stretch>
            <a:fillRect/>
          </a:stretch>
        </p:blipFill>
        <p:spPr>
          <a:xfrm>
            <a:off x="3076044" y="2590800"/>
            <a:ext cx="3033751" cy="3344466"/>
          </a:xfrm>
          <a:prstGeom prst="rect">
            <a:avLst/>
          </a:prstGeom>
        </p:spPr>
      </p:pic>
      <p:pic>
        <p:nvPicPr>
          <p:cNvPr id="7" name="Picture 6" descr="326px-James_K_Polk_Signature.svg.png"/>
          <p:cNvPicPr>
            <a:picLocks noChangeAspect="1"/>
          </p:cNvPicPr>
          <p:nvPr/>
        </p:nvPicPr>
        <p:blipFill>
          <a:blip r:embed="rId3" cstate="print"/>
          <a:stretch>
            <a:fillRect/>
          </a:stretch>
        </p:blipFill>
        <p:spPr>
          <a:xfrm>
            <a:off x="17585" y="43962"/>
            <a:ext cx="2328862" cy="457200"/>
          </a:xfrm>
          <a:prstGeom prst="rect">
            <a:avLst/>
          </a:prstGeom>
        </p:spPr>
      </p:pic>
      <p:sp>
        <p:nvSpPr>
          <p:cNvPr id="2" name="TextBox 1"/>
          <p:cNvSpPr txBox="1"/>
          <p:nvPr/>
        </p:nvSpPr>
        <p:spPr>
          <a:xfrm>
            <a:off x="152400" y="1295400"/>
            <a:ext cx="8839200" cy="1200329"/>
          </a:xfrm>
          <a:prstGeom prst="rect">
            <a:avLst/>
          </a:prstGeom>
          <a:noFill/>
        </p:spPr>
        <p:txBody>
          <a:bodyPr wrap="square" rtlCol="0">
            <a:spAutoFit/>
          </a:bodyPr>
          <a:lstStyle/>
          <a:p>
            <a:r>
              <a:rPr lang="en-US" dirty="0"/>
              <a:t>The Church of Jesus Christ of Latter-Day Saints started in New York (The Burned Over Area) and New England in the 1820s. After being run out of Ohio, Missouri, and Illinois (where founder Joseph Smith was killed), Brigham Young lead the Mormons to a new settlement near the Great Salt Lake in 1847.</a:t>
            </a:r>
          </a:p>
        </p:txBody>
      </p:sp>
      <p:pic>
        <p:nvPicPr>
          <p:cNvPr id="10242" name="Picture 2" descr="Brigham Young | American religious leader | Britan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444" y="2596662"/>
            <a:ext cx="2750325" cy="343790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he Carthage Conspiracy Trial: An Accou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Death of Joseph Smith, Mormon Leader and Prophet, June 27, 1844 Stock Photo  - Alam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055" y="2590800"/>
            <a:ext cx="2563500" cy="4324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6477000"/>
            <a:ext cx="2958813"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achary_Taylor.jpeg"/>
          <p:cNvPicPr>
            <a:picLocks noChangeAspect="1"/>
          </p:cNvPicPr>
          <p:nvPr/>
        </p:nvPicPr>
        <p:blipFill>
          <a:blip r:embed="rId2" cstate="print"/>
          <a:stretch>
            <a:fillRect/>
          </a:stretch>
        </p:blipFill>
        <p:spPr>
          <a:xfrm>
            <a:off x="2667000" y="1219200"/>
            <a:ext cx="3639312" cy="4471416"/>
          </a:xfrm>
          <a:prstGeom prst="rect">
            <a:avLst/>
          </a:prstGeom>
        </p:spPr>
      </p:pic>
      <p:pic>
        <p:nvPicPr>
          <p:cNvPr id="3" name="Picture 2" descr="232px-Zachary_Taylor_Signature-2.svg.png"/>
          <p:cNvPicPr>
            <a:picLocks noChangeAspect="1"/>
          </p:cNvPicPr>
          <p:nvPr/>
        </p:nvPicPr>
        <p:blipFill>
          <a:blip r:embed="rId3" cstate="print"/>
          <a:stretch>
            <a:fillRect/>
          </a:stretch>
        </p:blipFill>
        <p:spPr>
          <a:xfrm>
            <a:off x="2057400" y="5943600"/>
            <a:ext cx="4513634" cy="914400"/>
          </a:xfrm>
          <a:prstGeom prst="rect">
            <a:avLst/>
          </a:prstGeom>
        </p:spPr>
      </p:pic>
      <p:sp>
        <p:nvSpPr>
          <p:cNvPr id="4" name="Title 1"/>
          <p:cNvSpPr txBox="1">
            <a:spLocks/>
          </p:cNvSpPr>
          <p:nvPr/>
        </p:nvSpPr>
        <p:spPr>
          <a:xfrm>
            <a:off x="0" y="22860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rPr>
              <a:t>Zachary Taylor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entucky.png"/>
          <p:cNvPicPr>
            <a:picLocks noChangeAspect="1"/>
          </p:cNvPicPr>
          <p:nvPr/>
        </p:nvPicPr>
        <p:blipFill>
          <a:blip r:embed="rId2" cstate="print"/>
          <a:stretch>
            <a:fillRect/>
          </a:stretch>
        </p:blipFill>
        <p:spPr>
          <a:xfrm>
            <a:off x="4343400" y="3810000"/>
            <a:ext cx="5079365" cy="2755556"/>
          </a:xfrm>
          <a:prstGeom prst="rect">
            <a:avLst/>
          </a:prstGeom>
        </p:spPr>
      </p:pic>
      <p:sp>
        <p:nvSpPr>
          <p:cNvPr id="5" name="TextBox 4"/>
          <p:cNvSpPr txBox="1"/>
          <p:nvPr/>
        </p:nvSpPr>
        <p:spPr>
          <a:xfrm>
            <a:off x="0" y="838200"/>
            <a:ext cx="9144000" cy="769441"/>
          </a:xfrm>
          <a:prstGeom prst="rect">
            <a:avLst/>
          </a:prstGeom>
          <a:noFill/>
        </p:spPr>
        <p:txBody>
          <a:bodyPr wrap="square" rtlCol="0">
            <a:spAutoFit/>
          </a:bodyPr>
          <a:lstStyle/>
          <a:p>
            <a:r>
              <a:rPr lang="en-US" sz="4400" dirty="0">
                <a:latin typeface="Playbill" pitchFamily="82" charset="0"/>
              </a:rPr>
              <a:t>	Elected in:		1848</a:t>
            </a:r>
          </a:p>
        </p:txBody>
      </p:sp>
      <p:sp>
        <p:nvSpPr>
          <p:cNvPr id="6" name="TextBox 5"/>
          <p:cNvSpPr txBox="1"/>
          <p:nvPr/>
        </p:nvSpPr>
        <p:spPr>
          <a:xfrm>
            <a:off x="0" y="1371600"/>
            <a:ext cx="9144000" cy="769441"/>
          </a:xfrm>
          <a:prstGeom prst="rect">
            <a:avLst/>
          </a:prstGeom>
          <a:noFill/>
        </p:spPr>
        <p:txBody>
          <a:bodyPr wrap="square" rtlCol="0">
            <a:spAutoFit/>
          </a:bodyPr>
          <a:lstStyle/>
          <a:p>
            <a:r>
              <a:rPr lang="en-US" sz="4400" dirty="0">
                <a:latin typeface="Playbill" pitchFamily="82" charset="0"/>
              </a:rPr>
              <a:t>	President from:	1849-1850	</a:t>
            </a:r>
          </a:p>
        </p:txBody>
      </p:sp>
      <p:sp>
        <p:nvSpPr>
          <p:cNvPr id="7" name="TextBox 6"/>
          <p:cNvSpPr txBox="1"/>
          <p:nvPr/>
        </p:nvSpPr>
        <p:spPr>
          <a:xfrm>
            <a:off x="0" y="1905000"/>
            <a:ext cx="9144000" cy="769441"/>
          </a:xfrm>
          <a:prstGeom prst="rect">
            <a:avLst/>
          </a:prstGeom>
          <a:noFill/>
        </p:spPr>
        <p:txBody>
          <a:bodyPr wrap="square" rtlCol="0">
            <a:spAutoFit/>
          </a:bodyPr>
          <a:lstStyle/>
          <a:p>
            <a:r>
              <a:rPr lang="en-US" sz="4400" dirty="0">
                <a:latin typeface="Playbill" pitchFamily="82" charset="0"/>
              </a:rPr>
              <a:t>	Political Party:	Whig</a:t>
            </a:r>
          </a:p>
        </p:txBody>
      </p:sp>
      <p:sp>
        <p:nvSpPr>
          <p:cNvPr id="8" name="TextBox 7"/>
          <p:cNvSpPr txBox="1"/>
          <p:nvPr/>
        </p:nvSpPr>
        <p:spPr>
          <a:xfrm>
            <a:off x="0" y="2438400"/>
            <a:ext cx="9144000" cy="769441"/>
          </a:xfrm>
          <a:prstGeom prst="rect">
            <a:avLst/>
          </a:prstGeom>
          <a:noFill/>
        </p:spPr>
        <p:txBody>
          <a:bodyPr wrap="square" rtlCol="0">
            <a:spAutoFit/>
          </a:bodyPr>
          <a:lstStyle/>
          <a:p>
            <a:r>
              <a:rPr lang="en-US" sz="4400" dirty="0">
                <a:latin typeface="Playbill" pitchFamily="82" charset="0"/>
              </a:rPr>
              <a:t>	Home State:		Kentucky (?)	</a:t>
            </a:r>
          </a:p>
        </p:txBody>
      </p:sp>
      <p:pic>
        <p:nvPicPr>
          <p:cNvPr id="10" name="Picture 9" descr="zachary_taylor_presidential_dollar_coin_obverse.jpg"/>
          <p:cNvPicPr>
            <a:picLocks noChangeAspect="1"/>
          </p:cNvPicPr>
          <p:nvPr/>
        </p:nvPicPr>
        <p:blipFill>
          <a:blip r:embed="rId3" cstate="print"/>
          <a:stretch>
            <a:fillRect/>
          </a:stretch>
        </p:blipFill>
        <p:spPr>
          <a:xfrm>
            <a:off x="5867400" y="762000"/>
            <a:ext cx="2819400" cy="2819400"/>
          </a:xfrm>
          <a:prstGeom prst="rect">
            <a:avLst/>
          </a:prstGeom>
        </p:spPr>
      </p:pic>
      <p:pic>
        <p:nvPicPr>
          <p:cNvPr id="11" name="Picture 10" descr="800px-Zachary_Taylor_House_1.JPG"/>
          <p:cNvPicPr>
            <a:picLocks noChangeAspect="1"/>
          </p:cNvPicPr>
          <p:nvPr/>
        </p:nvPicPr>
        <p:blipFill>
          <a:blip r:embed="rId4" cstate="print"/>
          <a:stretch>
            <a:fillRect/>
          </a:stretch>
        </p:blipFill>
        <p:spPr>
          <a:xfrm>
            <a:off x="304800" y="3352800"/>
            <a:ext cx="4064000" cy="3048000"/>
          </a:xfrm>
          <a:prstGeom prst="rect">
            <a:avLst/>
          </a:prstGeom>
        </p:spPr>
      </p:pic>
      <p:pic>
        <p:nvPicPr>
          <p:cNvPr id="12" name="Picture 11" descr="232px-Zachary_Taylor_Signature-2.svg.png"/>
          <p:cNvPicPr>
            <a:picLocks noChangeAspect="1"/>
          </p:cNvPicPr>
          <p:nvPr/>
        </p:nvPicPr>
        <p:blipFill>
          <a:blip r:embed="rId5" cstate="print"/>
          <a:stretch>
            <a:fillRect/>
          </a:stretch>
        </p:blipFill>
        <p:spPr>
          <a:xfrm>
            <a:off x="0" y="130431"/>
            <a:ext cx="2514600" cy="50942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80900"/>
            <a:ext cx="3236784" cy="646331"/>
          </a:xfrm>
          <a:prstGeom prst="rect">
            <a:avLst/>
          </a:prstGeom>
          <a:noFill/>
        </p:spPr>
        <p:txBody>
          <a:bodyPr wrap="none" rtlCol="0">
            <a:spAutoFit/>
          </a:bodyPr>
          <a:lstStyle/>
          <a:p>
            <a:r>
              <a:rPr lang="en-US" sz="3600" i="1" dirty="0">
                <a:latin typeface="Times New Roman"/>
                <a:cs typeface="Times New Roman"/>
              </a:rPr>
              <a:t>Election of 1848</a:t>
            </a:r>
          </a:p>
        </p:txBody>
      </p:sp>
      <p:sp>
        <p:nvSpPr>
          <p:cNvPr id="3" name="TextBox 2"/>
          <p:cNvSpPr txBox="1"/>
          <p:nvPr/>
        </p:nvSpPr>
        <p:spPr>
          <a:xfrm>
            <a:off x="381000" y="1371600"/>
            <a:ext cx="5257800" cy="1015663"/>
          </a:xfrm>
          <a:prstGeom prst="rect">
            <a:avLst/>
          </a:prstGeom>
          <a:noFill/>
        </p:spPr>
        <p:txBody>
          <a:bodyPr wrap="square" rtlCol="0">
            <a:spAutoFit/>
          </a:bodyPr>
          <a:lstStyle/>
          <a:p>
            <a:r>
              <a:rPr lang="en-US" sz="2000" dirty="0">
                <a:solidFill>
                  <a:srgbClr val="000000"/>
                </a:solidFill>
                <a:latin typeface="Book Antiqua" pitchFamily="18" charset="0"/>
              </a:rPr>
              <a:t>Whig: 163</a:t>
            </a:r>
          </a:p>
          <a:p>
            <a:r>
              <a:rPr lang="en-US" sz="2000" dirty="0">
                <a:solidFill>
                  <a:srgbClr val="000000"/>
                </a:solidFill>
                <a:latin typeface="Book Antiqua" pitchFamily="18" charset="0"/>
              </a:rPr>
              <a:t>President: Zachary Taylor</a:t>
            </a:r>
          </a:p>
          <a:p>
            <a:r>
              <a:rPr lang="en-US" sz="2000" dirty="0">
                <a:solidFill>
                  <a:srgbClr val="000000"/>
                </a:solidFill>
                <a:latin typeface="Book Antiqua" pitchFamily="18" charset="0"/>
              </a:rPr>
              <a:t>Vice President: Millard Fillmore</a:t>
            </a:r>
          </a:p>
        </p:txBody>
      </p:sp>
      <p:sp>
        <p:nvSpPr>
          <p:cNvPr id="4" name="TextBox 3"/>
          <p:cNvSpPr txBox="1"/>
          <p:nvPr/>
        </p:nvSpPr>
        <p:spPr>
          <a:xfrm>
            <a:off x="381000" y="2438400"/>
            <a:ext cx="5257800" cy="707886"/>
          </a:xfrm>
          <a:prstGeom prst="rect">
            <a:avLst/>
          </a:prstGeom>
          <a:noFill/>
        </p:spPr>
        <p:txBody>
          <a:bodyPr wrap="square" rtlCol="0">
            <a:spAutoFit/>
          </a:bodyPr>
          <a:lstStyle/>
          <a:p>
            <a:r>
              <a:rPr lang="en-US" sz="2000" dirty="0">
                <a:solidFill>
                  <a:srgbClr val="000000"/>
                </a:solidFill>
                <a:latin typeface="Book Antiqua" pitchFamily="18" charset="0"/>
              </a:rPr>
              <a:t>Whig: 127</a:t>
            </a:r>
          </a:p>
          <a:p>
            <a:r>
              <a:rPr lang="en-US" sz="2000" dirty="0">
                <a:solidFill>
                  <a:srgbClr val="000000"/>
                </a:solidFill>
                <a:latin typeface="Book Antiqua" pitchFamily="18" charset="0"/>
              </a:rPr>
              <a:t>President: Lewis Cass</a:t>
            </a:r>
          </a:p>
        </p:txBody>
      </p:sp>
      <p:pic>
        <p:nvPicPr>
          <p:cNvPr id="12290" name="Picture 2" descr="File:ElectoralCollege1848.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380" y="152400"/>
            <a:ext cx="5465620" cy="317689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ids.si.edu/ids/deliveryService?id=NMAH-AHB2010q18496&amp;max=100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8000" y="3197423"/>
            <a:ext cx="6146800" cy="46101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olitical:Textile Display (pre-1896), Zachary Taylor: possibly the only known political campaign flag&#10;banner for this 1848 Whig candidate and 12th presid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73661"/>
            <a:ext cx="4151164" cy="341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661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New States</a:t>
            </a:r>
          </a:p>
        </p:txBody>
      </p:sp>
      <p:sp>
        <p:nvSpPr>
          <p:cNvPr id="4" name="TextBox 3"/>
          <p:cNvSpPr txBox="1"/>
          <p:nvPr/>
        </p:nvSpPr>
        <p:spPr>
          <a:xfrm>
            <a:off x="3505200" y="1524000"/>
            <a:ext cx="4495800" cy="830997"/>
          </a:xfrm>
          <a:prstGeom prst="rect">
            <a:avLst/>
          </a:prstGeom>
          <a:noFill/>
        </p:spPr>
        <p:txBody>
          <a:bodyPr wrap="square" rtlCol="0">
            <a:spAutoFit/>
          </a:bodyPr>
          <a:lstStyle/>
          <a:p>
            <a:r>
              <a:rPr lang="en-US" sz="4800" dirty="0"/>
              <a:t>None</a:t>
            </a:r>
          </a:p>
        </p:txBody>
      </p:sp>
      <p:pic>
        <p:nvPicPr>
          <p:cNvPr id="5" name="Picture 4" descr="232px-Zachary_Taylor_Signature-2.svg.png"/>
          <p:cNvPicPr>
            <a:picLocks noChangeAspect="1"/>
          </p:cNvPicPr>
          <p:nvPr/>
        </p:nvPicPr>
        <p:blipFill>
          <a:blip r:embed="rId2" cstate="print"/>
          <a:stretch>
            <a:fillRect/>
          </a:stretch>
        </p:blipFill>
        <p:spPr>
          <a:xfrm>
            <a:off x="0" y="130431"/>
            <a:ext cx="2514600" cy="509423"/>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04800"/>
            <a:ext cx="7010400" cy="923330"/>
          </a:xfrm>
          <a:prstGeom prst="rect">
            <a:avLst/>
          </a:prstGeom>
          <a:noFill/>
        </p:spPr>
        <p:txBody>
          <a:bodyPr wrap="square" rtlCol="0">
            <a:spAutoFit/>
          </a:bodyPr>
          <a:lstStyle/>
          <a:p>
            <a:pPr algn="ctr"/>
            <a:r>
              <a:rPr lang="en-US" sz="5400" dirty="0">
                <a:latin typeface="Playbill" pitchFamily="82" charset="0"/>
              </a:rPr>
              <a:t>California Gold Rush (1848-1855)</a:t>
            </a:r>
          </a:p>
        </p:txBody>
      </p:sp>
      <p:pic>
        <p:nvPicPr>
          <p:cNvPr id="8" name="Picture 7" descr="gold-rush-miners-in-river-california.gif"/>
          <p:cNvPicPr>
            <a:picLocks noChangeAspect="1"/>
          </p:cNvPicPr>
          <p:nvPr/>
        </p:nvPicPr>
        <p:blipFill>
          <a:blip r:embed="rId2" cstate="print"/>
          <a:stretch>
            <a:fillRect/>
          </a:stretch>
        </p:blipFill>
        <p:spPr>
          <a:xfrm>
            <a:off x="381000" y="3624623"/>
            <a:ext cx="3261360" cy="3048000"/>
          </a:xfrm>
          <a:prstGeom prst="rect">
            <a:avLst/>
          </a:prstGeom>
        </p:spPr>
      </p:pic>
      <p:pic>
        <p:nvPicPr>
          <p:cNvPr id="10" name="Picture 9" descr="califo1.gif"/>
          <p:cNvPicPr>
            <a:picLocks noChangeAspect="1"/>
          </p:cNvPicPr>
          <p:nvPr/>
        </p:nvPicPr>
        <p:blipFill>
          <a:blip r:embed="rId3" cstate="print"/>
          <a:stretch>
            <a:fillRect/>
          </a:stretch>
        </p:blipFill>
        <p:spPr>
          <a:xfrm>
            <a:off x="5007320" y="1580317"/>
            <a:ext cx="4006159" cy="5020270"/>
          </a:xfrm>
          <a:prstGeom prst="rect">
            <a:avLst/>
          </a:prstGeom>
        </p:spPr>
      </p:pic>
      <p:pic>
        <p:nvPicPr>
          <p:cNvPr id="7" name="Picture 6" descr="232px-Zachary_Taylor_Signature-2.svg.png"/>
          <p:cNvPicPr>
            <a:picLocks noChangeAspect="1"/>
          </p:cNvPicPr>
          <p:nvPr/>
        </p:nvPicPr>
        <p:blipFill>
          <a:blip r:embed="rId4" cstate="print"/>
          <a:stretch>
            <a:fillRect/>
          </a:stretch>
        </p:blipFill>
        <p:spPr>
          <a:xfrm>
            <a:off x="0" y="130431"/>
            <a:ext cx="2514600" cy="509423"/>
          </a:xfrm>
          <a:prstGeom prst="rect">
            <a:avLst/>
          </a:prstGeom>
        </p:spPr>
      </p:pic>
      <p:sp>
        <p:nvSpPr>
          <p:cNvPr id="2" name="TextBox 1"/>
          <p:cNvSpPr txBox="1"/>
          <p:nvPr/>
        </p:nvSpPr>
        <p:spPr>
          <a:xfrm>
            <a:off x="381000" y="1228130"/>
            <a:ext cx="4953000" cy="2246769"/>
          </a:xfrm>
          <a:prstGeom prst="rect">
            <a:avLst/>
          </a:prstGeom>
          <a:noFill/>
        </p:spPr>
        <p:txBody>
          <a:bodyPr wrap="square" rtlCol="0">
            <a:spAutoFit/>
          </a:bodyPr>
          <a:lstStyle/>
          <a:p>
            <a:r>
              <a:rPr lang="en-US" sz="2000" dirty="0"/>
              <a:t>-300,000 arrive in California from across the world after the discovery of gold at Sutter’s Mill in California</a:t>
            </a:r>
          </a:p>
          <a:p>
            <a:r>
              <a:rPr lang="en-US" sz="2000" dirty="0"/>
              <a:t>-Miners often referred to as “49ers”</a:t>
            </a:r>
          </a:p>
          <a:p>
            <a:r>
              <a:rPr lang="en-US" sz="2000" dirty="0"/>
              <a:t>-Led to destruction of native communities, rapid population growth, and many boom towns (and then ghost towns).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an-francisco-gold-rush.jpg"/>
          <p:cNvPicPr>
            <a:picLocks noChangeAspect="1"/>
          </p:cNvPicPr>
          <p:nvPr/>
        </p:nvPicPr>
        <p:blipFill>
          <a:blip r:embed="rId2" cstate="print"/>
          <a:stretch>
            <a:fillRect/>
          </a:stretch>
        </p:blipFill>
        <p:spPr>
          <a:xfrm>
            <a:off x="315132" y="990600"/>
            <a:ext cx="8513735" cy="4876800"/>
          </a:xfrm>
          <a:prstGeom prst="rect">
            <a:avLst/>
          </a:prstGeom>
        </p:spPr>
      </p:pic>
    </p:spTree>
    <p:extLst>
      <p:ext uri="{BB962C8B-B14F-4D97-AF65-F5344CB8AC3E}">
        <p14:creationId xmlns:p14="http://schemas.microsoft.com/office/powerpoint/2010/main" val="288018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40" name="Picture 4" descr="Hundreds of thousands of Americans traveled westward during the migration of the 1840s and 1850s. Pioneers had a choice of trails, but none was easy. The Oregon Trail alone claimed some 34,000 lives—most from accidents or cholera. About one grave was dug for every hundred yards. The biggest fear was not finishing the journey before winter with its deadly storms. Those who were successful could claim inexpensive, fertile land and had an excellent chance of carving out a good life for themsel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187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914400"/>
            <a:ext cx="1981200" cy="1981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7368" y="2514600"/>
            <a:ext cx="621632" cy="11811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481" y="1905000"/>
            <a:ext cx="745617" cy="1447800"/>
          </a:xfrm>
          <a:prstGeom prst="rect">
            <a:avLst/>
          </a:prstGeom>
        </p:spPr>
      </p:pic>
      <p:pic>
        <p:nvPicPr>
          <p:cNvPr id="14346" name="Picture 10" descr="Gallery Mountain Man Beard Drawing | Western art, Mountain man rendezvous, Mountain  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153526"/>
            <a:ext cx="1338385" cy="17878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4953000"/>
            <a:ext cx="1633415" cy="1644305"/>
          </a:xfrm>
          <a:prstGeom prst="rect">
            <a:avLst/>
          </a:prstGeom>
        </p:spPr>
      </p:pic>
    </p:spTree>
    <p:extLst>
      <p:ext uri="{BB962C8B-B14F-4D97-AF65-F5344CB8AC3E}">
        <p14:creationId xmlns:p14="http://schemas.microsoft.com/office/powerpoint/2010/main" val="2930577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228600"/>
            <a:ext cx="5867400" cy="923330"/>
          </a:xfrm>
          <a:prstGeom prst="rect">
            <a:avLst/>
          </a:prstGeom>
          <a:noFill/>
        </p:spPr>
        <p:txBody>
          <a:bodyPr wrap="square" rtlCol="0">
            <a:spAutoFit/>
          </a:bodyPr>
          <a:lstStyle/>
          <a:p>
            <a:pPr algn="ctr"/>
            <a:r>
              <a:rPr lang="en-US" sz="5400" dirty="0">
                <a:latin typeface="Playbill" pitchFamily="82" charset="0"/>
              </a:rPr>
              <a:t>Dies in 1850.</a:t>
            </a:r>
          </a:p>
        </p:txBody>
      </p:sp>
      <p:pic>
        <p:nvPicPr>
          <p:cNvPr id="7" name="Picture 6" descr="taylor5.jpg"/>
          <p:cNvPicPr>
            <a:picLocks noChangeAspect="1"/>
          </p:cNvPicPr>
          <p:nvPr/>
        </p:nvPicPr>
        <p:blipFill>
          <a:blip r:embed="rId2" cstate="print"/>
          <a:stretch>
            <a:fillRect/>
          </a:stretch>
        </p:blipFill>
        <p:spPr>
          <a:xfrm>
            <a:off x="2438400" y="1143000"/>
            <a:ext cx="4705986" cy="3200400"/>
          </a:xfrm>
          <a:prstGeom prst="rect">
            <a:avLst/>
          </a:prstGeom>
        </p:spPr>
      </p:pic>
      <p:pic>
        <p:nvPicPr>
          <p:cNvPr id="6" name="Picture 5" descr="232px-Zachary_Taylor_Signature-2.svg.png"/>
          <p:cNvPicPr>
            <a:picLocks noChangeAspect="1"/>
          </p:cNvPicPr>
          <p:nvPr/>
        </p:nvPicPr>
        <p:blipFill>
          <a:blip r:embed="rId3" cstate="print"/>
          <a:stretch>
            <a:fillRect/>
          </a:stretch>
        </p:blipFill>
        <p:spPr>
          <a:xfrm>
            <a:off x="0" y="130431"/>
            <a:ext cx="2514600" cy="509423"/>
          </a:xfrm>
          <a:prstGeom prst="rect">
            <a:avLst/>
          </a:prstGeom>
        </p:spPr>
      </p:pic>
      <p:sp>
        <p:nvSpPr>
          <p:cNvPr id="2" name="TextBox 1"/>
          <p:cNvSpPr txBox="1"/>
          <p:nvPr/>
        </p:nvSpPr>
        <p:spPr>
          <a:xfrm>
            <a:off x="304800" y="4724400"/>
            <a:ext cx="8305800" cy="2308324"/>
          </a:xfrm>
          <a:prstGeom prst="rect">
            <a:avLst/>
          </a:prstGeom>
          <a:noFill/>
        </p:spPr>
        <p:txBody>
          <a:bodyPr wrap="square" rtlCol="0">
            <a:spAutoFit/>
          </a:bodyPr>
          <a:lstStyle/>
          <a:p>
            <a:pPr algn="ctr"/>
            <a:r>
              <a:rPr lang="en-US" i="1" dirty="0">
                <a:ln w="17780" cmpd="sng">
                  <a:solidFill>
                    <a:schemeClr val="tx1"/>
                  </a:solidFill>
                  <a:prstDash val="solid"/>
                  <a:miter lim="800000"/>
                </a:ln>
                <a:noFill/>
                <a:latin typeface="Bookman Old Style" panose="02050604050505020204" pitchFamily="18" charset="0"/>
              </a:rPr>
              <a:t>On a hot July day Taylor had attempted to cool himself with large amounts of cherries and iced milk.  In the unhealthy climate of Washington, with its open sewers and flies, Taylor came down with acute gastroenteritis.  He might have recovered but his doctors </a:t>
            </a:r>
          </a:p>
          <a:p>
            <a:pPr algn="ctr"/>
            <a:r>
              <a:rPr lang="en-US" i="1" dirty="0">
                <a:ln w="17780" cmpd="sng">
                  <a:solidFill>
                    <a:schemeClr val="tx1"/>
                  </a:solidFill>
                  <a:prstDash val="solid"/>
                  <a:miter lim="800000"/>
                </a:ln>
                <a:noFill/>
                <a:latin typeface="Bookman Old Style" panose="02050604050505020204" pitchFamily="18" charset="0"/>
              </a:rPr>
              <a:t>drugged him with ipecac, calomel,  opium and quinine (at 40 grains a whack), and bled and blistered him too. </a:t>
            </a:r>
          </a:p>
          <a:p>
            <a:pPr algn="ctr"/>
            <a:r>
              <a:rPr lang="en-US" i="1" dirty="0">
                <a:ln w="17780" cmpd="sng">
                  <a:solidFill>
                    <a:schemeClr val="tx1"/>
                  </a:solidFill>
                  <a:prstDash val="solid"/>
                  <a:miter lim="800000"/>
                </a:ln>
                <a:noFill/>
                <a:latin typeface="Bookman Old Style" panose="02050604050505020204" pitchFamily="18" charset="0"/>
              </a:rPr>
              <a:t>On July 9, he gave up the ghost.</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2px-Fillmore.jpg"/>
          <p:cNvPicPr>
            <a:picLocks noChangeAspect="1"/>
          </p:cNvPicPr>
          <p:nvPr/>
        </p:nvPicPr>
        <p:blipFill>
          <a:blip r:embed="rId2" cstate="print"/>
          <a:stretch>
            <a:fillRect/>
          </a:stretch>
        </p:blipFill>
        <p:spPr>
          <a:xfrm>
            <a:off x="2590800" y="914400"/>
            <a:ext cx="3657600" cy="4641742"/>
          </a:xfrm>
          <a:prstGeom prst="rect">
            <a:avLst/>
          </a:prstGeom>
        </p:spPr>
      </p:pic>
      <p:pic>
        <p:nvPicPr>
          <p:cNvPr id="3" name="Picture 2" descr="279px-Millard_Fillmore_Signature-2.svg.png"/>
          <p:cNvPicPr>
            <a:picLocks noChangeAspect="1"/>
          </p:cNvPicPr>
          <p:nvPr/>
        </p:nvPicPr>
        <p:blipFill>
          <a:blip r:embed="rId3" cstate="print"/>
          <a:stretch>
            <a:fillRect/>
          </a:stretch>
        </p:blipFill>
        <p:spPr>
          <a:xfrm>
            <a:off x="1828800" y="5791200"/>
            <a:ext cx="5073361" cy="800100"/>
          </a:xfrm>
          <a:prstGeom prst="rect">
            <a:avLst/>
          </a:prstGeom>
        </p:spPr>
      </p:pic>
      <p:sp>
        <p:nvSpPr>
          <p:cNvPr id="4" name="Title 1"/>
          <p:cNvSpPr txBox="1">
            <a:spLocks/>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rPr>
              <a:t>Millard Fillmore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Northeast-Canal-System-19th-Century-1024x7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
            <a:ext cx="9144000" cy="6741914"/>
          </a:xfrm>
          <a:prstGeom prst="rect">
            <a:avLst/>
          </a:prstGeom>
        </p:spPr>
      </p:pic>
    </p:spTree>
    <p:extLst>
      <p:ext uri="{BB962C8B-B14F-4D97-AF65-F5344CB8AC3E}">
        <p14:creationId xmlns:p14="http://schemas.microsoft.com/office/powerpoint/2010/main" val="452783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york.png"/>
          <p:cNvPicPr>
            <a:picLocks noChangeAspect="1"/>
          </p:cNvPicPr>
          <p:nvPr/>
        </p:nvPicPr>
        <p:blipFill>
          <a:blip r:embed="rId2" cstate="print"/>
          <a:stretch>
            <a:fillRect/>
          </a:stretch>
        </p:blipFill>
        <p:spPr>
          <a:xfrm>
            <a:off x="4656148" y="3200400"/>
            <a:ext cx="4487852" cy="3657600"/>
          </a:xfrm>
          <a:prstGeom prst="rect">
            <a:avLst/>
          </a:prstGeom>
        </p:spPr>
      </p:pic>
      <p:sp>
        <p:nvSpPr>
          <p:cNvPr id="5" name="TextBox 4"/>
          <p:cNvSpPr txBox="1"/>
          <p:nvPr/>
        </p:nvSpPr>
        <p:spPr>
          <a:xfrm>
            <a:off x="0" y="838200"/>
            <a:ext cx="9144000" cy="769441"/>
          </a:xfrm>
          <a:prstGeom prst="rect">
            <a:avLst/>
          </a:prstGeom>
          <a:noFill/>
        </p:spPr>
        <p:txBody>
          <a:bodyPr wrap="square" rtlCol="0">
            <a:spAutoFit/>
          </a:bodyPr>
          <a:lstStyle/>
          <a:p>
            <a:r>
              <a:rPr lang="en-US" sz="4400" dirty="0">
                <a:latin typeface="Playbill" pitchFamily="82" charset="0"/>
              </a:rPr>
              <a:t>	Elected in:		Not elected	</a:t>
            </a:r>
          </a:p>
        </p:txBody>
      </p:sp>
      <p:sp>
        <p:nvSpPr>
          <p:cNvPr id="6" name="TextBox 5"/>
          <p:cNvSpPr txBox="1"/>
          <p:nvPr/>
        </p:nvSpPr>
        <p:spPr>
          <a:xfrm>
            <a:off x="0" y="1447800"/>
            <a:ext cx="9144000" cy="769441"/>
          </a:xfrm>
          <a:prstGeom prst="rect">
            <a:avLst/>
          </a:prstGeom>
          <a:noFill/>
        </p:spPr>
        <p:txBody>
          <a:bodyPr wrap="square" rtlCol="0">
            <a:spAutoFit/>
          </a:bodyPr>
          <a:lstStyle/>
          <a:p>
            <a:r>
              <a:rPr lang="en-US" sz="4400" dirty="0">
                <a:latin typeface="Playbill" pitchFamily="82" charset="0"/>
              </a:rPr>
              <a:t>	President from:	1850-1853	</a:t>
            </a:r>
          </a:p>
        </p:txBody>
      </p:sp>
      <p:sp>
        <p:nvSpPr>
          <p:cNvPr id="7" name="TextBox 6"/>
          <p:cNvSpPr txBox="1"/>
          <p:nvPr/>
        </p:nvSpPr>
        <p:spPr>
          <a:xfrm>
            <a:off x="0" y="2057400"/>
            <a:ext cx="9144000" cy="769441"/>
          </a:xfrm>
          <a:prstGeom prst="rect">
            <a:avLst/>
          </a:prstGeom>
          <a:noFill/>
        </p:spPr>
        <p:txBody>
          <a:bodyPr wrap="square" rtlCol="0">
            <a:spAutoFit/>
          </a:bodyPr>
          <a:lstStyle/>
          <a:p>
            <a:r>
              <a:rPr lang="en-US" sz="4400" dirty="0">
                <a:latin typeface="Playbill" pitchFamily="82" charset="0"/>
              </a:rPr>
              <a:t>	Political Party:	Whig	</a:t>
            </a:r>
          </a:p>
        </p:txBody>
      </p:sp>
      <p:sp>
        <p:nvSpPr>
          <p:cNvPr id="8" name="TextBox 7"/>
          <p:cNvSpPr txBox="1"/>
          <p:nvPr/>
        </p:nvSpPr>
        <p:spPr>
          <a:xfrm>
            <a:off x="0" y="2667000"/>
            <a:ext cx="9144000" cy="769441"/>
          </a:xfrm>
          <a:prstGeom prst="rect">
            <a:avLst/>
          </a:prstGeom>
          <a:noFill/>
        </p:spPr>
        <p:txBody>
          <a:bodyPr wrap="square" rtlCol="0">
            <a:spAutoFit/>
          </a:bodyPr>
          <a:lstStyle/>
          <a:p>
            <a:r>
              <a:rPr lang="en-US" sz="4400" dirty="0">
                <a:latin typeface="Playbill" pitchFamily="82" charset="0"/>
              </a:rPr>
              <a:t>	Home State:</a:t>
            </a:r>
            <a:r>
              <a:rPr lang="en-US" sz="4400">
                <a:latin typeface="Playbill" pitchFamily="82" charset="0"/>
              </a:rPr>
              <a:t>		New </a:t>
            </a:r>
            <a:r>
              <a:rPr lang="en-US" sz="4400" dirty="0">
                <a:latin typeface="Playbill" pitchFamily="82" charset="0"/>
              </a:rPr>
              <a:t>York	</a:t>
            </a:r>
          </a:p>
        </p:txBody>
      </p:sp>
      <p:pic>
        <p:nvPicPr>
          <p:cNvPr id="10" name="Picture 9" descr="Millard-Fillmore-Presidential-1-Dollar-Uncirculated-Coin.jpg"/>
          <p:cNvPicPr>
            <a:picLocks noChangeAspect="1"/>
          </p:cNvPicPr>
          <p:nvPr/>
        </p:nvPicPr>
        <p:blipFill>
          <a:blip r:embed="rId3" cstate="print"/>
          <a:stretch>
            <a:fillRect/>
          </a:stretch>
        </p:blipFill>
        <p:spPr>
          <a:xfrm>
            <a:off x="5943600" y="381000"/>
            <a:ext cx="2743200" cy="2743200"/>
          </a:xfrm>
          <a:prstGeom prst="rect">
            <a:avLst/>
          </a:prstGeom>
        </p:spPr>
      </p:pic>
      <p:pic>
        <p:nvPicPr>
          <p:cNvPr id="11" name="Picture 10" descr="fillmore_house.jpg"/>
          <p:cNvPicPr>
            <a:picLocks noChangeAspect="1"/>
          </p:cNvPicPr>
          <p:nvPr/>
        </p:nvPicPr>
        <p:blipFill>
          <a:blip r:embed="rId4" cstate="print"/>
          <a:stretch>
            <a:fillRect/>
          </a:stretch>
        </p:blipFill>
        <p:spPr>
          <a:xfrm>
            <a:off x="304800" y="3505200"/>
            <a:ext cx="4511842" cy="2971800"/>
          </a:xfrm>
          <a:prstGeom prst="rect">
            <a:avLst/>
          </a:prstGeom>
        </p:spPr>
      </p:pic>
      <p:pic>
        <p:nvPicPr>
          <p:cNvPr id="12" name="Picture 11" descr="279px-Millard_Fillmore_Signature-2.svg.png"/>
          <p:cNvPicPr>
            <a:picLocks noChangeAspect="1"/>
          </p:cNvPicPr>
          <p:nvPr/>
        </p:nvPicPr>
        <p:blipFill>
          <a:blip r:embed="rId5" cstate="print"/>
          <a:stretch>
            <a:fillRect/>
          </a:stretch>
        </p:blipFill>
        <p:spPr>
          <a:xfrm>
            <a:off x="0" y="26203"/>
            <a:ext cx="2566760" cy="40479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New States</a:t>
            </a:r>
          </a:p>
        </p:txBody>
      </p:sp>
      <p:sp>
        <p:nvSpPr>
          <p:cNvPr id="4" name="TextBox 3"/>
          <p:cNvSpPr txBox="1"/>
          <p:nvPr/>
        </p:nvSpPr>
        <p:spPr>
          <a:xfrm>
            <a:off x="533400" y="1143000"/>
            <a:ext cx="4495800" cy="1200329"/>
          </a:xfrm>
          <a:prstGeom prst="rect">
            <a:avLst/>
          </a:prstGeom>
          <a:noFill/>
        </p:spPr>
        <p:txBody>
          <a:bodyPr wrap="square" rtlCol="0">
            <a:spAutoFit/>
          </a:bodyPr>
          <a:lstStyle/>
          <a:p>
            <a:r>
              <a:rPr lang="en-US" sz="7200" dirty="0">
                <a:latin typeface="Playbill" pitchFamily="82" charset="0"/>
              </a:rPr>
              <a:t>31) California</a:t>
            </a:r>
          </a:p>
        </p:txBody>
      </p:sp>
      <p:pic>
        <p:nvPicPr>
          <p:cNvPr id="6" name="Picture 5" descr="Palm-Tree-Beach-in-California.jpg"/>
          <p:cNvPicPr>
            <a:picLocks noChangeAspect="1"/>
          </p:cNvPicPr>
          <p:nvPr/>
        </p:nvPicPr>
        <p:blipFill>
          <a:blip r:embed="rId2" cstate="print"/>
          <a:stretch>
            <a:fillRect/>
          </a:stretch>
        </p:blipFill>
        <p:spPr>
          <a:xfrm>
            <a:off x="1752600" y="2362200"/>
            <a:ext cx="5486400" cy="364038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97598"/>
            <a:ext cx="8534400" cy="646331"/>
          </a:xfrm>
          <a:prstGeom prst="rect">
            <a:avLst/>
          </a:prstGeom>
          <a:noFill/>
        </p:spPr>
        <p:txBody>
          <a:bodyPr wrap="square" rtlCol="0">
            <a:spAutoFit/>
          </a:bodyPr>
          <a:lstStyle/>
          <a:p>
            <a:pPr algn="ctr"/>
            <a:r>
              <a:rPr lang="en-US" sz="3600" b="1" dirty="0"/>
              <a:t>Compromise of 1850</a:t>
            </a:r>
          </a:p>
        </p:txBody>
      </p:sp>
      <p:sp>
        <p:nvSpPr>
          <p:cNvPr id="6" name="TextBox 5"/>
          <p:cNvSpPr txBox="1"/>
          <p:nvPr/>
        </p:nvSpPr>
        <p:spPr>
          <a:xfrm>
            <a:off x="88383" y="808091"/>
            <a:ext cx="9055617" cy="830997"/>
          </a:xfrm>
          <a:prstGeom prst="rect">
            <a:avLst/>
          </a:prstGeom>
          <a:noFill/>
        </p:spPr>
        <p:txBody>
          <a:bodyPr wrap="square" rtlCol="0">
            <a:spAutoFit/>
          </a:bodyPr>
          <a:lstStyle/>
          <a:p>
            <a:r>
              <a:rPr lang="en-US" sz="2400" dirty="0"/>
              <a:t>California wants to become a free state, upsetting the free/slave state balance and setting precedent for Mexican Cession territory. </a:t>
            </a:r>
          </a:p>
        </p:txBody>
      </p:sp>
      <p:pic>
        <p:nvPicPr>
          <p:cNvPr id="7" name="Picture 6" descr="pre1850.PNG"/>
          <p:cNvPicPr>
            <a:picLocks noChangeAspect="1"/>
          </p:cNvPicPr>
          <p:nvPr/>
        </p:nvPicPr>
        <p:blipFill>
          <a:blip r:embed="rId2" cstate="print"/>
          <a:stretch>
            <a:fillRect/>
          </a:stretch>
        </p:blipFill>
        <p:spPr>
          <a:xfrm>
            <a:off x="762000" y="1749740"/>
            <a:ext cx="7543800" cy="5108260"/>
          </a:xfrm>
          <a:prstGeom prst="rect">
            <a:avLst/>
          </a:prstGeom>
        </p:spPr>
      </p:pic>
      <p:sp>
        <p:nvSpPr>
          <p:cNvPr id="12" name="TextBox 11"/>
          <p:cNvSpPr txBox="1"/>
          <p:nvPr/>
        </p:nvSpPr>
        <p:spPr>
          <a:xfrm rot="20268481">
            <a:off x="4505826" y="4719750"/>
            <a:ext cx="2083327" cy="461665"/>
          </a:xfrm>
          <a:prstGeom prst="rect">
            <a:avLst/>
          </a:prstGeom>
          <a:noFill/>
        </p:spPr>
        <p:txBody>
          <a:bodyPr wrap="none" rtlCol="0">
            <a:spAutoFit/>
          </a:bodyPr>
          <a:lstStyle/>
          <a:p>
            <a:r>
              <a:rPr lang="en-US" sz="2400" b="1" dirty="0">
                <a:solidFill>
                  <a:schemeClr val="bg1"/>
                </a:solidFill>
              </a:rPr>
              <a:t>15 Slave States</a:t>
            </a:r>
          </a:p>
        </p:txBody>
      </p:sp>
      <p:sp>
        <p:nvSpPr>
          <p:cNvPr id="13" name="TextBox 12"/>
          <p:cNvSpPr txBox="1"/>
          <p:nvPr/>
        </p:nvSpPr>
        <p:spPr>
          <a:xfrm rot="20268481">
            <a:off x="5475239" y="3271949"/>
            <a:ext cx="1973297" cy="461665"/>
          </a:xfrm>
          <a:prstGeom prst="rect">
            <a:avLst/>
          </a:prstGeom>
          <a:noFill/>
        </p:spPr>
        <p:txBody>
          <a:bodyPr wrap="none" rtlCol="0">
            <a:spAutoFit/>
          </a:bodyPr>
          <a:lstStyle/>
          <a:p>
            <a:r>
              <a:rPr lang="en-US" sz="2400" b="1" dirty="0"/>
              <a:t>15 Free States</a:t>
            </a:r>
          </a:p>
        </p:txBody>
      </p:sp>
      <p:cxnSp>
        <p:nvCxnSpPr>
          <p:cNvPr id="15" name="Straight Connector 14"/>
          <p:cNvCxnSpPr/>
          <p:nvPr/>
        </p:nvCxnSpPr>
        <p:spPr>
          <a:xfrm rot="10800000">
            <a:off x="3657600" y="4572000"/>
            <a:ext cx="18288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14800" y="4267200"/>
            <a:ext cx="590226" cy="307777"/>
          </a:xfrm>
          <a:prstGeom prst="rect">
            <a:avLst/>
          </a:prstGeom>
          <a:noFill/>
        </p:spPr>
        <p:txBody>
          <a:bodyPr wrap="none" rtlCol="0">
            <a:spAutoFit/>
          </a:bodyPr>
          <a:lstStyle/>
          <a:p>
            <a:r>
              <a:rPr lang="en-US" sz="1400" dirty="0">
                <a:solidFill>
                  <a:srgbClr val="FF0000"/>
                </a:solidFill>
              </a:rPr>
              <a:t>36 30</a:t>
            </a:r>
          </a:p>
        </p:txBody>
      </p:sp>
      <p:pic>
        <p:nvPicPr>
          <p:cNvPr id="10" name="Picture 9" descr="279px-Millard_Fillmore_Signature-2.svg.png"/>
          <p:cNvPicPr>
            <a:picLocks noChangeAspect="1"/>
          </p:cNvPicPr>
          <p:nvPr/>
        </p:nvPicPr>
        <p:blipFill>
          <a:blip r:embed="rId3" cstate="print"/>
          <a:stretch>
            <a:fillRect/>
          </a:stretch>
        </p:blipFill>
        <p:spPr>
          <a:xfrm>
            <a:off x="0" y="26203"/>
            <a:ext cx="2566760" cy="40479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niel Web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2743201" cy="379933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Age 67, long gray hair, austere look, dying, holding black cloak closed with both 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052532"/>
            <a:ext cx="2652215" cy="3782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570" y="4114800"/>
            <a:ext cx="6142630" cy="2585323"/>
          </a:xfrm>
          <a:prstGeom prst="rect">
            <a:avLst/>
          </a:prstGeom>
          <a:noFill/>
        </p:spPr>
        <p:txBody>
          <a:bodyPr wrap="square" rtlCol="0">
            <a:spAutoFit/>
          </a:bodyPr>
          <a:lstStyle/>
          <a:p>
            <a:r>
              <a:rPr lang="en-US" i="1" dirty="0"/>
              <a:t>In that case California will become the test question. If you admit her under all the difficulties that oppose her admission, you compel us to infer that you intend to exclude us from the whole of the acquired Territories, with the intention of destroying irretrievably the equilibrium between the two sections. We should be blind not to perceive in that case that your real objects are power and aggrandizement, and infatuated, not to act accordingly. </a:t>
            </a:r>
          </a:p>
          <a:p>
            <a:r>
              <a:rPr lang="en-US" i="1" dirty="0"/>
              <a:t>			– John C. Calhoun, South Carolina</a:t>
            </a:r>
          </a:p>
        </p:txBody>
      </p:sp>
      <p:sp>
        <p:nvSpPr>
          <p:cNvPr id="3" name="TextBox 2"/>
          <p:cNvSpPr txBox="1"/>
          <p:nvPr/>
        </p:nvSpPr>
        <p:spPr>
          <a:xfrm>
            <a:off x="3276600" y="143108"/>
            <a:ext cx="5562600" cy="2862322"/>
          </a:xfrm>
          <a:prstGeom prst="rect">
            <a:avLst/>
          </a:prstGeom>
          <a:noFill/>
        </p:spPr>
        <p:txBody>
          <a:bodyPr wrap="square" rtlCol="0">
            <a:spAutoFit/>
          </a:bodyPr>
          <a:lstStyle/>
          <a:p>
            <a:r>
              <a:rPr lang="en-US" i="1" dirty="0"/>
              <a:t> I wish to speak to-day, not as a Massachusetts man, nor as a Northern man, but as an American…I speak to-day for the preservation of the Union. Hear me for my cause. There can be no such thing as peaceable secession. Peaceable secession is an utter impossibility…No, Sir! No, Sir! I will not state what might produce the disruption of the Union; but, Sir, I see as plainly as I see the sun in heaven what that disruption itself must produce; I see that it must produce war, and such a war as I will not describe…”	-Daniel Webster, Massachusetts</a:t>
            </a:r>
          </a:p>
        </p:txBody>
      </p:sp>
    </p:spTree>
    <p:extLst>
      <p:ext uri="{BB962C8B-B14F-4D97-AF65-F5344CB8AC3E}">
        <p14:creationId xmlns:p14="http://schemas.microsoft.com/office/powerpoint/2010/main" val="17295253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enry Clay 1848 resto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286431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Stephen A Douglas - head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320414"/>
            <a:ext cx="2590800" cy="33356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2800" y="228600"/>
            <a:ext cx="5638800" cy="3139321"/>
          </a:xfrm>
          <a:prstGeom prst="rect">
            <a:avLst/>
          </a:prstGeom>
          <a:noFill/>
        </p:spPr>
        <p:txBody>
          <a:bodyPr wrap="square" rtlCol="0">
            <a:spAutoFit/>
          </a:bodyPr>
          <a:lstStyle/>
          <a:p>
            <a:r>
              <a:rPr lang="en-US" i="1" dirty="0"/>
              <a:t>I have heard something said on this and a former occasion about allegiance to the South. I know no South, no North, no East, no West, to which I owe any allegiance. I owe allegiance to two sovereignty, and only two: one is the sovereignty of this Union, and the other is the sovereignty of the state of Kentucky. My allegiance is to this Union and to my state; but if gentlemen suppose they can exact from me an acknowledgement of allegiance to any ideal or future contemplated confederacy of the South, I here declare that I owe no allegiance to it. </a:t>
            </a:r>
          </a:p>
          <a:p>
            <a:r>
              <a:rPr lang="en-US" i="1" dirty="0"/>
              <a:t>			– Henry Clay, Kentucky</a:t>
            </a:r>
          </a:p>
        </p:txBody>
      </p:sp>
      <p:sp>
        <p:nvSpPr>
          <p:cNvPr id="6" name="TextBox 5"/>
          <p:cNvSpPr txBox="1"/>
          <p:nvPr/>
        </p:nvSpPr>
        <p:spPr>
          <a:xfrm>
            <a:off x="152400" y="3962400"/>
            <a:ext cx="5791200" cy="3416320"/>
          </a:xfrm>
          <a:prstGeom prst="rect">
            <a:avLst/>
          </a:prstGeom>
          <a:noFill/>
        </p:spPr>
        <p:txBody>
          <a:bodyPr wrap="square" rtlCol="0">
            <a:spAutoFit/>
          </a:bodyPr>
          <a:lstStyle/>
          <a:p>
            <a:r>
              <a:rPr lang="en-US" i="1" dirty="0"/>
              <a:t>The people of the whole country, North and South, are beginning to see that there is nothing in this controversy which seriously affects the interests, invades the rights, or impugns the honor of any section or State of the Confederacy. They will not consent that this question shall be kept open for the benefit of politicians…The people will not sanction any such movement…The Union will not be put in peril; California will be admitted; governments for the territories must be established; and thus the controversy will end, and I trust forever.	- Stephen Douglas, Illinois</a:t>
            </a:r>
          </a:p>
          <a:p>
            <a:br>
              <a:rPr lang="en-US" dirty="0"/>
            </a:br>
            <a:endParaRPr lang="en-US" dirty="0"/>
          </a:p>
        </p:txBody>
      </p:sp>
    </p:spTree>
    <p:extLst>
      <p:ext uri="{BB962C8B-B14F-4D97-AF65-F5344CB8AC3E}">
        <p14:creationId xmlns:p14="http://schemas.microsoft.com/office/powerpoint/2010/main" val="325738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534400" cy="646331"/>
          </a:xfrm>
          <a:prstGeom prst="rect">
            <a:avLst/>
          </a:prstGeom>
          <a:noFill/>
        </p:spPr>
        <p:txBody>
          <a:bodyPr wrap="square" rtlCol="0">
            <a:spAutoFit/>
          </a:bodyPr>
          <a:lstStyle/>
          <a:p>
            <a:pPr algn="ctr"/>
            <a:r>
              <a:rPr lang="en-US" sz="3600" b="1" dirty="0"/>
              <a:t>Compromise of 1850</a:t>
            </a:r>
          </a:p>
        </p:txBody>
      </p:sp>
      <p:sp>
        <p:nvSpPr>
          <p:cNvPr id="5" name="TextBox 4"/>
          <p:cNvSpPr txBox="1"/>
          <p:nvPr/>
        </p:nvSpPr>
        <p:spPr>
          <a:xfrm>
            <a:off x="609600" y="1310567"/>
            <a:ext cx="8077200" cy="1200329"/>
          </a:xfrm>
          <a:prstGeom prst="rect">
            <a:avLst/>
          </a:prstGeom>
          <a:noFill/>
        </p:spPr>
        <p:txBody>
          <a:bodyPr wrap="square" rtlCol="0">
            <a:spAutoFit/>
          </a:bodyPr>
          <a:lstStyle/>
          <a:p>
            <a:pPr>
              <a:buFontTx/>
              <a:buChar char="-"/>
            </a:pPr>
            <a:r>
              <a:rPr lang="en-US" sz="2400" b="1" dirty="0"/>
              <a:t>California becomes a free state</a:t>
            </a:r>
          </a:p>
          <a:p>
            <a:pPr>
              <a:buFontTx/>
              <a:buChar char="-"/>
            </a:pPr>
            <a:r>
              <a:rPr lang="en-US" sz="2400" b="1" dirty="0"/>
              <a:t>No slave trading in the District of Columbia</a:t>
            </a:r>
          </a:p>
          <a:p>
            <a:pPr>
              <a:buFontTx/>
              <a:buChar char="-"/>
            </a:pPr>
            <a:r>
              <a:rPr lang="en-US" sz="2400" b="1" dirty="0"/>
              <a:t>Texas relinquishes land claims in New Mexico for debt relief</a:t>
            </a:r>
          </a:p>
        </p:txBody>
      </p:sp>
      <p:pic>
        <p:nvPicPr>
          <p:cNvPr id="7" name="Picture 6" descr="california-statehood.jpg"/>
          <p:cNvPicPr>
            <a:picLocks noChangeAspect="1"/>
          </p:cNvPicPr>
          <p:nvPr/>
        </p:nvPicPr>
        <p:blipFill>
          <a:blip r:embed="rId2" cstate="print"/>
          <a:stretch>
            <a:fillRect/>
          </a:stretch>
        </p:blipFill>
        <p:spPr>
          <a:xfrm>
            <a:off x="284172" y="3048000"/>
            <a:ext cx="2895600" cy="2895600"/>
          </a:xfrm>
          <a:prstGeom prst="rect">
            <a:avLst/>
          </a:prstGeom>
        </p:spPr>
      </p:pic>
      <p:pic>
        <p:nvPicPr>
          <p:cNvPr id="8" name="Picture 7" descr="screen-shot-2011-03-16-at-12-51-23-pm.png"/>
          <p:cNvPicPr>
            <a:picLocks noChangeAspect="1"/>
          </p:cNvPicPr>
          <p:nvPr/>
        </p:nvPicPr>
        <p:blipFill>
          <a:blip r:embed="rId3" cstate="print"/>
          <a:stretch>
            <a:fillRect/>
          </a:stretch>
        </p:blipFill>
        <p:spPr>
          <a:xfrm>
            <a:off x="3581400" y="3048000"/>
            <a:ext cx="5392637" cy="3101577"/>
          </a:xfrm>
          <a:prstGeom prst="rect">
            <a:avLst/>
          </a:prstGeom>
        </p:spPr>
      </p:pic>
      <p:pic>
        <p:nvPicPr>
          <p:cNvPr id="9" name="Picture 8" descr="279px-Millard_Fillmore_Signature-2.svg.png"/>
          <p:cNvPicPr>
            <a:picLocks noChangeAspect="1"/>
          </p:cNvPicPr>
          <p:nvPr/>
        </p:nvPicPr>
        <p:blipFill>
          <a:blip r:embed="rId4" cstate="print"/>
          <a:stretch>
            <a:fillRect/>
          </a:stretch>
        </p:blipFill>
        <p:spPr>
          <a:xfrm>
            <a:off x="0" y="26203"/>
            <a:ext cx="2566760" cy="40479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534400" cy="646331"/>
          </a:xfrm>
          <a:prstGeom prst="rect">
            <a:avLst/>
          </a:prstGeom>
          <a:noFill/>
        </p:spPr>
        <p:txBody>
          <a:bodyPr wrap="square" rtlCol="0">
            <a:spAutoFit/>
          </a:bodyPr>
          <a:lstStyle/>
          <a:p>
            <a:pPr algn="ctr"/>
            <a:r>
              <a:rPr lang="en-US" sz="3600" b="1" dirty="0"/>
              <a:t>Compromise of 1850</a:t>
            </a:r>
          </a:p>
        </p:txBody>
      </p:sp>
      <p:sp>
        <p:nvSpPr>
          <p:cNvPr id="5" name="TextBox 4"/>
          <p:cNvSpPr txBox="1"/>
          <p:nvPr/>
        </p:nvSpPr>
        <p:spPr>
          <a:xfrm>
            <a:off x="3505200" y="1143000"/>
            <a:ext cx="5638800" cy="2308324"/>
          </a:xfrm>
          <a:prstGeom prst="rect">
            <a:avLst/>
          </a:prstGeom>
          <a:noFill/>
        </p:spPr>
        <p:txBody>
          <a:bodyPr wrap="square" rtlCol="0">
            <a:spAutoFit/>
          </a:bodyPr>
          <a:lstStyle/>
          <a:p>
            <a:pPr>
              <a:buFontTx/>
              <a:buChar char="-"/>
            </a:pPr>
            <a:r>
              <a:rPr lang="en-US" sz="2400" dirty="0"/>
              <a:t> A tough </a:t>
            </a:r>
            <a:r>
              <a:rPr lang="en-US" sz="2400" b="1" dirty="0"/>
              <a:t>Fugitive Slave Act </a:t>
            </a:r>
          </a:p>
          <a:p>
            <a:pPr lvl="1"/>
            <a:r>
              <a:rPr lang="en-US" sz="2400" dirty="0"/>
              <a:t>(all runaways must be returned to their masters, wherever found)</a:t>
            </a:r>
          </a:p>
          <a:p>
            <a:pPr>
              <a:buFontTx/>
              <a:buChar char="-"/>
            </a:pPr>
            <a:r>
              <a:rPr lang="en-US" sz="2400" dirty="0"/>
              <a:t> </a:t>
            </a:r>
            <a:r>
              <a:rPr lang="en-US" sz="2400" b="1" dirty="0"/>
              <a:t>Popular Sovereignty  in Utah, New Mexico </a:t>
            </a:r>
            <a:r>
              <a:rPr lang="en-US" sz="2400" dirty="0"/>
              <a:t>- Texas gives up claims to New Mexico in return for debt relief.</a:t>
            </a:r>
          </a:p>
        </p:txBody>
      </p:sp>
      <p:pic>
        <p:nvPicPr>
          <p:cNvPr id="10" name="Picture 9" descr="slave_kidnap_poster_1851_boston.jpg"/>
          <p:cNvPicPr>
            <a:picLocks noChangeAspect="1"/>
          </p:cNvPicPr>
          <p:nvPr/>
        </p:nvPicPr>
        <p:blipFill>
          <a:blip r:embed="rId2" cstate="print"/>
          <a:stretch>
            <a:fillRect/>
          </a:stretch>
        </p:blipFill>
        <p:spPr>
          <a:xfrm>
            <a:off x="0" y="1219200"/>
            <a:ext cx="3501081" cy="5181600"/>
          </a:xfrm>
          <a:prstGeom prst="rect">
            <a:avLst/>
          </a:prstGeom>
        </p:spPr>
      </p:pic>
      <p:pic>
        <p:nvPicPr>
          <p:cNvPr id="11" name="Picture 10" descr="BallotBox.gif"/>
          <p:cNvPicPr>
            <a:picLocks noChangeAspect="1"/>
          </p:cNvPicPr>
          <p:nvPr/>
        </p:nvPicPr>
        <p:blipFill>
          <a:blip r:embed="rId3" cstate="print"/>
          <a:stretch>
            <a:fillRect/>
          </a:stretch>
        </p:blipFill>
        <p:spPr>
          <a:xfrm>
            <a:off x="6128982" y="3961263"/>
            <a:ext cx="2400300" cy="2400300"/>
          </a:xfrm>
          <a:prstGeom prst="rect">
            <a:avLst/>
          </a:prstGeom>
        </p:spPr>
      </p:pic>
      <p:pic>
        <p:nvPicPr>
          <p:cNvPr id="14" name="Picture 13" descr="279px-Millard_Fillmore_Signature-2.svg.png"/>
          <p:cNvPicPr>
            <a:picLocks noChangeAspect="1"/>
          </p:cNvPicPr>
          <p:nvPr/>
        </p:nvPicPr>
        <p:blipFill>
          <a:blip r:embed="rId4" cstate="print"/>
          <a:stretch>
            <a:fillRect/>
          </a:stretch>
        </p:blipFill>
        <p:spPr>
          <a:xfrm>
            <a:off x="0" y="26203"/>
            <a:ext cx="2566760" cy="404794"/>
          </a:xfrm>
          <a:prstGeom prst="rect">
            <a:avLst/>
          </a:prstGeom>
        </p:spPr>
      </p:pic>
      <p:pic>
        <p:nvPicPr>
          <p:cNvPr id="24578" name="Picture 2" descr="Texas annexation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7701" y="3631206"/>
            <a:ext cx="2218299" cy="2730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33400"/>
            <a:ext cx="8534400" cy="646331"/>
          </a:xfrm>
          <a:prstGeom prst="rect">
            <a:avLst/>
          </a:prstGeom>
          <a:noFill/>
        </p:spPr>
        <p:txBody>
          <a:bodyPr wrap="square" rtlCol="0">
            <a:spAutoFit/>
          </a:bodyPr>
          <a:lstStyle/>
          <a:p>
            <a:pPr algn="ctr"/>
            <a:r>
              <a:rPr lang="en-US" sz="3600" b="1" dirty="0"/>
              <a:t>Underground Railroad</a:t>
            </a:r>
          </a:p>
        </p:txBody>
      </p:sp>
      <p:sp>
        <p:nvSpPr>
          <p:cNvPr id="6" name="TextBox 5"/>
          <p:cNvSpPr txBox="1"/>
          <p:nvPr/>
        </p:nvSpPr>
        <p:spPr>
          <a:xfrm>
            <a:off x="0" y="1295400"/>
            <a:ext cx="9144000" cy="954107"/>
          </a:xfrm>
          <a:prstGeom prst="rect">
            <a:avLst/>
          </a:prstGeom>
          <a:noFill/>
        </p:spPr>
        <p:txBody>
          <a:bodyPr wrap="square" rtlCol="0">
            <a:spAutoFit/>
          </a:bodyPr>
          <a:lstStyle/>
          <a:p>
            <a:pPr algn="ctr"/>
            <a:r>
              <a:rPr lang="en-US" sz="2800" dirty="0"/>
              <a:t>Not underground or a railroad, but a secret way of getting escaped African Americans to Canada</a:t>
            </a:r>
          </a:p>
        </p:txBody>
      </p:sp>
      <p:pic>
        <p:nvPicPr>
          <p:cNvPr id="7" name="Picture 6" descr="279px-Millard_Fillmore_Signature-2.svg.png"/>
          <p:cNvPicPr>
            <a:picLocks noChangeAspect="1"/>
          </p:cNvPicPr>
          <p:nvPr/>
        </p:nvPicPr>
        <p:blipFill>
          <a:blip r:embed="rId2" cstate="print"/>
          <a:stretch>
            <a:fillRect/>
          </a:stretch>
        </p:blipFill>
        <p:spPr>
          <a:xfrm>
            <a:off x="0" y="26203"/>
            <a:ext cx="2566760" cy="404794"/>
          </a:xfrm>
          <a:prstGeom prst="rect">
            <a:avLst/>
          </a:prstGeom>
        </p:spPr>
      </p:pic>
      <p:pic>
        <p:nvPicPr>
          <p:cNvPr id="18434" name="Picture 2" descr="https://upload.wikimedia.org/wikipedia/commons/thumb/1/1d/Harriet_Tubman.jpg/800px-Harriet_Tub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2" y="2185468"/>
            <a:ext cx="3289652" cy="469186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upload.wikimedia.org/wikipedia/commons/0/06/Brooklyn_Museum_-_A_Ride_for_Liberty_--_The_Fugitive_Slaves_-_Eastman_Johnson_-_over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332" y="2230173"/>
            <a:ext cx="5486400" cy="4557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The Underground Railroad | National Geographic Soci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782"/>
            <a:ext cx="7239000" cy="68867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https://davidrugglescenter.org/wp-content/uploads/2018/04/Copy-of-siebert-map-753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3689"/>
            <a:ext cx="4987007"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41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14400"/>
          </a:xfrm>
        </p:spPr>
        <p:txBody>
          <a:bodyPr>
            <a:noAutofit/>
          </a:bodyPr>
          <a:lstStyle/>
          <a:p>
            <a:r>
              <a:rPr lang="en-US" sz="7200" dirty="0">
                <a:latin typeface="Onyx"/>
                <a:cs typeface="Onyx"/>
              </a:rPr>
              <a:t>Andrew Jackson</a:t>
            </a:r>
          </a:p>
        </p:txBody>
      </p:sp>
      <p:pic>
        <p:nvPicPr>
          <p:cNvPr id="6" name="Picture 5" descr="495px-Andrew_Jackson.jpg"/>
          <p:cNvPicPr>
            <a:picLocks noChangeAspect="1"/>
          </p:cNvPicPr>
          <p:nvPr/>
        </p:nvPicPr>
        <p:blipFill>
          <a:blip r:embed="rId2" cstate="print"/>
          <a:stretch>
            <a:fillRect/>
          </a:stretch>
        </p:blipFill>
        <p:spPr>
          <a:xfrm>
            <a:off x="2514600" y="914400"/>
            <a:ext cx="4091940" cy="4959927"/>
          </a:xfrm>
          <a:prstGeom prst="rect">
            <a:avLst/>
          </a:prstGeom>
        </p:spPr>
      </p:pic>
      <p:pic>
        <p:nvPicPr>
          <p:cNvPr id="7" name="Picture 6" descr="606px-Andrew_Jackson_Signature-.svg.png"/>
          <p:cNvPicPr>
            <a:picLocks noChangeAspect="1"/>
          </p:cNvPicPr>
          <p:nvPr/>
        </p:nvPicPr>
        <p:blipFill>
          <a:blip r:embed="rId3" cstate="print"/>
          <a:stretch>
            <a:fillRect/>
          </a:stretch>
        </p:blipFill>
        <p:spPr>
          <a:xfrm>
            <a:off x="1676400" y="5791200"/>
            <a:ext cx="5772150" cy="828675"/>
          </a:xfrm>
          <a:prstGeom prst="rect">
            <a:avLst/>
          </a:prstGeom>
        </p:spPr>
      </p:pic>
    </p:spTree>
    <p:extLst>
      <p:ext uri="{BB962C8B-B14F-4D97-AF65-F5344CB8AC3E}">
        <p14:creationId xmlns:p14="http://schemas.microsoft.com/office/powerpoint/2010/main" val="18408771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ercefillmore.jpg"/>
          <p:cNvPicPr>
            <a:picLocks noChangeAspect="1"/>
          </p:cNvPicPr>
          <p:nvPr/>
        </p:nvPicPr>
        <p:blipFill>
          <a:blip r:embed="rId2" cstate="print"/>
          <a:stretch>
            <a:fillRect/>
          </a:stretch>
        </p:blipFill>
        <p:spPr>
          <a:xfrm>
            <a:off x="1219200" y="381000"/>
            <a:ext cx="5715000" cy="621571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71px-Frank-Pierce.jpg"/>
          <p:cNvPicPr>
            <a:picLocks noChangeAspect="1"/>
          </p:cNvPicPr>
          <p:nvPr/>
        </p:nvPicPr>
        <p:blipFill>
          <a:blip r:embed="rId2" cstate="print"/>
          <a:stretch>
            <a:fillRect/>
          </a:stretch>
        </p:blipFill>
        <p:spPr>
          <a:xfrm>
            <a:off x="2514600" y="990600"/>
            <a:ext cx="3621226" cy="4605338"/>
          </a:xfrm>
          <a:prstGeom prst="rect">
            <a:avLst/>
          </a:prstGeom>
        </p:spPr>
      </p:pic>
      <p:pic>
        <p:nvPicPr>
          <p:cNvPr id="3" name="Picture 2" descr="237px-Franklin_Pierce_Signature2.svg.png"/>
          <p:cNvPicPr>
            <a:picLocks noChangeAspect="1"/>
          </p:cNvPicPr>
          <p:nvPr/>
        </p:nvPicPr>
        <p:blipFill>
          <a:blip r:embed="rId3" cstate="print"/>
          <a:stretch>
            <a:fillRect/>
          </a:stretch>
        </p:blipFill>
        <p:spPr>
          <a:xfrm>
            <a:off x="2209800" y="5791200"/>
            <a:ext cx="4424553" cy="933450"/>
          </a:xfrm>
          <a:prstGeom prst="rect">
            <a:avLst/>
          </a:prstGeom>
        </p:spPr>
      </p:pic>
      <p:sp>
        <p:nvSpPr>
          <p:cNvPr id="4" name="Title 1"/>
          <p:cNvSpPr txBox="1">
            <a:spLocks/>
          </p:cNvSpPr>
          <p:nvPr/>
        </p:nvSpPr>
        <p:spPr>
          <a:xfrm>
            <a:off x="0" y="0"/>
            <a:ext cx="91440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Bodoni MT Black" pitchFamily="18" charset="0"/>
                <a:ea typeface="+mj-ea"/>
                <a:cs typeface="+mj-cs"/>
              </a:rPr>
              <a:t>Franklin Pierce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hampshire.png"/>
          <p:cNvPicPr>
            <a:picLocks noChangeAspect="1"/>
          </p:cNvPicPr>
          <p:nvPr/>
        </p:nvPicPr>
        <p:blipFill>
          <a:blip r:embed="rId2" cstate="print"/>
          <a:stretch>
            <a:fillRect/>
          </a:stretch>
        </p:blipFill>
        <p:spPr>
          <a:xfrm>
            <a:off x="6553200" y="0"/>
            <a:ext cx="2590800" cy="3991451"/>
          </a:xfrm>
          <a:prstGeom prst="rect">
            <a:avLst/>
          </a:prstGeom>
        </p:spPr>
      </p:pic>
      <p:sp>
        <p:nvSpPr>
          <p:cNvPr id="5" name="TextBox 4"/>
          <p:cNvSpPr txBox="1"/>
          <p:nvPr/>
        </p:nvSpPr>
        <p:spPr>
          <a:xfrm>
            <a:off x="0" y="533400"/>
            <a:ext cx="9144000" cy="769441"/>
          </a:xfrm>
          <a:prstGeom prst="rect">
            <a:avLst/>
          </a:prstGeom>
          <a:noFill/>
        </p:spPr>
        <p:txBody>
          <a:bodyPr wrap="square" rtlCol="0">
            <a:spAutoFit/>
          </a:bodyPr>
          <a:lstStyle/>
          <a:p>
            <a:r>
              <a:rPr lang="en-US" sz="4400" dirty="0">
                <a:latin typeface="Playbill" pitchFamily="82" charset="0"/>
              </a:rPr>
              <a:t>	Elected in:		</a:t>
            </a:r>
            <a:r>
              <a:rPr lang="en-US" sz="4400" b="1" dirty="0">
                <a:latin typeface="Playbill" pitchFamily="82" charset="0"/>
              </a:rPr>
              <a:t>185</a:t>
            </a:r>
            <a:r>
              <a:rPr lang="en-US" sz="4400" dirty="0">
                <a:latin typeface="Playbill" pitchFamily="82" charset="0"/>
              </a:rPr>
              <a:t>2</a:t>
            </a:r>
          </a:p>
        </p:txBody>
      </p:sp>
      <p:sp>
        <p:nvSpPr>
          <p:cNvPr id="6" name="TextBox 5"/>
          <p:cNvSpPr txBox="1"/>
          <p:nvPr/>
        </p:nvSpPr>
        <p:spPr>
          <a:xfrm>
            <a:off x="0" y="1219200"/>
            <a:ext cx="9144000" cy="769441"/>
          </a:xfrm>
          <a:prstGeom prst="rect">
            <a:avLst/>
          </a:prstGeom>
          <a:noFill/>
        </p:spPr>
        <p:txBody>
          <a:bodyPr wrap="square" rtlCol="0">
            <a:spAutoFit/>
          </a:bodyPr>
          <a:lstStyle/>
          <a:p>
            <a:r>
              <a:rPr lang="en-US" sz="4400" dirty="0">
                <a:latin typeface="Playbill" pitchFamily="82" charset="0"/>
              </a:rPr>
              <a:t>	President from:	1853-1857	</a:t>
            </a:r>
          </a:p>
        </p:txBody>
      </p:sp>
      <p:sp>
        <p:nvSpPr>
          <p:cNvPr id="7" name="TextBox 6"/>
          <p:cNvSpPr txBox="1"/>
          <p:nvPr/>
        </p:nvSpPr>
        <p:spPr>
          <a:xfrm>
            <a:off x="0" y="1905000"/>
            <a:ext cx="9144000" cy="769441"/>
          </a:xfrm>
          <a:prstGeom prst="rect">
            <a:avLst/>
          </a:prstGeom>
          <a:noFill/>
        </p:spPr>
        <p:txBody>
          <a:bodyPr wrap="square" rtlCol="0">
            <a:spAutoFit/>
          </a:bodyPr>
          <a:lstStyle/>
          <a:p>
            <a:r>
              <a:rPr lang="en-US" sz="4400" dirty="0">
                <a:latin typeface="Playbill" pitchFamily="82" charset="0"/>
              </a:rPr>
              <a:t>	Political Party:	Democrat	</a:t>
            </a:r>
          </a:p>
        </p:txBody>
      </p:sp>
      <p:sp>
        <p:nvSpPr>
          <p:cNvPr id="8" name="TextBox 7"/>
          <p:cNvSpPr txBox="1"/>
          <p:nvPr/>
        </p:nvSpPr>
        <p:spPr>
          <a:xfrm>
            <a:off x="0" y="2590800"/>
            <a:ext cx="9144000" cy="769441"/>
          </a:xfrm>
          <a:prstGeom prst="rect">
            <a:avLst/>
          </a:prstGeom>
          <a:noFill/>
        </p:spPr>
        <p:txBody>
          <a:bodyPr wrap="square" rtlCol="0">
            <a:spAutoFit/>
          </a:bodyPr>
          <a:lstStyle/>
          <a:p>
            <a:r>
              <a:rPr lang="en-US" sz="4400" dirty="0">
                <a:latin typeface="Playbill" pitchFamily="82" charset="0"/>
              </a:rPr>
              <a:t>	Home State:		New Hampshire	</a:t>
            </a:r>
          </a:p>
        </p:txBody>
      </p:sp>
      <p:pic>
        <p:nvPicPr>
          <p:cNvPr id="11" name="Picture 10" descr="pjpierce05.jpg"/>
          <p:cNvPicPr>
            <a:picLocks noChangeAspect="1"/>
          </p:cNvPicPr>
          <p:nvPr/>
        </p:nvPicPr>
        <p:blipFill>
          <a:blip r:embed="rId3" cstate="print"/>
          <a:stretch>
            <a:fillRect/>
          </a:stretch>
        </p:blipFill>
        <p:spPr>
          <a:xfrm>
            <a:off x="304800" y="3429000"/>
            <a:ext cx="4064000" cy="3048000"/>
          </a:xfrm>
          <a:prstGeom prst="rect">
            <a:avLst/>
          </a:prstGeom>
        </p:spPr>
      </p:pic>
      <p:pic>
        <p:nvPicPr>
          <p:cNvPr id="10" name="Picture 9" descr="2010-Pierce-Dollar.jpg"/>
          <p:cNvPicPr>
            <a:picLocks noChangeAspect="1"/>
          </p:cNvPicPr>
          <p:nvPr/>
        </p:nvPicPr>
        <p:blipFill>
          <a:blip r:embed="rId4" cstate="print"/>
          <a:stretch>
            <a:fillRect/>
          </a:stretch>
        </p:blipFill>
        <p:spPr>
          <a:xfrm>
            <a:off x="4876800" y="3657600"/>
            <a:ext cx="3048000" cy="3048000"/>
          </a:xfrm>
          <a:prstGeom prst="rect">
            <a:avLst/>
          </a:prstGeom>
        </p:spPr>
      </p:pic>
      <p:pic>
        <p:nvPicPr>
          <p:cNvPr id="12" name="Picture 11" descr="237px-Franklin_Pierce_Signature2.svg.png"/>
          <p:cNvPicPr>
            <a:picLocks noChangeAspect="1"/>
          </p:cNvPicPr>
          <p:nvPr/>
        </p:nvPicPr>
        <p:blipFill>
          <a:blip r:embed="rId5" cstate="print"/>
          <a:stretch>
            <a:fillRect/>
          </a:stretch>
        </p:blipFill>
        <p:spPr>
          <a:xfrm>
            <a:off x="0" y="64867"/>
            <a:ext cx="2286000" cy="48227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 name="Picture 10" descr="The Life of Franklin Pierce: Hawthorne, Nathaniel: 9780781230476:  Amazon.com: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97914"/>
            <a:ext cx="3025491" cy="293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480900"/>
            <a:ext cx="3236784" cy="646331"/>
          </a:xfrm>
          <a:prstGeom prst="rect">
            <a:avLst/>
          </a:prstGeom>
          <a:noFill/>
        </p:spPr>
        <p:txBody>
          <a:bodyPr wrap="none" rtlCol="0">
            <a:spAutoFit/>
          </a:bodyPr>
          <a:lstStyle/>
          <a:p>
            <a:r>
              <a:rPr lang="en-US" sz="3600" i="1" dirty="0">
                <a:latin typeface="Times New Roman"/>
                <a:cs typeface="Times New Roman"/>
              </a:rPr>
              <a:t>Election of 1852</a:t>
            </a:r>
          </a:p>
        </p:txBody>
      </p:sp>
      <p:sp>
        <p:nvSpPr>
          <p:cNvPr id="3" name="TextBox 2"/>
          <p:cNvSpPr txBox="1"/>
          <p:nvPr/>
        </p:nvSpPr>
        <p:spPr>
          <a:xfrm>
            <a:off x="218364" y="2004741"/>
            <a:ext cx="5257800" cy="1015663"/>
          </a:xfrm>
          <a:prstGeom prst="rect">
            <a:avLst/>
          </a:prstGeom>
          <a:noFill/>
        </p:spPr>
        <p:txBody>
          <a:bodyPr wrap="square" rtlCol="0">
            <a:spAutoFit/>
          </a:bodyPr>
          <a:lstStyle/>
          <a:p>
            <a:r>
              <a:rPr lang="en-US" sz="2000" dirty="0">
                <a:solidFill>
                  <a:srgbClr val="000000"/>
                </a:solidFill>
                <a:latin typeface="Book Antiqua" pitchFamily="18" charset="0"/>
              </a:rPr>
              <a:t>Democratic: 254</a:t>
            </a:r>
          </a:p>
          <a:p>
            <a:r>
              <a:rPr lang="en-US" sz="2000" dirty="0">
                <a:solidFill>
                  <a:srgbClr val="000000"/>
                </a:solidFill>
                <a:latin typeface="Book Antiqua" pitchFamily="18" charset="0"/>
              </a:rPr>
              <a:t>President: Franklin Pierce</a:t>
            </a:r>
          </a:p>
          <a:p>
            <a:r>
              <a:rPr lang="en-US" sz="2000" dirty="0">
                <a:solidFill>
                  <a:srgbClr val="000000"/>
                </a:solidFill>
                <a:latin typeface="Book Antiqua" pitchFamily="18" charset="0"/>
              </a:rPr>
              <a:t>Vice President: William King</a:t>
            </a:r>
          </a:p>
        </p:txBody>
      </p:sp>
      <p:sp>
        <p:nvSpPr>
          <p:cNvPr id="4" name="TextBox 3"/>
          <p:cNvSpPr txBox="1"/>
          <p:nvPr/>
        </p:nvSpPr>
        <p:spPr>
          <a:xfrm>
            <a:off x="228600" y="3277963"/>
            <a:ext cx="5257800" cy="707886"/>
          </a:xfrm>
          <a:prstGeom prst="rect">
            <a:avLst/>
          </a:prstGeom>
          <a:noFill/>
        </p:spPr>
        <p:txBody>
          <a:bodyPr wrap="square" rtlCol="0">
            <a:spAutoFit/>
          </a:bodyPr>
          <a:lstStyle/>
          <a:p>
            <a:r>
              <a:rPr lang="en-US" sz="2000" dirty="0">
                <a:solidFill>
                  <a:srgbClr val="000000"/>
                </a:solidFill>
                <a:latin typeface="Book Antiqua" pitchFamily="18" charset="0"/>
              </a:rPr>
              <a:t>Whig: 42</a:t>
            </a:r>
          </a:p>
          <a:p>
            <a:r>
              <a:rPr lang="en-US" sz="2000" dirty="0">
                <a:solidFill>
                  <a:srgbClr val="000000"/>
                </a:solidFill>
                <a:latin typeface="Book Antiqua" pitchFamily="18" charset="0"/>
              </a:rPr>
              <a:t>President: Winfield Scott</a:t>
            </a:r>
          </a:p>
        </p:txBody>
      </p:sp>
      <p:pic>
        <p:nvPicPr>
          <p:cNvPr id="21506" name="Picture 2" descr="File:ElectoralCollege185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80900"/>
            <a:ext cx="6382966" cy="37101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upload.wikimedia.org/wikipedia/commons/thumb/4/4e/Scott_vs_Pierce_campaign.jpg/1024px-Scott_vs_Pierce_campaig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142" y="4268429"/>
            <a:ext cx="4429858" cy="265185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Politics Campaign Biography Life Franklin Pierce Nathaniel Hawthorne 1st  1852 | #17571390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432079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5/5c/Gasshukoku_suishi_teitoku_k%C5%8Dj%C5%8Dgaki_%28Oral_statement_by_the_American_Navy_admiral%29.png/800px-Gasshukoku_suishi_teitoku_k%C5%8Dj%C5%8Dgaki_%28Oral_statement_by_the_American_Navy_admiral%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0"/>
            <a:ext cx="5867400" cy="4385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37px-Franklin_Pierce_Signature2.svg.png"/>
          <p:cNvPicPr>
            <a:picLocks noChangeAspect="1"/>
          </p:cNvPicPr>
          <p:nvPr/>
        </p:nvPicPr>
        <p:blipFill>
          <a:blip r:embed="rId3" cstate="print"/>
          <a:stretch>
            <a:fillRect/>
          </a:stretch>
        </p:blipFill>
        <p:spPr>
          <a:xfrm>
            <a:off x="0" y="64867"/>
            <a:ext cx="2286000" cy="482278"/>
          </a:xfrm>
          <a:prstGeom prst="rect">
            <a:avLst/>
          </a:prstGeom>
        </p:spPr>
      </p:pic>
      <p:sp>
        <p:nvSpPr>
          <p:cNvPr id="2" name="TextBox 1"/>
          <p:cNvSpPr txBox="1"/>
          <p:nvPr/>
        </p:nvSpPr>
        <p:spPr>
          <a:xfrm>
            <a:off x="0" y="770241"/>
            <a:ext cx="9144000" cy="1200329"/>
          </a:xfrm>
          <a:prstGeom prst="rect">
            <a:avLst/>
          </a:prstGeom>
          <a:noFill/>
        </p:spPr>
        <p:txBody>
          <a:bodyPr wrap="square" rtlCol="0">
            <a:spAutoFit/>
          </a:bodyPr>
          <a:lstStyle/>
          <a:p>
            <a:r>
              <a:rPr lang="en-US" sz="2400" b="1" dirty="0">
                <a:latin typeface="Bookman Old Style" panose="02050604050505020204" pitchFamily="18" charset="0"/>
              </a:rPr>
              <a:t>Perry’s Expedition </a:t>
            </a:r>
            <a:r>
              <a:rPr lang="en-US" sz="2400" dirty="0">
                <a:latin typeface="Bookman Old Style" panose="02050604050505020204" pitchFamily="18" charset="0"/>
              </a:rPr>
              <a:t>(1854): Commodore Matthew Perry and a fleet of US Navy ships arrived in Japan and, by threat of force, opened Japan to trade (</a:t>
            </a:r>
            <a:r>
              <a:rPr lang="en-US" sz="2400" b="1" dirty="0">
                <a:latin typeface="Bookman Old Style" panose="02050604050505020204" pitchFamily="18" charset="0"/>
              </a:rPr>
              <a:t>Kanagawa Treaty</a:t>
            </a:r>
            <a:r>
              <a:rPr lang="en-US" sz="2400" dirty="0">
                <a:latin typeface="Bookman Old Style" panose="02050604050505020204" pitchFamily="18" charset="0"/>
              </a:rPr>
              <a:t>).</a:t>
            </a:r>
          </a:p>
        </p:txBody>
      </p:sp>
      <p:pic>
        <p:nvPicPr>
          <p:cNvPr id="22532" name="Picture 4" descr="Matthew Perry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319" y="2286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2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57200"/>
            <a:ext cx="9144000" cy="2492990"/>
          </a:xfrm>
          <a:prstGeom prst="rect">
            <a:avLst/>
          </a:prstGeom>
          <a:noFill/>
        </p:spPr>
        <p:txBody>
          <a:bodyPr wrap="square" rtlCol="0">
            <a:spAutoFit/>
          </a:bodyPr>
          <a:lstStyle/>
          <a:p>
            <a:pPr algn="ctr"/>
            <a:r>
              <a:rPr lang="en-US" sz="3600" b="1" dirty="0"/>
              <a:t>Kansas-Nebraska Act</a:t>
            </a:r>
          </a:p>
          <a:p>
            <a:pPr marL="742950" indent="-742950"/>
            <a:r>
              <a:rPr lang="en-US" sz="2400" dirty="0"/>
              <a:t>-Stephen Douglas of Illinois wants to build a northern transcontinental railroad through Chicago. In order to get Southern support, the bill will organize two new territories, and allow them popular sovereignty over slavery (they were formerly free areas according to the Missouri Compromise)</a:t>
            </a:r>
          </a:p>
        </p:txBody>
      </p:sp>
      <p:pic>
        <p:nvPicPr>
          <p:cNvPr id="10" name="Picture 9" descr="train_steam_engine_hg_clr.gif"/>
          <p:cNvPicPr>
            <a:picLocks noChangeAspect="1"/>
          </p:cNvPicPr>
          <p:nvPr/>
        </p:nvPicPr>
        <p:blipFill>
          <a:blip r:embed="rId2" cstate="print"/>
          <a:stretch>
            <a:fillRect/>
          </a:stretch>
        </p:blipFill>
        <p:spPr>
          <a:xfrm>
            <a:off x="-228600" y="2777745"/>
            <a:ext cx="6773528" cy="4064117"/>
          </a:xfrm>
          <a:prstGeom prst="rect">
            <a:avLst/>
          </a:prstGeom>
        </p:spPr>
      </p:pic>
      <p:pic>
        <p:nvPicPr>
          <p:cNvPr id="6" name="Picture 5" descr="237px-Franklin_Pierce_Signature2.svg.png"/>
          <p:cNvPicPr>
            <a:picLocks noChangeAspect="1"/>
          </p:cNvPicPr>
          <p:nvPr/>
        </p:nvPicPr>
        <p:blipFill>
          <a:blip r:embed="rId3" cstate="print"/>
          <a:stretch>
            <a:fillRect/>
          </a:stretch>
        </p:blipFill>
        <p:spPr>
          <a:xfrm>
            <a:off x="0" y="64867"/>
            <a:ext cx="2286000" cy="482278"/>
          </a:xfrm>
          <a:prstGeom prst="rect">
            <a:avLst/>
          </a:prstGeom>
        </p:spPr>
      </p:pic>
      <p:pic>
        <p:nvPicPr>
          <p:cNvPr id="23554" name="Picture 2" descr="Stephen A. Douglas | Biography, Politics, Debates, &amp; Facts | Britan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431" y="2950190"/>
            <a:ext cx="3070097" cy="3891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1850.PNG"/>
          <p:cNvPicPr>
            <a:picLocks noChangeAspect="1"/>
          </p:cNvPicPr>
          <p:nvPr/>
        </p:nvPicPr>
        <p:blipFill>
          <a:blip r:embed="rId2" cstate="print"/>
          <a:stretch>
            <a:fillRect/>
          </a:stretch>
        </p:blipFill>
        <p:spPr>
          <a:xfrm>
            <a:off x="0" y="333085"/>
            <a:ext cx="9144000" cy="619183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1850.PNG"/>
          <p:cNvPicPr>
            <a:picLocks noChangeAspect="1"/>
          </p:cNvPicPr>
          <p:nvPr/>
        </p:nvPicPr>
        <p:blipFill>
          <a:blip r:embed="rId2" cstate="print"/>
          <a:stretch>
            <a:fillRect/>
          </a:stretch>
        </p:blipFill>
        <p:spPr>
          <a:xfrm>
            <a:off x="0" y="333085"/>
            <a:ext cx="9144000" cy="6191830"/>
          </a:xfrm>
          <a:prstGeom prst="rect">
            <a:avLst/>
          </a:prstGeom>
        </p:spPr>
      </p:pic>
      <p:sp>
        <p:nvSpPr>
          <p:cNvPr id="4" name="Freeform 3"/>
          <p:cNvSpPr/>
          <p:nvPr/>
        </p:nvSpPr>
        <p:spPr>
          <a:xfrm>
            <a:off x="479685" y="2359917"/>
            <a:ext cx="5498362" cy="563165"/>
          </a:xfrm>
          <a:custGeom>
            <a:avLst/>
            <a:gdLst>
              <a:gd name="connsiteX0" fmla="*/ 5456420 w 5498362"/>
              <a:gd name="connsiteY0" fmla="*/ 203401 h 563165"/>
              <a:gd name="connsiteX1" fmla="*/ 5321508 w 5498362"/>
              <a:gd name="connsiteY1" fmla="*/ 218391 h 563165"/>
              <a:gd name="connsiteX2" fmla="*/ 5081666 w 5498362"/>
              <a:gd name="connsiteY2" fmla="*/ 248372 h 563165"/>
              <a:gd name="connsiteX3" fmla="*/ 5021705 w 5498362"/>
              <a:gd name="connsiteY3" fmla="*/ 263362 h 563165"/>
              <a:gd name="connsiteX4" fmla="*/ 4976735 w 5498362"/>
              <a:gd name="connsiteY4" fmla="*/ 278352 h 563165"/>
              <a:gd name="connsiteX5" fmla="*/ 4482059 w 5498362"/>
              <a:gd name="connsiteY5" fmla="*/ 293342 h 563165"/>
              <a:gd name="connsiteX6" fmla="*/ 4287187 w 5498362"/>
              <a:gd name="connsiteY6" fmla="*/ 278352 h 563165"/>
              <a:gd name="connsiteX7" fmla="*/ 4212236 w 5498362"/>
              <a:gd name="connsiteY7" fmla="*/ 263362 h 563165"/>
              <a:gd name="connsiteX8" fmla="*/ 4092315 w 5498362"/>
              <a:gd name="connsiteY8" fmla="*/ 278352 h 563165"/>
              <a:gd name="connsiteX9" fmla="*/ 3702571 w 5498362"/>
              <a:gd name="connsiteY9" fmla="*/ 308332 h 563165"/>
              <a:gd name="connsiteX10" fmla="*/ 2878112 w 5498362"/>
              <a:gd name="connsiteY10" fmla="*/ 278352 h 563165"/>
              <a:gd name="connsiteX11" fmla="*/ 2818151 w 5498362"/>
              <a:gd name="connsiteY11" fmla="*/ 263362 h 563165"/>
              <a:gd name="connsiteX12" fmla="*/ 2503358 w 5498362"/>
              <a:gd name="connsiteY12" fmla="*/ 233381 h 563165"/>
              <a:gd name="connsiteX13" fmla="*/ 1858781 w 5498362"/>
              <a:gd name="connsiteY13" fmla="*/ 233381 h 563165"/>
              <a:gd name="connsiteX14" fmla="*/ 1783830 w 5498362"/>
              <a:gd name="connsiteY14" fmla="*/ 158431 h 563165"/>
              <a:gd name="connsiteX15" fmla="*/ 1753849 w 5498362"/>
              <a:gd name="connsiteY15" fmla="*/ 128450 h 563165"/>
              <a:gd name="connsiteX16" fmla="*/ 1723869 w 5498362"/>
              <a:gd name="connsiteY16" fmla="*/ 83480 h 563165"/>
              <a:gd name="connsiteX17" fmla="*/ 1633928 w 5498362"/>
              <a:gd name="connsiteY17" fmla="*/ 53499 h 563165"/>
              <a:gd name="connsiteX18" fmla="*/ 1154243 w 5498362"/>
              <a:gd name="connsiteY18" fmla="*/ 23519 h 563165"/>
              <a:gd name="connsiteX19" fmla="*/ 719528 w 5498362"/>
              <a:gd name="connsiteY19" fmla="*/ 8529 h 563165"/>
              <a:gd name="connsiteX20" fmla="*/ 389745 w 5498362"/>
              <a:gd name="connsiteY20" fmla="*/ 23519 h 563165"/>
              <a:gd name="connsiteX21" fmla="*/ 299804 w 5498362"/>
              <a:gd name="connsiteY21" fmla="*/ 53499 h 563165"/>
              <a:gd name="connsiteX22" fmla="*/ 224853 w 5498362"/>
              <a:gd name="connsiteY22" fmla="*/ 113460 h 563165"/>
              <a:gd name="connsiteX23" fmla="*/ 164892 w 5498362"/>
              <a:gd name="connsiteY23" fmla="*/ 173421 h 563165"/>
              <a:gd name="connsiteX24" fmla="*/ 149902 w 5498362"/>
              <a:gd name="connsiteY24" fmla="*/ 218391 h 563165"/>
              <a:gd name="connsiteX25" fmla="*/ 134912 w 5498362"/>
              <a:gd name="connsiteY25" fmla="*/ 293342 h 563165"/>
              <a:gd name="connsiteX26" fmla="*/ 74951 w 5498362"/>
              <a:gd name="connsiteY26" fmla="*/ 353303 h 563165"/>
              <a:gd name="connsiteX27" fmla="*/ 59961 w 5498362"/>
              <a:gd name="connsiteY27" fmla="*/ 398273 h 563165"/>
              <a:gd name="connsiteX28" fmla="*/ 44971 w 5498362"/>
              <a:gd name="connsiteY28" fmla="*/ 458234 h 563165"/>
              <a:gd name="connsiteX29" fmla="*/ 0 w 5498362"/>
              <a:gd name="connsiteY29" fmla="*/ 563165 h 5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98362" h="563165">
                <a:moveTo>
                  <a:pt x="5456420" y="203401"/>
                </a:moveTo>
                <a:lnTo>
                  <a:pt x="5321508" y="218391"/>
                </a:lnTo>
                <a:cubicBezTo>
                  <a:pt x="4979168" y="261183"/>
                  <a:pt x="5498362" y="202070"/>
                  <a:pt x="5081666" y="248372"/>
                </a:cubicBezTo>
                <a:cubicBezTo>
                  <a:pt x="5061679" y="253369"/>
                  <a:pt x="5041514" y="257702"/>
                  <a:pt x="5021705" y="263362"/>
                </a:cubicBezTo>
                <a:cubicBezTo>
                  <a:pt x="5006512" y="267703"/>
                  <a:pt x="4992512" y="277476"/>
                  <a:pt x="4976735" y="278352"/>
                </a:cubicBezTo>
                <a:cubicBezTo>
                  <a:pt x="4812021" y="287503"/>
                  <a:pt x="4646951" y="288345"/>
                  <a:pt x="4482059" y="293342"/>
                </a:cubicBezTo>
                <a:cubicBezTo>
                  <a:pt x="4417102" y="288345"/>
                  <a:pt x="4351938" y="285546"/>
                  <a:pt x="4287187" y="278352"/>
                </a:cubicBezTo>
                <a:cubicBezTo>
                  <a:pt x="4261864" y="275538"/>
                  <a:pt x="4237714" y="263362"/>
                  <a:pt x="4212236" y="263362"/>
                </a:cubicBezTo>
                <a:cubicBezTo>
                  <a:pt x="4171951" y="263362"/>
                  <a:pt x="4132289" y="273355"/>
                  <a:pt x="4092315" y="278352"/>
                </a:cubicBezTo>
                <a:cubicBezTo>
                  <a:pt x="3944675" y="327565"/>
                  <a:pt x="4016102" y="308332"/>
                  <a:pt x="3702571" y="308332"/>
                </a:cubicBezTo>
                <a:cubicBezTo>
                  <a:pt x="3570552" y="308332"/>
                  <a:pt x="3042169" y="285188"/>
                  <a:pt x="2878112" y="278352"/>
                </a:cubicBezTo>
                <a:cubicBezTo>
                  <a:pt x="2858125" y="273355"/>
                  <a:pt x="2838514" y="266495"/>
                  <a:pt x="2818151" y="263362"/>
                </a:cubicBezTo>
                <a:cubicBezTo>
                  <a:pt x="2741455" y="251563"/>
                  <a:pt x="2571397" y="239051"/>
                  <a:pt x="2503358" y="233381"/>
                </a:cubicBezTo>
                <a:cubicBezTo>
                  <a:pt x="2412350" y="237022"/>
                  <a:pt x="1984127" y="266080"/>
                  <a:pt x="1858781" y="233381"/>
                </a:cubicBezTo>
                <a:cubicBezTo>
                  <a:pt x="1824593" y="224462"/>
                  <a:pt x="1808814" y="183414"/>
                  <a:pt x="1783830" y="158431"/>
                </a:cubicBezTo>
                <a:cubicBezTo>
                  <a:pt x="1773836" y="148437"/>
                  <a:pt x="1761689" y="140210"/>
                  <a:pt x="1753849" y="128450"/>
                </a:cubicBezTo>
                <a:cubicBezTo>
                  <a:pt x="1743856" y="113460"/>
                  <a:pt x="1739146" y="93028"/>
                  <a:pt x="1723869" y="83480"/>
                </a:cubicBezTo>
                <a:cubicBezTo>
                  <a:pt x="1697070" y="66731"/>
                  <a:pt x="1665286" y="57419"/>
                  <a:pt x="1633928" y="53499"/>
                </a:cubicBezTo>
                <a:cubicBezTo>
                  <a:pt x="1400956" y="24378"/>
                  <a:pt x="1536238" y="37934"/>
                  <a:pt x="1154243" y="23519"/>
                </a:cubicBezTo>
                <a:lnTo>
                  <a:pt x="719528" y="8529"/>
                </a:lnTo>
                <a:cubicBezTo>
                  <a:pt x="609600" y="13526"/>
                  <a:pt x="499160" y="11796"/>
                  <a:pt x="389745" y="23519"/>
                </a:cubicBezTo>
                <a:cubicBezTo>
                  <a:pt x="358323" y="26886"/>
                  <a:pt x="299804" y="53499"/>
                  <a:pt x="299804" y="53499"/>
                </a:cubicBezTo>
                <a:cubicBezTo>
                  <a:pt x="197745" y="155558"/>
                  <a:pt x="357223" y="0"/>
                  <a:pt x="224853" y="113460"/>
                </a:cubicBezTo>
                <a:cubicBezTo>
                  <a:pt x="203392" y="131855"/>
                  <a:pt x="164892" y="173421"/>
                  <a:pt x="164892" y="173421"/>
                </a:cubicBezTo>
                <a:cubicBezTo>
                  <a:pt x="159895" y="188411"/>
                  <a:pt x="153734" y="203062"/>
                  <a:pt x="149902" y="218391"/>
                </a:cubicBezTo>
                <a:cubicBezTo>
                  <a:pt x="143723" y="243109"/>
                  <a:pt x="147285" y="271070"/>
                  <a:pt x="134912" y="293342"/>
                </a:cubicBezTo>
                <a:cubicBezTo>
                  <a:pt x="121185" y="318051"/>
                  <a:pt x="74951" y="353303"/>
                  <a:pt x="74951" y="353303"/>
                </a:cubicBezTo>
                <a:cubicBezTo>
                  <a:pt x="69954" y="368293"/>
                  <a:pt x="64302" y="383080"/>
                  <a:pt x="59961" y="398273"/>
                </a:cubicBezTo>
                <a:cubicBezTo>
                  <a:pt x="54301" y="418082"/>
                  <a:pt x="50891" y="438501"/>
                  <a:pt x="44971" y="458234"/>
                </a:cubicBezTo>
                <a:cubicBezTo>
                  <a:pt x="17358" y="550276"/>
                  <a:pt x="36307" y="526858"/>
                  <a:pt x="0" y="563165"/>
                </a:cubicBezTo>
              </a:path>
            </a:pathLst>
          </a:cu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tksne.PNG"/>
          <p:cNvPicPr>
            <a:picLocks noChangeAspect="1"/>
          </p:cNvPicPr>
          <p:nvPr/>
        </p:nvPicPr>
        <p:blipFill>
          <a:blip r:embed="rId2" cstate="print"/>
          <a:stretch>
            <a:fillRect/>
          </a:stretch>
        </p:blipFill>
        <p:spPr>
          <a:xfrm>
            <a:off x="0" y="333085"/>
            <a:ext cx="9144000" cy="6191830"/>
          </a:xfrm>
          <a:prstGeom prst="rect">
            <a:avLst/>
          </a:prstGeom>
        </p:spPr>
      </p:pic>
      <p:sp>
        <p:nvSpPr>
          <p:cNvPr id="4" name="Freeform 3"/>
          <p:cNvSpPr/>
          <p:nvPr/>
        </p:nvSpPr>
        <p:spPr>
          <a:xfrm>
            <a:off x="479685" y="2359917"/>
            <a:ext cx="5498362" cy="563165"/>
          </a:xfrm>
          <a:custGeom>
            <a:avLst/>
            <a:gdLst>
              <a:gd name="connsiteX0" fmla="*/ 5456420 w 5498362"/>
              <a:gd name="connsiteY0" fmla="*/ 203401 h 563165"/>
              <a:gd name="connsiteX1" fmla="*/ 5321508 w 5498362"/>
              <a:gd name="connsiteY1" fmla="*/ 218391 h 563165"/>
              <a:gd name="connsiteX2" fmla="*/ 5081666 w 5498362"/>
              <a:gd name="connsiteY2" fmla="*/ 248372 h 563165"/>
              <a:gd name="connsiteX3" fmla="*/ 5021705 w 5498362"/>
              <a:gd name="connsiteY3" fmla="*/ 263362 h 563165"/>
              <a:gd name="connsiteX4" fmla="*/ 4976735 w 5498362"/>
              <a:gd name="connsiteY4" fmla="*/ 278352 h 563165"/>
              <a:gd name="connsiteX5" fmla="*/ 4482059 w 5498362"/>
              <a:gd name="connsiteY5" fmla="*/ 293342 h 563165"/>
              <a:gd name="connsiteX6" fmla="*/ 4287187 w 5498362"/>
              <a:gd name="connsiteY6" fmla="*/ 278352 h 563165"/>
              <a:gd name="connsiteX7" fmla="*/ 4212236 w 5498362"/>
              <a:gd name="connsiteY7" fmla="*/ 263362 h 563165"/>
              <a:gd name="connsiteX8" fmla="*/ 4092315 w 5498362"/>
              <a:gd name="connsiteY8" fmla="*/ 278352 h 563165"/>
              <a:gd name="connsiteX9" fmla="*/ 3702571 w 5498362"/>
              <a:gd name="connsiteY9" fmla="*/ 308332 h 563165"/>
              <a:gd name="connsiteX10" fmla="*/ 2878112 w 5498362"/>
              <a:gd name="connsiteY10" fmla="*/ 278352 h 563165"/>
              <a:gd name="connsiteX11" fmla="*/ 2818151 w 5498362"/>
              <a:gd name="connsiteY11" fmla="*/ 263362 h 563165"/>
              <a:gd name="connsiteX12" fmla="*/ 2503358 w 5498362"/>
              <a:gd name="connsiteY12" fmla="*/ 233381 h 563165"/>
              <a:gd name="connsiteX13" fmla="*/ 1858781 w 5498362"/>
              <a:gd name="connsiteY13" fmla="*/ 233381 h 563165"/>
              <a:gd name="connsiteX14" fmla="*/ 1783830 w 5498362"/>
              <a:gd name="connsiteY14" fmla="*/ 158431 h 563165"/>
              <a:gd name="connsiteX15" fmla="*/ 1753849 w 5498362"/>
              <a:gd name="connsiteY15" fmla="*/ 128450 h 563165"/>
              <a:gd name="connsiteX16" fmla="*/ 1723869 w 5498362"/>
              <a:gd name="connsiteY16" fmla="*/ 83480 h 563165"/>
              <a:gd name="connsiteX17" fmla="*/ 1633928 w 5498362"/>
              <a:gd name="connsiteY17" fmla="*/ 53499 h 563165"/>
              <a:gd name="connsiteX18" fmla="*/ 1154243 w 5498362"/>
              <a:gd name="connsiteY18" fmla="*/ 23519 h 563165"/>
              <a:gd name="connsiteX19" fmla="*/ 719528 w 5498362"/>
              <a:gd name="connsiteY19" fmla="*/ 8529 h 563165"/>
              <a:gd name="connsiteX20" fmla="*/ 389745 w 5498362"/>
              <a:gd name="connsiteY20" fmla="*/ 23519 h 563165"/>
              <a:gd name="connsiteX21" fmla="*/ 299804 w 5498362"/>
              <a:gd name="connsiteY21" fmla="*/ 53499 h 563165"/>
              <a:gd name="connsiteX22" fmla="*/ 224853 w 5498362"/>
              <a:gd name="connsiteY22" fmla="*/ 113460 h 563165"/>
              <a:gd name="connsiteX23" fmla="*/ 164892 w 5498362"/>
              <a:gd name="connsiteY23" fmla="*/ 173421 h 563165"/>
              <a:gd name="connsiteX24" fmla="*/ 149902 w 5498362"/>
              <a:gd name="connsiteY24" fmla="*/ 218391 h 563165"/>
              <a:gd name="connsiteX25" fmla="*/ 134912 w 5498362"/>
              <a:gd name="connsiteY25" fmla="*/ 293342 h 563165"/>
              <a:gd name="connsiteX26" fmla="*/ 74951 w 5498362"/>
              <a:gd name="connsiteY26" fmla="*/ 353303 h 563165"/>
              <a:gd name="connsiteX27" fmla="*/ 59961 w 5498362"/>
              <a:gd name="connsiteY27" fmla="*/ 398273 h 563165"/>
              <a:gd name="connsiteX28" fmla="*/ 44971 w 5498362"/>
              <a:gd name="connsiteY28" fmla="*/ 458234 h 563165"/>
              <a:gd name="connsiteX29" fmla="*/ 0 w 5498362"/>
              <a:gd name="connsiteY29" fmla="*/ 563165 h 5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98362" h="563165">
                <a:moveTo>
                  <a:pt x="5456420" y="203401"/>
                </a:moveTo>
                <a:lnTo>
                  <a:pt x="5321508" y="218391"/>
                </a:lnTo>
                <a:cubicBezTo>
                  <a:pt x="4979168" y="261183"/>
                  <a:pt x="5498362" y="202070"/>
                  <a:pt x="5081666" y="248372"/>
                </a:cubicBezTo>
                <a:cubicBezTo>
                  <a:pt x="5061679" y="253369"/>
                  <a:pt x="5041514" y="257702"/>
                  <a:pt x="5021705" y="263362"/>
                </a:cubicBezTo>
                <a:cubicBezTo>
                  <a:pt x="5006512" y="267703"/>
                  <a:pt x="4992512" y="277476"/>
                  <a:pt x="4976735" y="278352"/>
                </a:cubicBezTo>
                <a:cubicBezTo>
                  <a:pt x="4812021" y="287503"/>
                  <a:pt x="4646951" y="288345"/>
                  <a:pt x="4482059" y="293342"/>
                </a:cubicBezTo>
                <a:cubicBezTo>
                  <a:pt x="4417102" y="288345"/>
                  <a:pt x="4351938" y="285546"/>
                  <a:pt x="4287187" y="278352"/>
                </a:cubicBezTo>
                <a:cubicBezTo>
                  <a:pt x="4261864" y="275538"/>
                  <a:pt x="4237714" y="263362"/>
                  <a:pt x="4212236" y="263362"/>
                </a:cubicBezTo>
                <a:cubicBezTo>
                  <a:pt x="4171951" y="263362"/>
                  <a:pt x="4132289" y="273355"/>
                  <a:pt x="4092315" y="278352"/>
                </a:cubicBezTo>
                <a:cubicBezTo>
                  <a:pt x="3944675" y="327565"/>
                  <a:pt x="4016102" y="308332"/>
                  <a:pt x="3702571" y="308332"/>
                </a:cubicBezTo>
                <a:cubicBezTo>
                  <a:pt x="3570552" y="308332"/>
                  <a:pt x="3042169" y="285188"/>
                  <a:pt x="2878112" y="278352"/>
                </a:cubicBezTo>
                <a:cubicBezTo>
                  <a:pt x="2858125" y="273355"/>
                  <a:pt x="2838514" y="266495"/>
                  <a:pt x="2818151" y="263362"/>
                </a:cubicBezTo>
                <a:cubicBezTo>
                  <a:pt x="2741455" y="251563"/>
                  <a:pt x="2571397" y="239051"/>
                  <a:pt x="2503358" y="233381"/>
                </a:cubicBezTo>
                <a:cubicBezTo>
                  <a:pt x="2412350" y="237022"/>
                  <a:pt x="1984127" y="266080"/>
                  <a:pt x="1858781" y="233381"/>
                </a:cubicBezTo>
                <a:cubicBezTo>
                  <a:pt x="1824593" y="224462"/>
                  <a:pt x="1808814" y="183414"/>
                  <a:pt x="1783830" y="158431"/>
                </a:cubicBezTo>
                <a:cubicBezTo>
                  <a:pt x="1773836" y="148437"/>
                  <a:pt x="1761689" y="140210"/>
                  <a:pt x="1753849" y="128450"/>
                </a:cubicBezTo>
                <a:cubicBezTo>
                  <a:pt x="1743856" y="113460"/>
                  <a:pt x="1739146" y="93028"/>
                  <a:pt x="1723869" y="83480"/>
                </a:cubicBezTo>
                <a:cubicBezTo>
                  <a:pt x="1697070" y="66731"/>
                  <a:pt x="1665286" y="57419"/>
                  <a:pt x="1633928" y="53499"/>
                </a:cubicBezTo>
                <a:cubicBezTo>
                  <a:pt x="1400956" y="24378"/>
                  <a:pt x="1536238" y="37934"/>
                  <a:pt x="1154243" y="23519"/>
                </a:cubicBezTo>
                <a:lnTo>
                  <a:pt x="719528" y="8529"/>
                </a:lnTo>
                <a:cubicBezTo>
                  <a:pt x="609600" y="13526"/>
                  <a:pt x="499160" y="11796"/>
                  <a:pt x="389745" y="23519"/>
                </a:cubicBezTo>
                <a:cubicBezTo>
                  <a:pt x="358323" y="26886"/>
                  <a:pt x="299804" y="53499"/>
                  <a:pt x="299804" y="53499"/>
                </a:cubicBezTo>
                <a:cubicBezTo>
                  <a:pt x="197745" y="155558"/>
                  <a:pt x="357223" y="0"/>
                  <a:pt x="224853" y="113460"/>
                </a:cubicBezTo>
                <a:cubicBezTo>
                  <a:pt x="203392" y="131855"/>
                  <a:pt x="164892" y="173421"/>
                  <a:pt x="164892" y="173421"/>
                </a:cubicBezTo>
                <a:cubicBezTo>
                  <a:pt x="159895" y="188411"/>
                  <a:pt x="153734" y="203062"/>
                  <a:pt x="149902" y="218391"/>
                </a:cubicBezTo>
                <a:cubicBezTo>
                  <a:pt x="143723" y="243109"/>
                  <a:pt x="147285" y="271070"/>
                  <a:pt x="134912" y="293342"/>
                </a:cubicBezTo>
                <a:cubicBezTo>
                  <a:pt x="121185" y="318051"/>
                  <a:pt x="74951" y="353303"/>
                  <a:pt x="74951" y="353303"/>
                </a:cubicBezTo>
                <a:cubicBezTo>
                  <a:pt x="69954" y="368293"/>
                  <a:pt x="64302" y="383080"/>
                  <a:pt x="59961" y="398273"/>
                </a:cubicBezTo>
                <a:cubicBezTo>
                  <a:pt x="54301" y="418082"/>
                  <a:pt x="50891" y="438501"/>
                  <a:pt x="44971" y="458234"/>
                </a:cubicBezTo>
                <a:cubicBezTo>
                  <a:pt x="17358" y="550276"/>
                  <a:pt x="36307" y="526858"/>
                  <a:pt x="0" y="563165"/>
                </a:cubicBezTo>
              </a:path>
            </a:pathLst>
          </a:cu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57200"/>
            <a:ext cx="9144000" cy="2492990"/>
          </a:xfrm>
          <a:prstGeom prst="rect">
            <a:avLst/>
          </a:prstGeom>
          <a:noFill/>
        </p:spPr>
        <p:txBody>
          <a:bodyPr wrap="square" rtlCol="0">
            <a:spAutoFit/>
          </a:bodyPr>
          <a:lstStyle/>
          <a:p>
            <a:pPr marL="742950" indent="-742950" algn="ctr"/>
            <a:r>
              <a:rPr lang="en-US" sz="3600" b="1" dirty="0"/>
              <a:t>“Bleeding Kansas”</a:t>
            </a:r>
          </a:p>
          <a:p>
            <a:pPr marL="342900" indent="-342900">
              <a:buFontTx/>
              <a:buChar char="-"/>
            </a:pPr>
            <a:r>
              <a:rPr lang="en-US" sz="2400" dirty="0"/>
              <a:t>Northern (Jayhawks) and Southern (bushwhackers) migrants move to Kansas, hoping to influence the vote on slavery there.</a:t>
            </a:r>
          </a:p>
          <a:p>
            <a:pPr marL="342900" indent="-342900">
              <a:buFontTx/>
              <a:buChar char="-"/>
            </a:pPr>
            <a:r>
              <a:rPr lang="en-US" sz="2400" dirty="0"/>
              <a:t>Each form their own rival governments (Topeka and </a:t>
            </a:r>
            <a:r>
              <a:rPr lang="en-US" sz="2400" dirty="0" err="1"/>
              <a:t>LeCompton</a:t>
            </a:r>
            <a:r>
              <a:rPr lang="en-US" sz="2400" dirty="0"/>
              <a:t>) and, after Missouri “border ruffians” commit rampant election fraud. fighting breaks out (Sack of Lawrence, Pottawatomie Creek)</a:t>
            </a:r>
          </a:p>
        </p:txBody>
      </p:sp>
      <p:pic>
        <p:nvPicPr>
          <p:cNvPr id="6" name="Picture 5" descr="BleedingKansasFight.jpg"/>
          <p:cNvPicPr>
            <a:picLocks noChangeAspect="1"/>
          </p:cNvPicPr>
          <p:nvPr/>
        </p:nvPicPr>
        <p:blipFill>
          <a:blip r:embed="rId2" cstate="print"/>
          <a:stretch>
            <a:fillRect/>
          </a:stretch>
        </p:blipFill>
        <p:spPr>
          <a:xfrm>
            <a:off x="4191000" y="3048000"/>
            <a:ext cx="4762500" cy="3648075"/>
          </a:xfrm>
          <a:prstGeom prst="rect">
            <a:avLst/>
          </a:prstGeom>
        </p:spPr>
      </p:pic>
      <p:pic>
        <p:nvPicPr>
          <p:cNvPr id="8" name="Picture 7" descr="237px-Franklin_Pierce_Signature2.svg.png"/>
          <p:cNvPicPr>
            <a:picLocks noChangeAspect="1"/>
          </p:cNvPicPr>
          <p:nvPr/>
        </p:nvPicPr>
        <p:blipFill>
          <a:blip r:embed="rId3" cstate="print"/>
          <a:stretch>
            <a:fillRect/>
          </a:stretch>
        </p:blipFill>
        <p:spPr>
          <a:xfrm>
            <a:off x="0" y="64867"/>
            <a:ext cx="2286000" cy="482278"/>
          </a:xfrm>
          <a:prstGeom prst="rect">
            <a:avLst/>
          </a:prstGeom>
        </p:spPr>
      </p:pic>
      <p:pic>
        <p:nvPicPr>
          <p:cNvPr id="26626" name="Picture 2" descr="https://upload.wikimedia.org/wikipedia/commons/thumb/9/9e/John_Brown_by_Augustus_Washington%2C_1846-7.png/800px-John_Brown_by_Augustus_Washington%2C_1846-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924174"/>
            <a:ext cx="2723394" cy="3771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4390</TotalTime>
  <Words>4251</Words>
  <Application>Microsoft Office PowerPoint</Application>
  <PresentationFormat>On-screen Show (4:3)</PresentationFormat>
  <Paragraphs>376</Paragraphs>
  <Slides>121</Slides>
  <Notes>2</Notes>
  <HiddenSlides>0</HiddenSlides>
  <MMClips>7</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121</vt:i4>
      </vt:variant>
    </vt:vector>
  </HeadingPairs>
  <TitlesOfParts>
    <vt:vector size="142" baseType="lpstr">
      <vt:lpstr>Algerian</vt:lpstr>
      <vt:lpstr>Arial</vt:lpstr>
      <vt:lpstr>Bodoni MT Black</vt:lpstr>
      <vt:lpstr>Book Antiqua</vt:lpstr>
      <vt:lpstr>Bookman Old Style</vt:lpstr>
      <vt:lpstr>Calibri</vt:lpstr>
      <vt:lpstr>Caslon Antique</vt:lpstr>
      <vt:lpstr>Celtic</vt:lpstr>
      <vt:lpstr>Chiller</vt:lpstr>
      <vt:lpstr>Copperplate Gothic Bold</vt:lpstr>
      <vt:lpstr>Edwardian Script ITC</vt:lpstr>
      <vt:lpstr>Engravers MT</vt:lpstr>
      <vt:lpstr>Garamond</vt:lpstr>
      <vt:lpstr>Lucida Calligraphy</vt:lpstr>
      <vt:lpstr>Mangal</vt:lpstr>
      <vt:lpstr>Onyx</vt:lpstr>
      <vt:lpstr>Playbill</vt:lpstr>
      <vt:lpstr>Rockwell</vt:lpstr>
      <vt:lpstr>Stencil</vt:lpstr>
      <vt:lpstr>Times New Roman</vt:lpstr>
      <vt:lpstr>Office Theme</vt:lpstr>
      <vt:lpstr>John Quincy Adams</vt:lpstr>
      <vt:lpstr>PowerPoint Presentation</vt:lpstr>
      <vt:lpstr>PowerPoint Presentation</vt:lpstr>
      <vt:lpstr>PowerPoint Presentation</vt:lpstr>
      <vt:lpstr>New States</vt:lpstr>
      <vt:lpstr>PowerPoint Presentation</vt:lpstr>
      <vt:lpstr>PowerPoint Presentation</vt:lpstr>
      <vt:lpstr>PowerPoint Presentation</vt:lpstr>
      <vt:lpstr>Andrew Jackson</vt:lpstr>
      <vt:lpstr>PowerPoint Presentation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Our Federal Union:  It must be preserved!</vt:lpstr>
      <vt:lpstr>PowerPoint Presentation</vt:lpstr>
      <vt:lpstr>Cherokee Nation v. Georgia 1830</vt:lpstr>
      <vt:lpstr>Worcester v. Georgia 1830</vt:lpstr>
      <vt:lpstr>PowerPoint Presentation</vt:lpstr>
      <vt:lpstr>PowerPoint Presentation</vt:lpstr>
      <vt:lpstr>PowerPoint Presentation</vt:lpstr>
      <vt:lpstr>American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Van Buren</vt:lpstr>
      <vt:lpstr>PowerPoint Presentation</vt:lpstr>
      <vt:lpstr>PowerPoint Presentation</vt:lpstr>
      <vt:lpstr>New States</vt:lpstr>
      <vt:lpstr>The Panic of 1837</vt:lpstr>
      <vt:lpstr>PowerPoint Presentation</vt:lpstr>
      <vt:lpstr>PowerPoint Presentation</vt:lpstr>
      <vt:lpstr>PowerPoint Presentation</vt:lpstr>
      <vt:lpstr>PowerPoint Presentation</vt:lpstr>
      <vt:lpstr>PowerPoint Presentation</vt:lpstr>
      <vt:lpstr>PowerPoint Presentation</vt:lpstr>
      <vt:lpstr>New States</vt:lpstr>
      <vt:lpstr>PowerPoint Presentation</vt:lpstr>
      <vt:lpstr>PowerPoint Presentation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States</vt:lpstr>
      <vt:lpstr>Dred Scott v. Sandford 1857</vt:lpstr>
      <vt:lpstr>PowerPoint Presentation</vt:lpstr>
      <vt:lpstr>Lincoln-Douglas Debates (1858)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Monadnock Regional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plambert</dc:creator>
  <cp:lastModifiedBy>Peter Lambert</cp:lastModifiedBy>
  <cp:revision>178</cp:revision>
  <dcterms:created xsi:type="dcterms:W3CDTF">2010-05-07T16:13:18Z</dcterms:created>
  <dcterms:modified xsi:type="dcterms:W3CDTF">2024-05-10T12:28:49Z</dcterms:modified>
</cp:coreProperties>
</file>