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12192000" cy="6858000"/>
  <p:notesSz cx="6858000" cy="9144000"/>
  <p:embeddedFontLst>
    <p:embeddedFont>
      <p:font typeface="Algerian" panose="04020705040A02060702" pitchFamily="82" charset="0"/>
      <p:regular r:id="rId67"/>
    </p:embeddedFont>
    <p:embeddedFont>
      <p:font typeface="Anton" panose="020B0604020202020204" charset="0"/>
      <p:regular r:id="rId68"/>
    </p:embeddedFont>
    <p:embeddedFont>
      <p:font typeface="Book Antiqua" panose="02040602050305030304" pitchFamily="18" charset="0"/>
      <p:regular r:id="rId69"/>
      <p:bold r:id="rId70"/>
      <p:italic r:id="rId71"/>
      <p:boldItalic r:id="rId72"/>
    </p:embeddedFont>
    <p:embeddedFont>
      <p:font typeface="Calibri" panose="020F0502020204030204" pitchFamily="34" charset="0"/>
      <p:regular r:id="rId73"/>
      <p:bold r:id="rId74"/>
      <p:italic r:id="rId75"/>
      <p:boldItalic r:id="rId76"/>
    </p:embeddedFont>
    <p:embeddedFont>
      <p:font typeface="Eater" panose="020B0604020202020204" charset="0"/>
      <p:regular r:id="rId77"/>
    </p:embeddedFont>
    <p:embeddedFont>
      <p:font typeface="EB Garamond" panose="020B0604020202020204" charset="0"/>
      <p:regular r:id="rId78"/>
      <p:bold r:id="rId79"/>
      <p:italic r:id="rId80"/>
      <p:boldItalic r:id="rId81"/>
    </p:embeddedFont>
    <p:embeddedFont>
      <p:font typeface="Libre Baskerville" panose="020B0604020202020204" charset="0"/>
      <p:regular r:id="rId82"/>
      <p:bold r:id="rId83"/>
      <p:italic r:id="rId84"/>
    </p:embeddedFont>
    <p:embeddedFont>
      <p:font typeface="Overlock" panose="020B0604020202020204" charset="0"/>
      <p:regular r:id="rId85"/>
      <p:bold r:id="rId86"/>
      <p:italic r:id="rId87"/>
      <p:boldItalic r:id="rId88"/>
    </p:embeddedFont>
    <p:embeddedFont>
      <p:font typeface="Palatino Linotype" panose="02040502050505030304" pitchFamily="18" charset="0"/>
      <p:regular r:id="rId89"/>
      <p:bold r:id="rId90"/>
      <p:italic r:id="rId91"/>
      <p:boldItalic r:id="rId92"/>
    </p:embeddedFont>
    <p:embeddedFont>
      <p:font typeface="Play" panose="020B0604020202020204" charset="0"/>
      <p:regular r:id="rId93"/>
      <p:bold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font" Target="fonts/font23.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6.fntdata"/><Relationship Id="rId90" Type="http://schemas.openxmlformats.org/officeDocument/2006/relationships/font" Target="fonts/font24.fntdata"/><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openxmlformats.org/officeDocument/2006/relationships/font" Target="fonts/font27.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p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p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p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p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p5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p5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p5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 name="Google Shape;497;p5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p5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5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p5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p5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8" name="Google Shape;538;p5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5" name="Google Shape;545;p6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3" name="Google Shape;553;p6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p6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p6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7" name="Google Shape;577;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3" name="Google Shape;59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1" name="Google Shape;601;p6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I3kmVgQHIEY"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y59wErqg4Xg&amp;list=PL-b6BqXQgEFo88XFZ2r-DQmN-c5W5W9u-&amp;index=2"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_G4ZY66BG38"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d-OnG10v3MI"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gs5IH76mwCM" TargetMode="External"/><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www.youtube.com/watch?v=vEzwTPPHx50" TargetMode="External"/><Relationship Id="rId5" Type="http://schemas.openxmlformats.org/officeDocument/2006/relationships/hyperlink" Target="https://www.youtube.com/watch?v=MtR_Cj40PCI" TargetMode="External"/><Relationship Id="rId4" Type="http://schemas.openxmlformats.org/officeDocument/2006/relationships/hyperlink" Target="https://www.youtube.com/watch?v=aqeeb6P1j_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6KHoVBK2EVE"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Q3MYRdmA8F0"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M5z4I3aIn7E"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B6hRDS3LvQQ"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QV34_kO8_9w"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hyperlink" Target="https://www.youtube.com/watch?v=hQagWV-JAiw" TargetMode="External"/><Relationship Id="rId4" Type="http://schemas.openxmlformats.org/officeDocument/2006/relationships/image" Target="../media/image67.jpg"/></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wzSeTvR_sdY"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68.jp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mRthU9DY56Y"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youtube.com/watch?v=CEU84LbicXw"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eEuoAl1elLU"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krrscy0hTBg"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71.jpg"/><Relationship Id="rId4" Type="http://schemas.openxmlformats.org/officeDocument/2006/relationships/image" Target="../media/image70.jpg"/></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74.jpg"/><Relationship Id="rId4" Type="http://schemas.openxmlformats.org/officeDocument/2006/relationships/image" Target="../media/image73.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82.jpg"/></Relationships>
</file>

<file path=ppt/slides/_rels/slide5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85.jpg"/><Relationship Id="rId4" Type="http://schemas.openxmlformats.org/officeDocument/2006/relationships/hyperlink" Target="https://www.youtube.com/watch?v=HGEMscZE5dY"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87.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RMNo7IwwXDQ"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88.jpg"/></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rL5dUq60jSM"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9.jpg"/></Relationships>
</file>

<file path=ppt/slides/_rels/slide6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91.jpg"/></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yA8t8PW-OkA"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hyperlink" Target="https://www.youtube.com/watch?v=zvFZmBJNZUc"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98.jpg"/><Relationship Id="rId5" Type="http://schemas.openxmlformats.org/officeDocument/2006/relationships/hyperlink" Target="http://www.youtube.com/watch?v=EthSRi-VxaQ" TargetMode="External"/><Relationship Id="rId4" Type="http://schemas.openxmlformats.org/officeDocument/2006/relationships/image" Target="../media/image97.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1524000" y="0"/>
            <a:ext cx="9144000" cy="914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Palatino Linotype"/>
              <a:buNone/>
            </a:pPr>
            <a:r>
              <a:rPr lang="en-US">
                <a:latin typeface="Palatino Linotype"/>
                <a:ea typeface="Palatino Linotype"/>
                <a:cs typeface="Palatino Linotype"/>
                <a:sym typeface="Palatino Linotype"/>
              </a:rPr>
              <a:t>Woodrow Wilson</a:t>
            </a:r>
            <a:endParaRPr>
              <a:latin typeface="Palatino Linotype"/>
              <a:ea typeface="Palatino Linotype"/>
              <a:cs typeface="Palatino Linotype"/>
              <a:sym typeface="Palatino Linotype"/>
            </a:endParaRPr>
          </a:p>
        </p:txBody>
      </p:sp>
      <p:pic>
        <p:nvPicPr>
          <p:cNvPr id="85" name="Google Shape;85;p13" descr="President Wilson 1919-bw.tif"/>
          <p:cNvPicPr preferRelativeResize="0"/>
          <p:nvPr/>
        </p:nvPicPr>
        <p:blipFill rotWithShape="1">
          <a:blip r:embed="rId3">
            <a:alphaModFix/>
          </a:blip>
          <a:srcRect/>
          <a:stretch/>
        </p:blipFill>
        <p:spPr>
          <a:xfrm>
            <a:off x="4096019" y="761213"/>
            <a:ext cx="3947844" cy="5245698"/>
          </a:xfrm>
          <a:prstGeom prst="rect">
            <a:avLst/>
          </a:prstGeom>
          <a:noFill/>
          <a:ln>
            <a:noFill/>
          </a:ln>
        </p:spPr>
      </p:pic>
      <p:pic>
        <p:nvPicPr>
          <p:cNvPr id="86" name="Google Shape;86;p13" descr="https://upload.wikimedia.org/wikipedia/commons/thumb/9/9b/Woodrow_Wilson_Signature_2.svg/1280px-Woodrow_Wilson_Signature_2.svg.png"/>
          <p:cNvPicPr preferRelativeResize="0"/>
          <p:nvPr/>
        </p:nvPicPr>
        <p:blipFill rotWithShape="1">
          <a:blip r:embed="rId4">
            <a:alphaModFix/>
          </a:blip>
          <a:srcRect/>
          <a:stretch/>
        </p:blipFill>
        <p:spPr>
          <a:xfrm>
            <a:off x="4229100" y="5885333"/>
            <a:ext cx="4184919" cy="194533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2"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22"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22"/>
          <p:cNvSpPr txBox="1"/>
          <p:nvPr/>
        </p:nvSpPr>
        <p:spPr>
          <a:xfrm>
            <a:off x="307975" y="2185517"/>
            <a:ext cx="6858944" cy="452431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Mexico was in the middle of yet another civil war, and Pancho Villa was a revolutionary fighting against the government of US-backed President Carranza.</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After Villa attacked Columbus, NM, Wilson sent General John Pershing and 10,000 soldiers into Mexico to hunt Villa down.</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They never caught him, but fought in several battles against Villa’s forces.</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169" name="Google Shape;169;p22"/>
          <p:cNvSpPr/>
          <p:nvPr/>
        </p:nvSpPr>
        <p:spPr>
          <a:xfrm>
            <a:off x="612775" y="786600"/>
            <a:ext cx="10347256"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Pancho Villa Expedition (1916-1917)</a:t>
            </a:r>
            <a:endParaRPr sz="5400" b="0" cap="none">
              <a:solidFill>
                <a:schemeClr val="dk1"/>
              </a:solidFill>
              <a:latin typeface="Calibri"/>
              <a:ea typeface="Calibri"/>
              <a:cs typeface="Calibri"/>
              <a:sym typeface="Calibri"/>
            </a:endParaRPr>
          </a:p>
        </p:txBody>
      </p:sp>
      <p:pic>
        <p:nvPicPr>
          <p:cNvPr id="170" name="Google Shape;170;p22" descr="https://upload.wikimedia.org/wikipedia/commons/thumb/9/9b/Woodrow_Wilson_Signature_2.svg/1280px-Woodrow_Wilson_Signature_2.svg.png"/>
          <p:cNvPicPr preferRelativeResize="0"/>
          <p:nvPr/>
        </p:nvPicPr>
        <p:blipFill rotWithShape="1">
          <a:blip r:embed="rId3">
            <a:alphaModFix/>
          </a:blip>
          <a:srcRect/>
          <a:stretch/>
        </p:blipFill>
        <p:spPr>
          <a:xfrm>
            <a:off x="10484" y="44707"/>
            <a:ext cx="3431070" cy="1594912"/>
          </a:xfrm>
          <a:prstGeom prst="rect">
            <a:avLst/>
          </a:prstGeom>
          <a:noFill/>
          <a:ln>
            <a:noFill/>
          </a:ln>
        </p:spPr>
      </p:pic>
      <p:pic>
        <p:nvPicPr>
          <p:cNvPr id="171" name="Google Shape;171;p22" descr="VillaUncleSamBerrymanCartoon.png"/>
          <p:cNvPicPr preferRelativeResize="0"/>
          <p:nvPr/>
        </p:nvPicPr>
        <p:blipFill rotWithShape="1">
          <a:blip r:embed="rId4">
            <a:alphaModFix/>
          </a:blip>
          <a:srcRect/>
          <a:stretch/>
        </p:blipFill>
        <p:spPr>
          <a:xfrm>
            <a:off x="7480900" y="1639619"/>
            <a:ext cx="4105619" cy="47911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23"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23"/>
          <p:cNvSpPr txBox="1"/>
          <p:nvPr/>
        </p:nvSpPr>
        <p:spPr>
          <a:xfrm>
            <a:off x="307975" y="2185517"/>
            <a:ext cx="6858944" cy="637097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Wilson was born and raised in the South, and his views on racial equality were typical of Southerners.</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Thought slavery wasn’t immoral, Northerners had destroyed the post-war South, defended lynchings, and he discouraged African-Americans from applying to Princeton while he was the college president.</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Segregated the US government upon becoming president, demanded racially segregated army units, and all government job applicants must submit a photograph.</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179" name="Google Shape;179;p23"/>
          <p:cNvSpPr/>
          <p:nvPr/>
        </p:nvSpPr>
        <p:spPr>
          <a:xfrm>
            <a:off x="2466652" y="786600"/>
            <a:ext cx="6639511"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chemeClr val="dk1"/>
                </a:solidFill>
                <a:latin typeface="Calibri"/>
                <a:ea typeface="Calibri"/>
                <a:cs typeface="Calibri"/>
                <a:sym typeface="Calibri"/>
              </a:rPr>
              <a:t>Wilson’s views on Race</a:t>
            </a:r>
            <a:endParaRPr sz="5400" b="0" cap="none">
              <a:solidFill>
                <a:schemeClr val="dk1"/>
              </a:solidFill>
              <a:latin typeface="Calibri"/>
              <a:ea typeface="Calibri"/>
              <a:cs typeface="Calibri"/>
              <a:sym typeface="Calibri"/>
            </a:endParaRPr>
          </a:p>
        </p:txBody>
      </p:sp>
      <p:pic>
        <p:nvPicPr>
          <p:cNvPr id="180" name="Google Shape;180;p23" descr="https://upload.wikimedia.org/wikipedia/commons/thumb/9/9b/Woodrow_Wilson_Signature_2.svg/1280px-Woodrow_Wilson_Signature_2.svg.png"/>
          <p:cNvPicPr preferRelativeResize="0"/>
          <p:nvPr/>
        </p:nvPicPr>
        <p:blipFill rotWithShape="1">
          <a:blip r:embed="rId3">
            <a:alphaModFix/>
          </a:blip>
          <a:srcRect/>
          <a:stretch/>
        </p:blipFill>
        <p:spPr>
          <a:xfrm>
            <a:off x="10484" y="44707"/>
            <a:ext cx="3431070" cy="1594912"/>
          </a:xfrm>
          <a:prstGeom prst="rect">
            <a:avLst/>
          </a:prstGeom>
          <a:noFill/>
          <a:ln>
            <a:noFill/>
          </a:ln>
        </p:spPr>
      </p:pic>
      <p:pic>
        <p:nvPicPr>
          <p:cNvPr id="181" name="Google Shape;181;p23" descr="Image result for racist woodrow wilson"/>
          <p:cNvPicPr preferRelativeResize="0"/>
          <p:nvPr/>
        </p:nvPicPr>
        <p:blipFill rotWithShape="1">
          <a:blip r:embed="rId4">
            <a:alphaModFix/>
          </a:blip>
          <a:srcRect/>
          <a:stretch/>
        </p:blipFill>
        <p:spPr>
          <a:xfrm>
            <a:off x="7832053" y="1639619"/>
            <a:ext cx="3582068" cy="49893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24"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24"/>
          <p:cNvSpPr txBox="1"/>
          <p:nvPr/>
        </p:nvSpPr>
        <p:spPr>
          <a:xfrm>
            <a:off x="307975" y="2185517"/>
            <a:ext cx="6858944" cy="674030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3 hour film by director D.W. Griffith</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Depicted life in the South before, during, and after the Civil War</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Slaves and former slaves were depicted as unintelligent and sexually aggressive, and the KKK as the saviors of the American way of life.</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Was extremely popular across the US, but many protests were also staged.</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1:31:50</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3:00:06</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189" name="Google Shape;189;p24"/>
          <p:cNvSpPr/>
          <p:nvPr/>
        </p:nvSpPr>
        <p:spPr>
          <a:xfrm>
            <a:off x="76516" y="905459"/>
            <a:ext cx="7090403"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i="1" u="sng" cap="none">
                <a:solidFill>
                  <a:schemeClr val="dk1"/>
                </a:solidFill>
                <a:latin typeface="Calibri"/>
                <a:ea typeface="Calibri"/>
                <a:cs typeface="Calibri"/>
                <a:sym typeface="Calibri"/>
                <a:hlinkClick r:id="rId3"/>
              </a:rPr>
              <a:t>Birth of a Nation </a:t>
            </a:r>
            <a:r>
              <a:rPr lang="en-US" sz="5400" b="0" u="sng" cap="none">
                <a:solidFill>
                  <a:schemeClr val="dk1"/>
                </a:solidFill>
                <a:latin typeface="Calibri"/>
                <a:ea typeface="Calibri"/>
                <a:cs typeface="Calibri"/>
                <a:sym typeface="Calibri"/>
                <a:hlinkClick r:id="rId3"/>
              </a:rPr>
              <a:t>(1915) </a:t>
            </a:r>
            <a:endParaRPr sz="5400" b="0" cap="none">
              <a:solidFill>
                <a:schemeClr val="dk1"/>
              </a:solidFill>
              <a:latin typeface="Calibri"/>
              <a:ea typeface="Calibri"/>
              <a:cs typeface="Calibri"/>
              <a:sym typeface="Calibri"/>
            </a:endParaRPr>
          </a:p>
        </p:txBody>
      </p:sp>
      <p:pic>
        <p:nvPicPr>
          <p:cNvPr id="190" name="Google Shape;190;p24" descr="https://upload.wikimedia.org/wikipedia/commons/thumb/9/9b/Woodrow_Wilson_Signature_2.svg/1280px-Woodrow_Wilson_Signature_2.svg.png"/>
          <p:cNvPicPr preferRelativeResize="0"/>
          <p:nvPr/>
        </p:nvPicPr>
        <p:blipFill rotWithShape="1">
          <a:blip r:embed="rId4">
            <a:alphaModFix/>
          </a:blip>
          <a:srcRect/>
          <a:stretch/>
        </p:blipFill>
        <p:spPr>
          <a:xfrm>
            <a:off x="10484" y="44707"/>
            <a:ext cx="3431070" cy="1594912"/>
          </a:xfrm>
          <a:prstGeom prst="rect">
            <a:avLst/>
          </a:prstGeom>
          <a:noFill/>
          <a:ln>
            <a:noFill/>
          </a:ln>
        </p:spPr>
      </p:pic>
      <p:pic>
        <p:nvPicPr>
          <p:cNvPr id="191" name="Google Shape;191;p24" descr="Image result for racist woodrow wilson"/>
          <p:cNvPicPr preferRelativeResize="0"/>
          <p:nvPr/>
        </p:nvPicPr>
        <p:blipFill rotWithShape="1">
          <a:blip r:embed="rId5">
            <a:alphaModFix/>
          </a:blip>
          <a:srcRect/>
          <a:stretch/>
        </p:blipFill>
        <p:spPr>
          <a:xfrm>
            <a:off x="7166920" y="312738"/>
            <a:ext cx="4889156" cy="3254916"/>
          </a:xfrm>
          <a:prstGeom prst="rect">
            <a:avLst/>
          </a:prstGeom>
          <a:noFill/>
          <a:ln>
            <a:noFill/>
          </a:ln>
        </p:spPr>
      </p:pic>
      <p:pic>
        <p:nvPicPr>
          <p:cNvPr id="192" name="Google Shape;192;p24" descr="https://upload.wikimedia.org/wikipedia/commons/c/c1/Birth-of-a-nation-klan-and-black-man.jpg"/>
          <p:cNvPicPr preferRelativeResize="0"/>
          <p:nvPr/>
        </p:nvPicPr>
        <p:blipFill rotWithShape="1">
          <a:blip r:embed="rId6">
            <a:alphaModFix/>
          </a:blip>
          <a:srcRect/>
          <a:stretch/>
        </p:blipFill>
        <p:spPr>
          <a:xfrm>
            <a:off x="7772400" y="3687801"/>
            <a:ext cx="3591698" cy="30096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8">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8">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838200" y="28241"/>
            <a:ext cx="10246895" cy="84496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World War I – The Great War</a:t>
            </a:r>
            <a:endParaRPr/>
          </a:p>
        </p:txBody>
      </p:sp>
      <p:pic>
        <p:nvPicPr>
          <p:cNvPr id="198" name="Google Shape;198;p25" descr="Image result for World War I">
            <a:hlinkClick r:id="rId3"/>
          </p:cNvPr>
          <p:cNvPicPr preferRelativeResize="0"/>
          <p:nvPr/>
        </p:nvPicPr>
        <p:blipFill rotWithShape="1">
          <a:blip r:embed="rId4">
            <a:alphaModFix/>
          </a:blip>
          <a:srcRect/>
          <a:stretch/>
        </p:blipFill>
        <p:spPr>
          <a:xfrm>
            <a:off x="0" y="873210"/>
            <a:ext cx="12192000" cy="6096001"/>
          </a:xfrm>
          <a:prstGeom prst="rect">
            <a:avLst/>
          </a:prstGeom>
          <a:noFill/>
          <a:ln>
            <a:noFill/>
          </a:ln>
        </p:spPr>
      </p:pic>
      <p:sp>
        <p:nvSpPr>
          <p:cNvPr id="199" name="Google Shape;199;p25"/>
          <p:cNvSpPr/>
          <p:nvPr/>
        </p:nvSpPr>
        <p:spPr>
          <a:xfrm>
            <a:off x="1383011" y="-50120"/>
            <a:ext cx="9425978"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chemeClr val="lt2"/>
                </a:solidFill>
                <a:latin typeface="Overlock"/>
                <a:ea typeface="Overlock"/>
                <a:cs typeface="Overlock"/>
                <a:sym typeface="Overlock"/>
              </a:rPr>
              <a:t>World War I – The Great War</a:t>
            </a:r>
            <a:endParaRPr sz="5400" b="1" cap="none">
              <a:solidFill>
                <a:schemeClr val="lt2"/>
              </a:solidFill>
              <a:latin typeface="Overlock"/>
              <a:ea typeface="Overlock"/>
              <a:cs typeface="Overlock"/>
              <a:sym typeface="Overlo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6"/>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Pre-World War I European Alliances:</a:t>
            </a:r>
            <a:endParaRPr/>
          </a:p>
        </p:txBody>
      </p:sp>
      <p:sp>
        <p:nvSpPr>
          <p:cNvPr id="205" name="Google Shape;205;p26"/>
          <p:cNvSpPr txBox="1"/>
          <p:nvPr/>
        </p:nvSpPr>
        <p:spPr>
          <a:xfrm>
            <a:off x="149726" y="1325563"/>
            <a:ext cx="5497096"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The Triple Alliance: </a:t>
            </a:r>
            <a:r>
              <a:rPr lang="en-US" sz="2800">
                <a:solidFill>
                  <a:schemeClr val="dk1"/>
                </a:solidFill>
                <a:latin typeface="Calibri"/>
                <a:ea typeface="Calibri"/>
                <a:cs typeface="Calibri"/>
                <a:sym typeface="Calibri"/>
              </a:rPr>
              <a:t>Germany, Austria-Hungary, and Italy</a:t>
            </a:r>
            <a:endParaRPr sz="2800">
              <a:solidFill>
                <a:schemeClr val="dk1"/>
              </a:solidFill>
              <a:latin typeface="Calibri"/>
              <a:ea typeface="Calibri"/>
              <a:cs typeface="Calibri"/>
              <a:sym typeface="Calibri"/>
            </a:endParaRPr>
          </a:p>
        </p:txBody>
      </p:sp>
      <p:sp>
        <p:nvSpPr>
          <p:cNvPr id="206" name="Google Shape;206;p26"/>
          <p:cNvSpPr txBox="1"/>
          <p:nvPr/>
        </p:nvSpPr>
        <p:spPr>
          <a:xfrm>
            <a:off x="6673517" y="1325562"/>
            <a:ext cx="4588042"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The Triple Entente: </a:t>
            </a:r>
            <a:r>
              <a:rPr lang="en-US" sz="2800">
                <a:solidFill>
                  <a:schemeClr val="dk1"/>
                </a:solidFill>
                <a:latin typeface="Calibri"/>
                <a:ea typeface="Calibri"/>
                <a:cs typeface="Calibri"/>
                <a:sym typeface="Calibri"/>
              </a:rPr>
              <a:t>United Kingdom, France, and Russia</a:t>
            </a:r>
            <a:endParaRPr sz="2800">
              <a:solidFill>
                <a:schemeClr val="dk1"/>
              </a:solidFill>
              <a:latin typeface="Calibri"/>
              <a:ea typeface="Calibri"/>
              <a:cs typeface="Calibri"/>
              <a:sym typeface="Calibri"/>
            </a:endParaRPr>
          </a:p>
        </p:txBody>
      </p:sp>
      <p:pic>
        <p:nvPicPr>
          <p:cNvPr id="207" name="Google Shape;207;p26" descr="Flag of Italy"/>
          <p:cNvPicPr preferRelativeResize="0"/>
          <p:nvPr/>
        </p:nvPicPr>
        <p:blipFill rotWithShape="1">
          <a:blip r:embed="rId3">
            <a:alphaModFix/>
          </a:blip>
          <a:srcRect/>
          <a:stretch/>
        </p:blipFill>
        <p:spPr>
          <a:xfrm>
            <a:off x="1615408" y="4880828"/>
            <a:ext cx="2010109" cy="1334714"/>
          </a:xfrm>
          <a:prstGeom prst="rect">
            <a:avLst/>
          </a:prstGeom>
          <a:noFill/>
          <a:ln>
            <a:noFill/>
          </a:ln>
          <a:effectLst>
            <a:outerShdw blurRad="44450" dist="27940" dir="5400000" algn="ctr">
              <a:srgbClr val="000000">
                <a:alpha val="31764"/>
              </a:srgbClr>
            </a:outerShdw>
          </a:effectLst>
        </p:spPr>
      </p:pic>
      <p:pic>
        <p:nvPicPr>
          <p:cNvPr id="208" name="Google Shape;208;p26" descr="Flag of German Reich"/>
          <p:cNvPicPr preferRelativeResize="0"/>
          <p:nvPr/>
        </p:nvPicPr>
        <p:blipFill rotWithShape="1">
          <a:blip r:embed="rId4">
            <a:alphaModFix/>
          </a:blip>
          <a:srcRect/>
          <a:stretch/>
        </p:blipFill>
        <p:spPr>
          <a:xfrm>
            <a:off x="149726" y="2814657"/>
            <a:ext cx="1945964" cy="1292122"/>
          </a:xfrm>
          <a:prstGeom prst="rect">
            <a:avLst/>
          </a:prstGeom>
          <a:noFill/>
          <a:ln>
            <a:noFill/>
          </a:ln>
          <a:effectLst>
            <a:outerShdw blurRad="44450" dist="27940" dir="5400000" algn="ctr">
              <a:srgbClr val="000000">
                <a:alpha val="31764"/>
              </a:srgbClr>
            </a:outerShdw>
          </a:effectLst>
        </p:spPr>
      </p:pic>
      <p:pic>
        <p:nvPicPr>
          <p:cNvPr id="209" name="Google Shape;209;p26" descr="Flag of AustriaâHungary"/>
          <p:cNvPicPr preferRelativeResize="0"/>
          <p:nvPr/>
        </p:nvPicPr>
        <p:blipFill rotWithShape="1">
          <a:blip r:embed="rId5">
            <a:alphaModFix/>
          </a:blip>
          <a:srcRect/>
          <a:stretch/>
        </p:blipFill>
        <p:spPr>
          <a:xfrm>
            <a:off x="3257385" y="2737229"/>
            <a:ext cx="2000415" cy="1333089"/>
          </a:xfrm>
          <a:prstGeom prst="rect">
            <a:avLst/>
          </a:prstGeom>
          <a:noFill/>
          <a:ln>
            <a:noFill/>
          </a:ln>
          <a:effectLst>
            <a:outerShdw blurRad="44450" dist="27940" dir="5400000" algn="ctr">
              <a:srgbClr val="000000">
                <a:alpha val="31764"/>
              </a:srgbClr>
            </a:outerShdw>
          </a:effectLst>
        </p:spPr>
      </p:pic>
      <p:pic>
        <p:nvPicPr>
          <p:cNvPr id="210" name="Google Shape;210;p26" descr="Flag of the United Kingdom.svg"/>
          <p:cNvPicPr preferRelativeResize="0"/>
          <p:nvPr/>
        </p:nvPicPr>
        <p:blipFill rotWithShape="1">
          <a:blip r:embed="rId6">
            <a:alphaModFix/>
          </a:blip>
          <a:srcRect/>
          <a:stretch/>
        </p:blipFill>
        <p:spPr>
          <a:xfrm>
            <a:off x="7753100" y="2773689"/>
            <a:ext cx="2428875" cy="1219201"/>
          </a:xfrm>
          <a:prstGeom prst="rect">
            <a:avLst/>
          </a:prstGeom>
          <a:noFill/>
          <a:ln>
            <a:noFill/>
          </a:ln>
          <a:effectLst>
            <a:outerShdw blurRad="44450" dist="27940" dir="5400000" algn="ctr">
              <a:srgbClr val="000000">
                <a:alpha val="31764"/>
              </a:srgbClr>
            </a:outerShdw>
          </a:effectLst>
        </p:spPr>
      </p:pic>
      <p:pic>
        <p:nvPicPr>
          <p:cNvPr id="211" name="Google Shape;211;p26" descr="Flag of France.svg"/>
          <p:cNvPicPr preferRelativeResize="0"/>
          <p:nvPr/>
        </p:nvPicPr>
        <p:blipFill rotWithShape="1">
          <a:blip r:embed="rId7">
            <a:alphaModFix/>
          </a:blip>
          <a:srcRect/>
          <a:stretch/>
        </p:blipFill>
        <p:spPr>
          <a:xfrm>
            <a:off x="6140036" y="4880828"/>
            <a:ext cx="1998075" cy="1334714"/>
          </a:xfrm>
          <a:prstGeom prst="rect">
            <a:avLst/>
          </a:prstGeom>
          <a:noFill/>
          <a:ln>
            <a:noFill/>
          </a:ln>
          <a:effectLst>
            <a:outerShdw blurRad="44450" dist="27940" dir="5400000" algn="ctr">
              <a:srgbClr val="000000">
                <a:alpha val="31764"/>
              </a:srgbClr>
            </a:outerShdw>
          </a:effectLst>
        </p:spPr>
      </p:pic>
      <p:pic>
        <p:nvPicPr>
          <p:cNvPr id="212" name="Google Shape;212;p26" descr="Flag of Imperial Russia"/>
          <p:cNvPicPr preferRelativeResize="0"/>
          <p:nvPr/>
        </p:nvPicPr>
        <p:blipFill rotWithShape="1">
          <a:blip r:embed="rId8">
            <a:alphaModFix/>
          </a:blip>
          <a:srcRect/>
          <a:stretch/>
        </p:blipFill>
        <p:spPr>
          <a:xfrm>
            <a:off x="9689432" y="4777746"/>
            <a:ext cx="2002853" cy="1334714"/>
          </a:xfrm>
          <a:prstGeom prst="rect">
            <a:avLst/>
          </a:prstGeom>
          <a:noFill/>
          <a:ln>
            <a:noFill/>
          </a:ln>
          <a:effectLst>
            <a:outerShdw blurRad="44450" dist="27940" dir="5400000" algn="ctr">
              <a:srgbClr val="000000">
                <a:alpha val="31764"/>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7"/>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Pre-World War I European Alliances</a:t>
            </a:r>
            <a:endParaRPr/>
          </a:p>
        </p:txBody>
      </p:sp>
      <p:pic>
        <p:nvPicPr>
          <p:cNvPr id="218" name="Google Shape;218;p27" descr="Map of Europe 1914"/>
          <p:cNvPicPr preferRelativeResize="0"/>
          <p:nvPr/>
        </p:nvPicPr>
        <p:blipFill rotWithShape="1">
          <a:blip r:embed="rId3">
            <a:alphaModFix/>
          </a:blip>
          <a:srcRect/>
          <a:stretch/>
        </p:blipFill>
        <p:spPr>
          <a:xfrm>
            <a:off x="0" y="-9141"/>
            <a:ext cx="12192000" cy="679704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24" name="Google Shape;224;p28" descr="Image result for world war i cousins czar"/>
          <p:cNvPicPr preferRelativeResize="0"/>
          <p:nvPr/>
        </p:nvPicPr>
        <p:blipFill rotWithShape="1">
          <a:blip r:embed="rId3">
            <a:alphaModFix/>
          </a:blip>
          <a:srcRect/>
          <a:stretch/>
        </p:blipFill>
        <p:spPr>
          <a:xfrm>
            <a:off x="1262479" y="0"/>
            <a:ext cx="9389479" cy="685872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29" descr="https://upload.wikimedia.org/wikipedia/commons/b/b7/Postcard_for_the_assassination_of_Archduke_Franz_Ferdinand_in_Sarajevo.jpg"/>
          <p:cNvPicPr preferRelativeResize="0"/>
          <p:nvPr/>
        </p:nvPicPr>
        <p:blipFill rotWithShape="1">
          <a:blip r:embed="rId3">
            <a:alphaModFix/>
          </a:blip>
          <a:srcRect/>
          <a:stretch/>
        </p:blipFill>
        <p:spPr>
          <a:xfrm>
            <a:off x="6201394" y="988541"/>
            <a:ext cx="5629255" cy="3602724"/>
          </a:xfrm>
          <a:prstGeom prst="rect">
            <a:avLst/>
          </a:prstGeom>
          <a:noFill/>
          <a:ln>
            <a:noFill/>
          </a:ln>
        </p:spPr>
      </p:pic>
      <p:pic>
        <p:nvPicPr>
          <p:cNvPr id="230" name="Google Shape;230;p29" descr="Gavrilo Princip, prison, infobox crop.jpg"/>
          <p:cNvPicPr preferRelativeResize="0"/>
          <p:nvPr/>
        </p:nvPicPr>
        <p:blipFill rotWithShape="1">
          <a:blip r:embed="rId4">
            <a:alphaModFix/>
          </a:blip>
          <a:srcRect/>
          <a:stretch/>
        </p:blipFill>
        <p:spPr>
          <a:xfrm>
            <a:off x="5350475" y="3430704"/>
            <a:ext cx="2635165" cy="3152316"/>
          </a:xfrm>
          <a:prstGeom prst="rect">
            <a:avLst/>
          </a:prstGeom>
          <a:noFill/>
          <a:ln>
            <a:noFill/>
          </a:ln>
        </p:spPr>
      </p:pic>
      <p:sp>
        <p:nvSpPr>
          <p:cNvPr id="231" name="Google Shape;231;p29"/>
          <p:cNvSpPr txBox="1"/>
          <p:nvPr/>
        </p:nvSpPr>
        <p:spPr>
          <a:xfrm>
            <a:off x="307975" y="2185517"/>
            <a:ext cx="5623268" cy="341632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June 28, 1914: Gavrilo Princip, a Serbian Nationalist, assassinates Archduke Franz Ferdinand (and his wife) of Austria-Hungary in Sarajevo, Bosnia.</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0" descr="Map of Europe 1914"/>
          <p:cNvPicPr preferRelativeResize="0"/>
          <p:nvPr/>
        </p:nvPicPr>
        <p:blipFill rotWithShape="1">
          <a:blip r:embed="rId3">
            <a:alphaModFix/>
          </a:blip>
          <a:srcRect/>
          <a:stretch/>
        </p:blipFill>
        <p:spPr>
          <a:xfrm>
            <a:off x="4523054" y="1694895"/>
            <a:ext cx="7668946" cy="4275438"/>
          </a:xfrm>
          <a:prstGeom prst="rect">
            <a:avLst/>
          </a:prstGeom>
          <a:noFill/>
          <a:ln>
            <a:noFill/>
          </a:ln>
        </p:spPr>
      </p:pic>
      <p:sp>
        <p:nvSpPr>
          <p:cNvPr id="237" name="Google Shape;237;p30"/>
          <p:cNvSpPr/>
          <p:nvPr/>
        </p:nvSpPr>
        <p:spPr>
          <a:xfrm>
            <a:off x="4300151" y="1694895"/>
            <a:ext cx="1820578" cy="432284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30"/>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Pre-World War I European Alliances</a:t>
            </a:r>
            <a:endParaRPr/>
          </a:p>
        </p:txBody>
      </p:sp>
      <p:sp>
        <p:nvSpPr>
          <p:cNvPr id="239" name="Google Shape;239;p30"/>
          <p:cNvSpPr txBox="1"/>
          <p:nvPr/>
        </p:nvSpPr>
        <p:spPr>
          <a:xfrm>
            <a:off x="0" y="1325563"/>
            <a:ext cx="6120729" cy="48013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July 1914: 	Austria-Hungary declares war on Serbia.</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Russia declares war on Austria-Hungary</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August 1914: 	Germany declares war on Russia</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Germany declares war on France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Germany invades Luxembourg and Belgium</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United Kingdom declares war on Germany</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October 1914:	Ottoman Empire declares war on Russia</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November 1914: 	France and UK declare war on Ottomans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-Italy refuses to join her allies and in 1915 declares war on Austria-Hungary instead</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-British Empire nations, including Canada, Australia, New Zealand, South Africa, and India, also join in the fight against Germany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40" name="Google Shape;240;p30"/>
          <p:cNvCxnSpPr/>
          <p:nvPr/>
        </p:nvCxnSpPr>
        <p:spPr>
          <a:xfrm>
            <a:off x="8489092" y="4213654"/>
            <a:ext cx="469557" cy="531341"/>
          </a:xfrm>
          <a:prstGeom prst="straightConnector1">
            <a:avLst/>
          </a:prstGeom>
          <a:noFill/>
          <a:ln w="53975" cap="flat" cmpd="sng">
            <a:solidFill>
              <a:srgbClr val="FF0000"/>
            </a:solidFill>
            <a:prstDash val="solid"/>
            <a:miter lim="800000"/>
            <a:headEnd type="triangle" w="med" len="med"/>
            <a:tailEnd type="triangle" w="med" len="med"/>
          </a:ln>
        </p:spPr>
      </p:cxnSp>
      <p:cxnSp>
        <p:nvCxnSpPr>
          <p:cNvPr id="241" name="Google Shape;241;p30"/>
          <p:cNvCxnSpPr/>
          <p:nvPr/>
        </p:nvCxnSpPr>
        <p:spPr>
          <a:xfrm rot="10800000" flipH="1">
            <a:off x="8958649" y="3128211"/>
            <a:ext cx="939113" cy="1085443"/>
          </a:xfrm>
          <a:prstGeom prst="straightConnector1">
            <a:avLst/>
          </a:prstGeom>
          <a:noFill/>
          <a:ln w="53975" cap="flat" cmpd="sng">
            <a:solidFill>
              <a:srgbClr val="FF0000"/>
            </a:solidFill>
            <a:prstDash val="solid"/>
            <a:miter lim="800000"/>
            <a:headEnd type="triangle" w="med" len="med"/>
            <a:tailEnd type="triangle" w="med" len="med"/>
          </a:ln>
        </p:spPr>
      </p:cxnSp>
      <p:cxnSp>
        <p:nvCxnSpPr>
          <p:cNvPr id="242" name="Google Shape;242;p30"/>
          <p:cNvCxnSpPr/>
          <p:nvPr/>
        </p:nvCxnSpPr>
        <p:spPr>
          <a:xfrm rot="10800000" flipH="1">
            <a:off x="8019535" y="2988316"/>
            <a:ext cx="1750107" cy="222563"/>
          </a:xfrm>
          <a:prstGeom prst="straightConnector1">
            <a:avLst/>
          </a:prstGeom>
          <a:noFill/>
          <a:ln w="53975" cap="flat" cmpd="sng">
            <a:solidFill>
              <a:srgbClr val="FF0000"/>
            </a:solidFill>
            <a:prstDash val="solid"/>
            <a:miter lim="800000"/>
            <a:headEnd type="triangle" w="med" len="med"/>
            <a:tailEnd type="triangle" w="med" len="med"/>
          </a:ln>
        </p:spPr>
      </p:cxnSp>
      <p:cxnSp>
        <p:nvCxnSpPr>
          <p:cNvPr id="243" name="Google Shape;243;p30"/>
          <p:cNvCxnSpPr/>
          <p:nvPr/>
        </p:nvCxnSpPr>
        <p:spPr>
          <a:xfrm rot="10800000" flipH="1">
            <a:off x="6858000" y="3449053"/>
            <a:ext cx="926757" cy="378505"/>
          </a:xfrm>
          <a:prstGeom prst="straightConnector1">
            <a:avLst/>
          </a:prstGeom>
          <a:noFill/>
          <a:ln w="53975" cap="flat" cmpd="sng">
            <a:solidFill>
              <a:srgbClr val="FF0000"/>
            </a:solidFill>
            <a:prstDash val="solid"/>
            <a:miter lim="800000"/>
            <a:headEnd type="triangle" w="med" len="med"/>
            <a:tailEnd type="triangle" w="med" len="med"/>
          </a:ln>
        </p:spPr>
      </p:cxnSp>
      <p:cxnSp>
        <p:nvCxnSpPr>
          <p:cNvPr id="244" name="Google Shape;244;p30"/>
          <p:cNvCxnSpPr/>
          <p:nvPr/>
        </p:nvCxnSpPr>
        <p:spPr>
          <a:xfrm>
            <a:off x="6623221" y="2862540"/>
            <a:ext cx="1161536" cy="348339"/>
          </a:xfrm>
          <a:prstGeom prst="straightConnector1">
            <a:avLst/>
          </a:prstGeom>
          <a:noFill/>
          <a:ln w="53975" cap="flat" cmpd="sng">
            <a:solidFill>
              <a:srgbClr val="FF0000"/>
            </a:solidFill>
            <a:prstDash val="solid"/>
            <a:miter lim="800000"/>
            <a:headEnd type="triangle" w="med" len="med"/>
            <a:tailEnd type="triangle" w="med" len="med"/>
          </a:ln>
        </p:spPr>
      </p:cxnSp>
      <p:cxnSp>
        <p:nvCxnSpPr>
          <p:cNvPr id="245" name="Google Shape;245;p30"/>
          <p:cNvCxnSpPr/>
          <p:nvPr/>
        </p:nvCxnSpPr>
        <p:spPr>
          <a:xfrm rot="10800000" flipH="1">
            <a:off x="7673305" y="4016596"/>
            <a:ext cx="684222" cy="479688"/>
          </a:xfrm>
          <a:prstGeom prst="straightConnector1">
            <a:avLst/>
          </a:prstGeom>
          <a:noFill/>
          <a:ln w="53975" cap="flat" cmpd="sng">
            <a:solidFill>
              <a:srgbClr val="FF0000"/>
            </a:solidFill>
            <a:prstDash val="solid"/>
            <a:miter lim="800000"/>
            <a:headEnd type="triangle" w="med" len="med"/>
            <a:tailEnd type="triangle" w="med" len="med"/>
          </a:ln>
        </p:spPr>
      </p:cxnSp>
      <p:cxnSp>
        <p:nvCxnSpPr>
          <p:cNvPr id="246" name="Google Shape;246;p30"/>
          <p:cNvCxnSpPr/>
          <p:nvPr/>
        </p:nvCxnSpPr>
        <p:spPr>
          <a:xfrm rot="10800000">
            <a:off x="10361156" y="3210879"/>
            <a:ext cx="59724" cy="2005698"/>
          </a:xfrm>
          <a:prstGeom prst="straightConnector1">
            <a:avLst/>
          </a:prstGeom>
          <a:noFill/>
          <a:ln w="53975" cap="flat" cmpd="sng">
            <a:solidFill>
              <a:srgbClr val="FF0000"/>
            </a:solidFill>
            <a:prstDash val="solid"/>
            <a:miter lim="800000"/>
            <a:headEnd type="triangle" w="med" len="med"/>
            <a:tailEnd type="triangle" w="med" len="med"/>
          </a:ln>
        </p:spPr>
      </p:cxnSp>
      <p:cxnSp>
        <p:nvCxnSpPr>
          <p:cNvPr id="247" name="Google Shape;247;p30"/>
          <p:cNvCxnSpPr/>
          <p:nvPr/>
        </p:nvCxnSpPr>
        <p:spPr>
          <a:xfrm rot="10800000">
            <a:off x="6646983" y="4405397"/>
            <a:ext cx="3591299" cy="1124191"/>
          </a:xfrm>
          <a:prstGeom prst="straightConnector1">
            <a:avLst/>
          </a:prstGeom>
          <a:noFill/>
          <a:ln w="53975" cap="flat" cmpd="sng">
            <a:solidFill>
              <a:srgbClr val="FF0000"/>
            </a:solidFill>
            <a:prstDash val="solid"/>
            <a:miter lim="800000"/>
            <a:headEnd type="triangl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9">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1"/>
        <p:cNvGrpSpPr/>
        <p:nvPr/>
      </p:nvGrpSpPr>
      <p:grpSpPr>
        <a:xfrm>
          <a:off x="0" y="0"/>
          <a:ext cx="0" cy="0"/>
          <a:chOff x="0" y="0"/>
          <a:chExt cx="0" cy="0"/>
        </a:xfrm>
      </p:grpSpPr>
      <p:sp>
        <p:nvSpPr>
          <p:cNvPr id="252" name="Google Shape;25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53" name="Google Shape;253;p31" descr="World 1914 empires colonies territory.PNG"/>
          <p:cNvPicPr preferRelativeResize="0"/>
          <p:nvPr/>
        </p:nvPicPr>
        <p:blipFill rotWithShape="1">
          <a:blip r:embed="rId3">
            <a:alphaModFix/>
          </a:blip>
          <a:srcRect/>
          <a:stretch/>
        </p:blipFill>
        <p:spPr>
          <a:xfrm>
            <a:off x="0" y="797886"/>
            <a:ext cx="12192000" cy="5124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4" descr="Map of Virginia"/>
          <p:cNvPicPr preferRelativeResize="0"/>
          <p:nvPr/>
        </p:nvPicPr>
        <p:blipFill rotWithShape="1">
          <a:blip r:embed="rId3">
            <a:alphaModFix/>
          </a:blip>
          <a:srcRect/>
          <a:stretch/>
        </p:blipFill>
        <p:spPr>
          <a:xfrm>
            <a:off x="6406640" y="147752"/>
            <a:ext cx="5019675" cy="3011805"/>
          </a:xfrm>
          <a:prstGeom prst="rect">
            <a:avLst/>
          </a:prstGeom>
          <a:noFill/>
          <a:ln>
            <a:noFill/>
          </a:ln>
        </p:spPr>
      </p:pic>
      <p:sp>
        <p:nvSpPr>
          <p:cNvPr id="92" name="Google Shape;92;p14"/>
          <p:cNvSpPr txBox="1"/>
          <p:nvPr/>
        </p:nvSpPr>
        <p:spPr>
          <a:xfrm>
            <a:off x="361950" y="901126"/>
            <a:ext cx="5702674"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i="0" u="none" strike="noStrike" cap="none">
                <a:solidFill>
                  <a:schemeClr val="dk1"/>
                </a:solidFill>
                <a:latin typeface="Palatino Linotype"/>
                <a:ea typeface="Palatino Linotype"/>
                <a:cs typeface="Palatino Linotype"/>
                <a:sym typeface="Palatino Linotype"/>
              </a:rPr>
              <a:t>Elected in:		1912, 1916	</a:t>
            </a:r>
            <a:endParaRPr/>
          </a:p>
        </p:txBody>
      </p:sp>
      <p:sp>
        <p:nvSpPr>
          <p:cNvPr id="93" name="Google Shape;93;p14"/>
          <p:cNvSpPr txBox="1"/>
          <p:nvPr/>
        </p:nvSpPr>
        <p:spPr>
          <a:xfrm>
            <a:off x="361950" y="1434525"/>
            <a:ext cx="86868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President from:	1913-1921	</a:t>
            </a:r>
            <a:endParaRPr/>
          </a:p>
        </p:txBody>
      </p:sp>
      <p:sp>
        <p:nvSpPr>
          <p:cNvPr id="94" name="Google Shape;94;p14"/>
          <p:cNvSpPr txBox="1"/>
          <p:nvPr/>
        </p:nvSpPr>
        <p:spPr>
          <a:xfrm>
            <a:off x="361950" y="1994454"/>
            <a:ext cx="596265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Political Party:		Democrat</a:t>
            </a:r>
            <a:endParaRPr sz="3200">
              <a:solidFill>
                <a:schemeClr val="dk1"/>
              </a:solidFill>
              <a:latin typeface="Palatino Linotype"/>
              <a:ea typeface="Palatino Linotype"/>
              <a:cs typeface="Palatino Linotype"/>
              <a:sym typeface="Palatino Linotype"/>
            </a:endParaRPr>
          </a:p>
        </p:txBody>
      </p:sp>
      <p:sp>
        <p:nvSpPr>
          <p:cNvPr id="95" name="Google Shape;95;p14"/>
          <p:cNvSpPr txBox="1"/>
          <p:nvPr/>
        </p:nvSpPr>
        <p:spPr>
          <a:xfrm>
            <a:off x="361950" y="2599628"/>
            <a:ext cx="8686800"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Home State:		Virginia</a:t>
            </a:r>
            <a:endParaRPr/>
          </a:p>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					</a:t>
            </a:r>
            <a:endParaRPr/>
          </a:p>
        </p:txBody>
      </p:sp>
      <p:pic>
        <p:nvPicPr>
          <p:cNvPr id="96" name="Google Shape;96;p14" descr="WWFH exterior"/>
          <p:cNvPicPr preferRelativeResize="0"/>
          <p:nvPr/>
        </p:nvPicPr>
        <p:blipFill rotWithShape="1">
          <a:blip r:embed="rId4">
            <a:alphaModFix/>
          </a:blip>
          <a:srcRect/>
          <a:stretch/>
        </p:blipFill>
        <p:spPr>
          <a:xfrm>
            <a:off x="1046248" y="3159557"/>
            <a:ext cx="4676094" cy="3497567"/>
          </a:xfrm>
          <a:prstGeom prst="rect">
            <a:avLst/>
          </a:prstGeom>
          <a:noFill/>
          <a:ln>
            <a:noFill/>
          </a:ln>
        </p:spPr>
      </p:pic>
      <p:pic>
        <p:nvPicPr>
          <p:cNvPr id="97" name="Google Shape;97;p14" descr="Image result for woodrow wilson dollar coin"/>
          <p:cNvPicPr preferRelativeResize="0"/>
          <p:nvPr/>
        </p:nvPicPr>
        <p:blipFill rotWithShape="1">
          <a:blip r:embed="rId5">
            <a:alphaModFix/>
          </a:blip>
          <a:srcRect/>
          <a:stretch/>
        </p:blipFill>
        <p:spPr>
          <a:xfrm>
            <a:off x="8359002" y="2963448"/>
            <a:ext cx="7779568" cy="3889784"/>
          </a:xfrm>
          <a:prstGeom prst="rect">
            <a:avLst/>
          </a:prstGeom>
          <a:noFill/>
          <a:ln>
            <a:noFill/>
          </a:ln>
        </p:spPr>
      </p:pic>
      <p:pic>
        <p:nvPicPr>
          <p:cNvPr id="98" name="Google Shape;98;p14" descr="https://upload.wikimedia.org/wikipedia/commons/thumb/9/9b/Woodrow_Wilson_Signature_2.svg/1280px-Woodrow_Wilson_Signature_2.svg.png"/>
          <p:cNvPicPr preferRelativeResize="0"/>
          <p:nvPr/>
        </p:nvPicPr>
        <p:blipFill rotWithShape="1">
          <a:blip r:embed="rId6">
            <a:alphaModFix/>
          </a:blip>
          <a:srcRect/>
          <a:stretch/>
        </p:blipFill>
        <p:spPr>
          <a:xfrm>
            <a:off x="88243" y="38921"/>
            <a:ext cx="3641076" cy="16925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5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fade">
                                      <p:cBhvr>
                                        <p:cTn id="2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59" name="Google Shape;259;p32" descr="Image result for world war i combatants map"/>
          <p:cNvPicPr preferRelativeResize="0"/>
          <p:nvPr/>
        </p:nvPicPr>
        <p:blipFill rotWithShape="1">
          <a:blip r:embed="rId3">
            <a:alphaModFix/>
          </a:blip>
          <a:srcRect/>
          <a:stretch/>
        </p:blipFill>
        <p:spPr>
          <a:xfrm>
            <a:off x="1041019" y="0"/>
            <a:ext cx="10312781"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3"/>
          <p:cNvSpPr txBox="1">
            <a:spLocks noGrp="1"/>
          </p:cNvSpPr>
          <p:nvPr>
            <p:ph type="title"/>
          </p:nvPr>
        </p:nvSpPr>
        <p:spPr>
          <a:xfrm>
            <a:off x="626538" y="26432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Schlieffen Plan</a:t>
            </a:r>
            <a:endParaRPr/>
          </a:p>
        </p:txBody>
      </p:sp>
      <p:pic>
        <p:nvPicPr>
          <p:cNvPr id="265" name="Google Shape;265;p33"/>
          <p:cNvPicPr preferRelativeResize="0"/>
          <p:nvPr/>
        </p:nvPicPr>
        <p:blipFill rotWithShape="1">
          <a:blip r:embed="rId3">
            <a:alphaModFix/>
          </a:blip>
          <a:srcRect/>
          <a:stretch/>
        </p:blipFill>
        <p:spPr>
          <a:xfrm>
            <a:off x="6295162" y="947495"/>
            <a:ext cx="5634779" cy="4650538"/>
          </a:xfrm>
          <a:prstGeom prst="rect">
            <a:avLst/>
          </a:prstGeom>
          <a:noFill/>
          <a:ln>
            <a:noFill/>
          </a:ln>
        </p:spPr>
      </p:pic>
      <p:sp>
        <p:nvSpPr>
          <p:cNvPr id="266" name="Google Shape;266;p33"/>
          <p:cNvSpPr txBox="1"/>
          <p:nvPr/>
        </p:nvSpPr>
        <p:spPr>
          <a:xfrm>
            <a:off x="348292" y="1459776"/>
            <a:ext cx="5623268" cy="489364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German strategy to quickly defeat France by way of Belgium, before Russia can mobilize its army.</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German army invaded Belgium in August 1914 and conquered it in 2 months, in what was called the “Rape of Belgium.”</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German advance was stopped outside Paris and both sides resort to trench warfare.</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4">
            <a:hlinkClick r:id="rId3"/>
          </p:cNvPr>
          <p:cNvPicPr preferRelativeResize="0"/>
          <p:nvPr/>
        </p:nvPicPr>
        <p:blipFill rotWithShape="1">
          <a:blip r:embed="rId4">
            <a:alphaModFix/>
          </a:blip>
          <a:srcRect/>
          <a:stretch/>
        </p:blipFill>
        <p:spPr>
          <a:xfrm>
            <a:off x="1348908" y="281"/>
            <a:ext cx="8979970" cy="68577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5"/>
          <p:cNvPicPr preferRelativeResize="0"/>
          <p:nvPr/>
        </p:nvPicPr>
        <p:blipFill rotWithShape="1">
          <a:blip r:embed="rId3">
            <a:alphaModFix/>
          </a:blip>
          <a:srcRect/>
          <a:stretch/>
        </p:blipFill>
        <p:spPr>
          <a:xfrm>
            <a:off x="0" y="0"/>
            <a:ext cx="5281733" cy="6858000"/>
          </a:xfrm>
          <a:prstGeom prst="rect">
            <a:avLst/>
          </a:prstGeom>
          <a:noFill/>
          <a:ln>
            <a:noFill/>
          </a:ln>
        </p:spPr>
      </p:pic>
      <p:pic>
        <p:nvPicPr>
          <p:cNvPr id="277" name="Google Shape;277;p35"/>
          <p:cNvPicPr preferRelativeResize="0"/>
          <p:nvPr/>
        </p:nvPicPr>
        <p:blipFill rotWithShape="1">
          <a:blip r:embed="rId4">
            <a:alphaModFix/>
          </a:blip>
          <a:srcRect/>
          <a:stretch/>
        </p:blipFill>
        <p:spPr>
          <a:xfrm>
            <a:off x="3022720" y="0"/>
            <a:ext cx="9314771" cy="6858000"/>
          </a:xfrm>
          <a:prstGeom prst="rect">
            <a:avLst/>
          </a:prstGeom>
          <a:noFill/>
          <a:ln>
            <a:noFill/>
          </a:ln>
        </p:spPr>
      </p:pic>
      <p:pic>
        <p:nvPicPr>
          <p:cNvPr id="278" name="Google Shape;278;p35"/>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279" name="Google Shape;279;p35"/>
          <p:cNvPicPr preferRelativeResize="0"/>
          <p:nvPr/>
        </p:nvPicPr>
        <p:blipFill rotWithShape="1">
          <a:blip r:embed="rId6">
            <a:alphaModFix/>
          </a:blip>
          <a:srcRect/>
          <a:stretch/>
        </p:blipFill>
        <p:spPr>
          <a:xfrm>
            <a:off x="8123750" y="4309875"/>
            <a:ext cx="3974725" cy="2310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85" name="Google Shape;285;p36">
            <a:hlinkClick r:id="rId3"/>
          </p:cNvPr>
          <p:cNvPicPr preferRelativeResize="0"/>
          <p:nvPr/>
        </p:nvPicPr>
        <p:blipFill rotWithShape="1">
          <a:blip r:embed="rId4">
            <a:alphaModFix/>
          </a:blip>
          <a:srcRect/>
          <a:stretch/>
        </p:blipFill>
        <p:spPr>
          <a:xfrm>
            <a:off x="508000" y="0"/>
            <a:ext cx="11169381" cy="6858000"/>
          </a:xfrm>
          <a:prstGeom prst="rect">
            <a:avLst/>
          </a:prstGeom>
          <a:noFill/>
          <a:ln>
            <a:noFill/>
          </a:ln>
        </p:spPr>
      </p:pic>
      <p:sp>
        <p:nvSpPr>
          <p:cNvPr id="286" name="Google Shape;286;p36"/>
          <p:cNvSpPr/>
          <p:nvPr/>
        </p:nvSpPr>
        <p:spPr>
          <a:xfrm>
            <a:off x="5995606" y="1456567"/>
            <a:ext cx="784472" cy="690935"/>
          </a:xfrm>
          <a:prstGeom prst="irregularSeal1">
            <a:avLst/>
          </a:prstGeom>
          <a:solidFill>
            <a:srgbClr val="FF8000"/>
          </a:solidFill>
          <a:ln w="476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36"/>
          <p:cNvSpPr/>
          <p:nvPr/>
        </p:nvSpPr>
        <p:spPr>
          <a:xfrm>
            <a:off x="5024355" y="765632"/>
            <a:ext cx="784472" cy="690935"/>
          </a:xfrm>
          <a:prstGeom prst="irregularSeal1">
            <a:avLst/>
          </a:prstGeom>
          <a:solidFill>
            <a:srgbClr val="FF8000"/>
          </a:solidFill>
          <a:ln w="476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36"/>
          <p:cNvSpPr/>
          <p:nvPr/>
        </p:nvSpPr>
        <p:spPr>
          <a:xfrm>
            <a:off x="6257097" y="1680654"/>
            <a:ext cx="784472" cy="690935"/>
          </a:xfrm>
          <a:prstGeom prst="irregularSeal1">
            <a:avLst/>
          </a:prstGeom>
          <a:solidFill>
            <a:srgbClr val="FF8000"/>
          </a:solidFill>
          <a:ln w="476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36"/>
          <p:cNvSpPr/>
          <p:nvPr/>
        </p:nvSpPr>
        <p:spPr>
          <a:xfrm>
            <a:off x="4856254" y="3641416"/>
            <a:ext cx="784472" cy="690935"/>
          </a:xfrm>
          <a:prstGeom prst="irregularSeal1">
            <a:avLst/>
          </a:prstGeom>
          <a:solidFill>
            <a:srgbClr val="FF8000"/>
          </a:solidFill>
          <a:ln w="476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36"/>
          <p:cNvSpPr/>
          <p:nvPr/>
        </p:nvSpPr>
        <p:spPr>
          <a:xfrm>
            <a:off x="6929501" y="3417329"/>
            <a:ext cx="784472" cy="690935"/>
          </a:xfrm>
          <a:prstGeom prst="irregularSeal1">
            <a:avLst/>
          </a:prstGeom>
          <a:solidFill>
            <a:srgbClr val="FF8000"/>
          </a:solidFill>
          <a:ln w="476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1" name="Google Shape;291;p36"/>
          <p:cNvSpPr/>
          <p:nvPr/>
        </p:nvSpPr>
        <p:spPr>
          <a:xfrm>
            <a:off x="4221205" y="2072806"/>
            <a:ext cx="784472" cy="690935"/>
          </a:xfrm>
          <a:prstGeom prst="irregularSeal1">
            <a:avLst/>
          </a:prstGeom>
          <a:solidFill>
            <a:srgbClr val="FF8000"/>
          </a:solidFill>
          <a:ln w="476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36"/>
          <p:cNvSpPr/>
          <p:nvPr/>
        </p:nvSpPr>
        <p:spPr>
          <a:xfrm>
            <a:off x="4632119" y="1400545"/>
            <a:ext cx="784472" cy="690935"/>
          </a:xfrm>
          <a:prstGeom prst="irregularSeal1">
            <a:avLst/>
          </a:prstGeom>
          <a:solidFill>
            <a:srgbClr val="FF8000"/>
          </a:solidFill>
          <a:ln w="476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 name="Google Shape;293;p36"/>
          <p:cNvSpPr/>
          <p:nvPr/>
        </p:nvSpPr>
        <p:spPr>
          <a:xfrm>
            <a:off x="5267168" y="2913133"/>
            <a:ext cx="784472" cy="690935"/>
          </a:xfrm>
          <a:prstGeom prst="irregularSeal1">
            <a:avLst/>
          </a:prstGeom>
          <a:solidFill>
            <a:srgbClr val="FF8000"/>
          </a:solidFill>
          <a:ln w="476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Songs of World War I</a:t>
            </a:r>
            <a:endParaRPr/>
          </a:p>
        </p:txBody>
      </p:sp>
      <p:sp>
        <p:nvSpPr>
          <p:cNvPr id="299" name="Google Shape;299;p37"/>
          <p:cNvSpPr txBox="1"/>
          <p:nvPr/>
        </p:nvSpPr>
        <p:spPr>
          <a:xfrm>
            <a:off x="1906422" y="3564610"/>
            <a:ext cx="278614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rPr>
              <a:t>It’s a Long Way to Tipperary</a:t>
            </a:r>
            <a:endParaRPr sz="1800">
              <a:solidFill>
                <a:schemeClr val="dk1"/>
              </a:solidFill>
              <a:latin typeface="Calibri"/>
              <a:ea typeface="Calibri"/>
              <a:cs typeface="Calibri"/>
              <a:sym typeface="Calibri"/>
            </a:endParaRPr>
          </a:p>
        </p:txBody>
      </p:sp>
      <p:sp>
        <p:nvSpPr>
          <p:cNvPr id="300" name="Google Shape;300;p37"/>
          <p:cNvSpPr txBox="1"/>
          <p:nvPr/>
        </p:nvSpPr>
        <p:spPr>
          <a:xfrm>
            <a:off x="6834753" y="3575673"/>
            <a:ext cx="40933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4"/>
              </a:rPr>
              <a:t>Pack up your Troubles in your Old Kit -Bag</a:t>
            </a:r>
            <a:endParaRPr sz="1800">
              <a:solidFill>
                <a:schemeClr val="dk1"/>
              </a:solidFill>
              <a:latin typeface="Calibri"/>
              <a:ea typeface="Calibri"/>
              <a:cs typeface="Calibri"/>
              <a:sym typeface="Calibri"/>
            </a:endParaRPr>
          </a:p>
        </p:txBody>
      </p:sp>
      <p:sp>
        <p:nvSpPr>
          <p:cNvPr id="301" name="Google Shape;301;p37"/>
          <p:cNvSpPr txBox="1"/>
          <p:nvPr/>
        </p:nvSpPr>
        <p:spPr>
          <a:xfrm>
            <a:off x="1690828" y="6199322"/>
            <a:ext cx="323434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5"/>
              </a:rPr>
              <a:t>Mademoiselle from Armentieres</a:t>
            </a:r>
            <a:endParaRPr sz="1800">
              <a:solidFill>
                <a:schemeClr val="dk1"/>
              </a:solidFill>
              <a:latin typeface="Calibri"/>
              <a:ea typeface="Calibri"/>
              <a:cs typeface="Calibri"/>
              <a:sym typeface="Calibri"/>
            </a:endParaRPr>
          </a:p>
        </p:txBody>
      </p:sp>
      <p:sp>
        <p:nvSpPr>
          <p:cNvPr id="302" name="Google Shape;302;p37"/>
          <p:cNvSpPr txBox="1"/>
          <p:nvPr/>
        </p:nvSpPr>
        <p:spPr>
          <a:xfrm>
            <a:off x="7264594" y="6212193"/>
            <a:ext cx="291861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6"/>
              </a:rPr>
              <a:t>Keep the Home Fires Burning</a:t>
            </a:r>
            <a:endParaRPr sz="1800">
              <a:solidFill>
                <a:schemeClr val="dk1"/>
              </a:solidFill>
              <a:latin typeface="Calibri"/>
              <a:ea typeface="Calibri"/>
              <a:cs typeface="Calibri"/>
              <a:sym typeface="Calibri"/>
            </a:endParaRPr>
          </a:p>
        </p:txBody>
      </p:sp>
      <p:sp>
        <p:nvSpPr>
          <p:cNvPr id="303" name="Google Shape;303;p37" descr="Image result for Poppy png"/>
          <p:cNvSpPr/>
          <p:nvPr/>
        </p:nvSpPr>
        <p:spPr>
          <a:xfrm>
            <a:off x="-658428" y="1679136"/>
            <a:ext cx="173406" cy="1734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4" name="Google Shape;304;p37" descr="This png image - Poppy Transparent PNG Clip Art Image, is available for free download"/>
          <p:cNvPicPr preferRelativeResize="0"/>
          <p:nvPr/>
        </p:nvPicPr>
        <p:blipFill rotWithShape="1">
          <a:blip r:embed="rId7">
            <a:alphaModFix/>
          </a:blip>
          <a:srcRect/>
          <a:stretch/>
        </p:blipFill>
        <p:spPr>
          <a:xfrm>
            <a:off x="1673816" y="1522456"/>
            <a:ext cx="3251361" cy="1977912"/>
          </a:xfrm>
          <a:prstGeom prst="rect">
            <a:avLst/>
          </a:prstGeom>
          <a:noFill/>
          <a:ln>
            <a:noFill/>
          </a:ln>
        </p:spPr>
      </p:pic>
      <p:pic>
        <p:nvPicPr>
          <p:cNvPr id="305" name="Google Shape;305;p37" descr="This png image - Poppy Transparent PNG Clip Art Image, is available for free download"/>
          <p:cNvPicPr preferRelativeResize="0"/>
          <p:nvPr/>
        </p:nvPicPr>
        <p:blipFill rotWithShape="1">
          <a:blip r:embed="rId7">
            <a:alphaModFix/>
          </a:blip>
          <a:srcRect/>
          <a:stretch/>
        </p:blipFill>
        <p:spPr>
          <a:xfrm>
            <a:off x="7098224" y="1522456"/>
            <a:ext cx="3251361" cy="1977912"/>
          </a:xfrm>
          <a:prstGeom prst="rect">
            <a:avLst/>
          </a:prstGeom>
          <a:noFill/>
          <a:ln>
            <a:noFill/>
          </a:ln>
        </p:spPr>
      </p:pic>
      <p:pic>
        <p:nvPicPr>
          <p:cNvPr id="306" name="Google Shape;306;p37" descr="This png image - Poppy Transparent PNG Clip Art Image, is available for free download"/>
          <p:cNvPicPr preferRelativeResize="0"/>
          <p:nvPr/>
        </p:nvPicPr>
        <p:blipFill rotWithShape="1">
          <a:blip r:embed="rId7">
            <a:alphaModFix/>
          </a:blip>
          <a:srcRect/>
          <a:stretch/>
        </p:blipFill>
        <p:spPr>
          <a:xfrm>
            <a:off x="1673814" y="4077676"/>
            <a:ext cx="3251361" cy="1977912"/>
          </a:xfrm>
          <a:prstGeom prst="rect">
            <a:avLst/>
          </a:prstGeom>
          <a:noFill/>
          <a:ln>
            <a:noFill/>
          </a:ln>
        </p:spPr>
      </p:pic>
      <p:pic>
        <p:nvPicPr>
          <p:cNvPr id="307" name="Google Shape;307;p37" descr="This png image - Poppy Transparent PNG Clip Art Image, is available for free download"/>
          <p:cNvPicPr preferRelativeResize="0"/>
          <p:nvPr/>
        </p:nvPicPr>
        <p:blipFill rotWithShape="1">
          <a:blip r:embed="rId7">
            <a:alphaModFix/>
          </a:blip>
          <a:srcRect/>
          <a:stretch/>
        </p:blipFill>
        <p:spPr>
          <a:xfrm>
            <a:off x="7098224" y="4221410"/>
            <a:ext cx="3251361" cy="19779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8"/>
          <p:cNvPicPr preferRelativeResize="0"/>
          <p:nvPr/>
        </p:nvPicPr>
        <p:blipFill rotWithShape="1">
          <a:blip r:embed="rId3">
            <a:alphaModFix/>
          </a:blip>
          <a:srcRect/>
          <a:stretch/>
        </p:blipFill>
        <p:spPr>
          <a:xfrm>
            <a:off x="0" y="-181772"/>
            <a:ext cx="12192000" cy="7039772"/>
          </a:xfrm>
          <a:prstGeom prst="rect">
            <a:avLst/>
          </a:prstGeom>
          <a:noFill/>
          <a:ln>
            <a:noFill/>
          </a:ln>
        </p:spPr>
      </p:pic>
      <p:sp>
        <p:nvSpPr>
          <p:cNvPr id="313" name="Google Shape;313;p38"/>
          <p:cNvSpPr txBox="1">
            <a:spLocks noGrp="1"/>
          </p:cNvSpPr>
          <p:nvPr>
            <p:ph type="title"/>
          </p:nvPr>
        </p:nvSpPr>
        <p:spPr>
          <a:xfrm>
            <a:off x="6070318" y="0"/>
            <a:ext cx="571543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Other areas of the war</a:t>
            </a:r>
            <a:endParaRPr>
              <a:solidFill>
                <a:schemeClr val="lt1"/>
              </a:solidFill>
            </a:endParaRPr>
          </a:p>
        </p:txBody>
      </p:sp>
      <p:sp>
        <p:nvSpPr>
          <p:cNvPr id="314" name="Google Shape;314;p38"/>
          <p:cNvSpPr txBox="1"/>
          <p:nvPr/>
        </p:nvSpPr>
        <p:spPr>
          <a:xfrm>
            <a:off x="4109138" y="1011603"/>
            <a:ext cx="7951417" cy="181588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FFFF"/>
              </a:buClr>
              <a:buSzPts val="2800"/>
              <a:buFont typeface="Calibri"/>
              <a:buChar char="-"/>
            </a:pPr>
            <a:r>
              <a:rPr lang="en-US" sz="2800">
                <a:solidFill>
                  <a:srgbClr val="FFFFFF"/>
                </a:solidFill>
                <a:latin typeface="Calibri"/>
                <a:ea typeface="Calibri"/>
                <a:cs typeface="Calibri"/>
                <a:sym typeface="Calibri"/>
              </a:rPr>
              <a:t>British, Australian, and New Zealand (“ANZAC”) troops fought in western Turkey, at the Battle of Gallipoli. It was a disaster, and they lost 175,000 men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9"/>
          <p:cNvSpPr txBox="1">
            <a:spLocks noGrp="1"/>
          </p:cNvSpPr>
          <p:nvPr>
            <p:ph type="title"/>
          </p:nvPr>
        </p:nvSpPr>
        <p:spPr>
          <a:xfrm>
            <a:off x="165795" y="215733"/>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The Eastern Front</a:t>
            </a:r>
            <a:endParaRPr/>
          </a:p>
        </p:txBody>
      </p:sp>
      <p:sp>
        <p:nvSpPr>
          <p:cNvPr id="320" name="Google Shape;320;p39"/>
          <p:cNvSpPr txBox="1"/>
          <p:nvPr/>
        </p:nvSpPr>
        <p:spPr>
          <a:xfrm>
            <a:off x="0" y="1289168"/>
            <a:ext cx="7275253" cy="600164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Germany destroyed the Russian army at the battle of Tannenberg in 1914.</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In 1917, the Germans smuggled Vladimir Lenin, a Marxist/Communist agitator, into Russia to try to topple Russian Czar Nicolas II. Civil War broke out.</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“February Revolution” toppled the Czar, who was captured (with his family) by Bolsheviks (Russian Communist supporters of Lenin) and all were executed.</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Russia, now known as the Soviet Union,  signed the peace Treaty of Brest-Litovsk in 1917 with Germany.</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pic>
        <p:nvPicPr>
          <p:cNvPr id="321" name="Google Shape;321;p39"/>
          <p:cNvPicPr preferRelativeResize="0"/>
          <p:nvPr/>
        </p:nvPicPr>
        <p:blipFill rotWithShape="1">
          <a:blip r:embed="rId3">
            <a:alphaModFix/>
          </a:blip>
          <a:srcRect/>
          <a:stretch/>
        </p:blipFill>
        <p:spPr>
          <a:xfrm>
            <a:off x="7217994" y="0"/>
            <a:ext cx="4974006"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u="sng">
                <a:solidFill>
                  <a:schemeClr val="hlink"/>
                </a:solidFill>
                <a:hlinkClick r:id="rId3"/>
              </a:rPr>
              <a:t>The Christmas Truce</a:t>
            </a:r>
            <a:endParaRPr/>
          </a:p>
        </p:txBody>
      </p:sp>
      <p:pic>
        <p:nvPicPr>
          <p:cNvPr id="327" name="Google Shape;327;p40" descr="Image result for christmas truce wwi"/>
          <p:cNvPicPr preferRelativeResize="0"/>
          <p:nvPr/>
        </p:nvPicPr>
        <p:blipFill rotWithShape="1">
          <a:blip r:embed="rId4">
            <a:alphaModFix/>
          </a:blip>
          <a:srcRect/>
          <a:stretch/>
        </p:blipFill>
        <p:spPr>
          <a:xfrm>
            <a:off x="2707104" y="1542307"/>
            <a:ext cx="7210091" cy="50723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1"/>
        <p:cNvGrpSpPr/>
        <p:nvPr/>
      </p:nvGrpSpPr>
      <p:grpSpPr>
        <a:xfrm>
          <a:off x="0" y="0"/>
          <a:ext cx="0" cy="0"/>
          <a:chOff x="0" y="0"/>
          <a:chExt cx="0" cy="0"/>
        </a:xfrm>
      </p:grpSpPr>
      <p:pic>
        <p:nvPicPr>
          <p:cNvPr id="332" name="Google Shape;332;p41"/>
          <p:cNvPicPr preferRelativeResize="0"/>
          <p:nvPr/>
        </p:nvPicPr>
        <p:blipFill rotWithShape="1">
          <a:blip r:embed="rId3">
            <a:alphaModFix/>
          </a:blip>
          <a:srcRect/>
          <a:stretch/>
        </p:blipFill>
        <p:spPr>
          <a:xfrm>
            <a:off x="6287455" y="1058372"/>
            <a:ext cx="5712779" cy="5408548"/>
          </a:xfrm>
          <a:prstGeom prst="rect">
            <a:avLst/>
          </a:prstGeom>
          <a:noFill/>
          <a:ln>
            <a:noFill/>
          </a:ln>
        </p:spPr>
      </p:pic>
      <p:sp>
        <p:nvSpPr>
          <p:cNvPr id="333" name="Google Shape;333;p41"/>
          <p:cNvSpPr txBox="1"/>
          <p:nvPr/>
        </p:nvSpPr>
        <p:spPr>
          <a:xfrm>
            <a:off x="348292" y="1459776"/>
            <a:ext cx="5623268" cy="600164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Americans were mostly against the war - a European problem</a:t>
            </a:r>
            <a:endParaRPr/>
          </a:p>
          <a:p>
            <a:pPr marL="342900" marR="0" lvl="0" indent="-3429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Most Americans favored the British and French, as word of German atrocities in France and Belgium became known.</a:t>
            </a:r>
            <a:endParaRPr/>
          </a:p>
          <a:p>
            <a:pPr marL="342900" marR="0" lvl="0" indent="-3429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Many German Americans, especially in the Midwest, favored Germany.</a:t>
            </a:r>
            <a:endParaRPr/>
          </a:p>
          <a:p>
            <a:pPr marL="342900" marR="0" lvl="0" indent="-3429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Irish Americans had historical reasons to refuse to help the British.</a:t>
            </a:r>
            <a:endParaRPr/>
          </a:p>
          <a:p>
            <a:pPr marL="342900" marR="0" lvl="0" indent="-3429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Wilson favored neutrality, but was not against selling supplies to the French and British</a:t>
            </a:r>
            <a:endParaRPr/>
          </a:p>
          <a:p>
            <a:pPr marL="342900" marR="0" lvl="0" indent="-190500" algn="l" rtl="0">
              <a:spcBef>
                <a:spcPts val="0"/>
              </a:spcBef>
              <a:spcAft>
                <a:spcPts val="0"/>
              </a:spcAft>
              <a:buClr>
                <a:schemeClr val="dk1"/>
              </a:buClr>
              <a:buSzPts val="2400"/>
              <a:buFont typeface="Calibri"/>
              <a:buNone/>
            </a:pPr>
            <a:endParaRPr sz="2400">
              <a:solidFill>
                <a:schemeClr val="lt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lt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lt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1744133" y="876301"/>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New States</a:t>
            </a:r>
            <a:endParaRPr>
              <a:latin typeface="Arial"/>
              <a:ea typeface="Arial"/>
              <a:cs typeface="Arial"/>
              <a:sym typeface="Arial"/>
            </a:endParaRPr>
          </a:p>
        </p:txBody>
      </p:sp>
      <p:sp>
        <p:nvSpPr>
          <p:cNvPr id="104" name="Google Shape;104;p15"/>
          <p:cNvSpPr txBox="1"/>
          <p:nvPr/>
        </p:nvSpPr>
        <p:spPr>
          <a:xfrm>
            <a:off x="4761423" y="2085975"/>
            <a:ext cx="18447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rgbClr val="FF0000"/>
                </a:solidFill>
                <a:latin typeface="Arial"/>
                <a:ea typeface="Arial"/>
                <a:cs typeface="Arial"/>
                <a:sym typeface="Arial"/>
              </a:rPr>
              <a:t>None</a:t>
            </a:r>
            <a:endParaRPr sz="3600">
              <a:solidFill>
                <a:srgbClr val="FF0000"/>
              </a:solidFill>
              <a:latin typeface="Arial"/>
              <a:ea typeface="Arial"/>
              <a:cs typeface="Arial"/>
              <a:sym typeface="Arial"/>
            </a:endParaRPr>
          </a:p>
          <a:p>
            <a:pPr marL="0" marR="0" lvl="0" indent="0" algn="l" rtl="0">
              <a:spcBef>
                <a:spcPts val="0"/>
              </a:spcBef>
              <a:spcAft>
                <a:spcPts val="0"/>
              </a:spcAft>
              <a:buNone/>
            </a:pPr>
            <a:endParaRPr sz="3600">
              <a:solidFill>
                <a:srgbClr val="FF0000"/>
              </a:solidFill>
              <a:latin typeface="Arial"/>
              <a:ea typeface="Arial"/>
              <a:cs typeface="Arial"/>
              <a:sym typeface="Arial"/>
            </a:endParaRPr>
          </a:p>
        </p:txBody>
      </p:sp>
      <p:pic>
        <p:nvPicPr>
          <p:cNvPr id="105" name="Google Shape;105;p15" descr="https://upload.wikimedia.org/wikipedia/commons/thumb/9/9b/Woodrow_Wilson_Signature_2.svg/1280px-Woodrow_Wilson_Signature_2.svg.png"/>
          <p:cNvPicPr preferRelativeResize="0"/>
          <p:nvPr/>
        </p:nvPicPr>
        <p:blipFill rotWithShape="1">
          <a:blip r:embed="rId3">
            <a:alphaModFix/>
          </a:blip>
          <a:srcRect/>
          <a:stretch/>
        </p:blipFill>
        <p:spPr>
          <a:xfrm>
            <a:off x="194983" y="73967"/>
            <a:ext cx="3462618" cy="16095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42">
            <a:hlinkClick r:id="rId3"/>
          </p:cNvPr>
          <p:cNvPicPr preferRelativeResize="0"/>
          <p:nvPr/>
        </p:nvPicPr>
        <p:blipFill rotWithShape="1">
          <a:blip r:embed="rId4">
            <a:alphaModFix/>
          </a:blip>
          <a:srcRect/>
          <a:stretch/>
        </p:blipFill>
        <p:spPr>
          <a:xfrm>
            <a:off x="0" y="960120"/>
            <a:ext cx="12192000" cy="5897880"/>
          </a:xfrm>
          <a:prstGeom prst="rect">
            <a:avLst/>
          </a:prstGeom>
          <a:noFill/>
          <a:ln>
            <a:noFill/>
          </a:ln>
        </p:spPr>
      </p:pic>
      <p:sp>
        <p:nvSpPr>
          <p:cNvPr id="339" name="Google Shape;339;p42"/>
          <p:cNvSpPr txBox="1"/>
          <p:nvPr/>
        </p:nvSpPr>
        <p:spPr>
          <a:xfrm>
            <a:off x="298846" y="354805"/>
            <a:ext cx="1012278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Lafayette Escadrille: American volunteer pilots who joined the French Air forces</a:t>
            </a:r>
            <a:endParaRPr sz="24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May 17, 1915: Sinking of the Lusitania</a:t>
            </a:r>
            <a:endParaRPr/>
          </a:p>
        </p:txBody>
      </p:sp>
      <p:pic>
        <p:nvPicPr>
          <p:cNvPr id="345" name="Google Shape;345;p43">
            <a:hlinkClick r:id="rId3"/>
          </p:cNvPr>
          <p:cNvPicPr preferRelativeResize="0"/>
          <p:nvPr/>
        </p:nvPicPr>
        <p:blipFill rotWithShape="1">
          <a:blip r:embed="rId4">
            <a:alphaModFix/>
          </a:blip>
          <a:srcRect/>
          <a:stretch/>
        </p:blipFill>
        <p:spPr>
          <a:xfrm>
            <a:off x="5294319" y="2259546"/>
            <a:ext cx="6897681" cy="4598454"/>
          </a:xfrm>
          <a:prstGeom prst="rect">
            <a:avLst/>
          </a:prstGeom>
          <a:noFill/>
          <a:ln>
            <a:noFill/>
          </a:ln>
        </p:spPr>
      </p:pic>
      <p:sp>
        <p:nvSpPr>
          <p:cNvPr id="346" name="Google Shape;346;p43"/>
          <p:cNvSpPr txBox="1"/>
          <p:nvPr/>
        </p:nvSpPr>
        <p:spPr>
          <a:xfrm>
            <a:off x="195908" y="1980103"/>
            <a:ext cx="4940515" cy="637097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German U-boats (submarines) practiced unrestricted warfare, targeting any ship in British waters</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Lusitania was a passenger liner, also containing military supplies for Britain.</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Torpedoed off the coast of Ireland, killing 1,200 people, including 128 Americans.</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 furious US demanded Germany stop unrestricted submarine warfare.</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44"/>
          <p:cNvPicPr preferRelativeResize="0"/>
          <p:nvPr/>
        </p:nvPicPr>
        <p:blipFill rotWithShape="1">
          <a:blip r:embed="rId3">
            <a:alphaModFix/>
          </a:blip>
          <a:srcRect/>
          <a:stretch/>
        </p:blipFill>
        <p:spPr>
          <a:xfrm>
            <a:off x="5760113" y="-280109"/>
            <a:ext cx="6431887" cy="6858000"/>
          </a:xfrm>
          <a:prstGeom prst="rect">
            <a:avLst/>
          </a:prstGeom>
          <a:noFill/>
          <a:ln>
            <a:noFill/>
          </a:ln>
        </p:spPr>
      </p:pic>
      <p:sp>
        <p:nvSpPr>
          <p:cNvPr id="352" name="Google Shape;3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January 1917: Zimmermann Telegram</a:t>
            </a:r>
            <a:endParaRPr/>
          </a:p>
        </p:txBody>
      </p:sp>
      <p:sp>
        <p:nvSpPr>
          <p:cNvPr id="353" name="Google Shape;353;p44"/>
          <p:cNvSpPr txBox="1"/>
          <p:nvPr/>
        </p:nvSpPr>
        <p:spPr>
          <a:xfrm>
            <a:off x="195908" y="1980103"/>
            <a:ext cx="6453425" cy="489364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German telegram to diplomats in Mexico</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Said if Mexico declared war on the US, Germany would help Mexico regain “lost territories” of Arizona, New Mexico, and Texas.</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Mexico remained neutral during World War I, but the telegram pushed America closer to joining the war.</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5"/>
          <p:cNvSpPr txBox="1">
            <a:spLocks noGrp="1"/>
          </p:cNvSpPr>
          <p:nvPr>
            <p:ph type="title"/>
          </p:nvPr>
        </p:nvSpPr>
        <p:spPr>
          <a:xfrm>
            <a:off x="819521" y="14103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April 1917: US declares war on Germany</a:t>
            </a:r>
            <a:endParaRPr/>
          </a:p>
        </p:txBody>
      </p:sp>
      <p:sp>
        <p:nvSpPr>
          <p:cNvPr id="359" name="Google Shape;359;p45"/>
          <p:cNvSpPr txBox="1"/>
          <p:nvPr/>
        </p:nvSpPr>
        <p:spPr>
          <a:xfrm>
            <a:off x="251942" y="1569277"/>
            <a:ext cx="4641668" cy="600164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In February 1917, Germany announced it would again target any ship in British waters.</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Wilson asked Congress to declare war April 2, war was declared April 6.</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Another reason for war: Fear that if Germany won, Britain and France couldn’t repay millions of dollars in loans to the US Government and businesses.</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pic>
        <p:nvPicPr>
          <p:cNvPr id="360" name="Google Shape;360;p45"/>
          <p:cNvPicPr preferRelativeResize="0"/>
          <p:nvPr/>
        </p:nvPicPr>
        <p:blipFill rotWithShape="1">
          <a:blip r:embed="rId3">
            <a:alphaModFix/>
          </a:blip>
          <a:srcRect/>
          <a:stretch/>
        </p:blipFill>
        <p:spPr>
          <a:xfrm>
            <a:off x="5010062" y="1437892"/>
            <a:ext cx="7181938" cy="42623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364"/>
        <p:cNvGrpSpPr/>
        <p:nvPr/>
      </p:nvGrpSpPr>
      <p:grpSpPr>
        <a:xfrm>
          <a:off x="0" y="0"/>
          <a:ext cx="0" cy="0"/>
          <a:chOff x="0" y="0"/>
          <a:chExt cx="0" cy="0"/>
        </a:xfrm>
      </p:grpSpPr>
      <p:sp>
        <p:nvSpPr>
          <p:cNvPr id="365" name="Google Shape;365;p46"/>
          <p:cNvSpPr txBox="1"/>
          <p:nvPr/>
        </p:nvSpPr>
        <p:spPr>
          <a:xfrm>
            <a:off x="188495" y="93127"/>
            <a:ext cx="11867147" cy="61863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i="1">
                <a:solidFill>
                  <a:schemeClr val="lt1"/>
                </a:solidFill>
                <a:latin typeface="Calibri"/>
                <a:ea typeface="Calibri"/>
                <a:cs typeface="Calibri"/>
                <a:sym typeface="Calibri"/>
              </a:rPr>
              <a:t>	“The new [German] policy has swept every restriction aside. Vessels of every kind…have been ruthlessly sent to the bottom without warning and without thought of help or mercy for those on board.…The present German submarine warfare…is a war against all nations.…Our motive will not be revenge or the victorious assertion of the physical might of the nation, but only the vindication of right, of human right.…We are…the sincere friends of the German people.…We shall, happily, still have an opportunity to prove that friendship in our daily attitude and actions towards the millions of men and women of German birth and native sympathy who live amongst us and share our life.… There are…many months of fiery trial and sacrifice ahead of us. </a:t>
            </a:r>
            <a:endParaRPr sz="2200" b="1" i="1">
              <a:solidFill>
                <a:schemeClr val="lt1"/>
              </a:solidFill>
              <a:latin typeface="Calibri"/>
              <a:ea typeface="Calibri"/>
              <a:cs typeface="Calibri"/>
              <a:sym typeface="Calibri"/>
            </a:endParaRPr>
          </a:p>
          <a:p>
            <a:pPr marL="0" marR="0" lvl="0" indent="0" algn="l" rtl="0">
              <a:spcBef>
                <a:spcPts val="0"/>
              </a:spcBef>
              <a:spcAft>
                <a:spcPts val="0"/>
              </a:spcAft>
              <a:buNone/>
            </a:pPr>
            <a:endParaRPr sz="2200" b="1" i="1">
              <a:solidFill>
                <a:schemeClr val="lt1"/>
              </a:solidFill>
              <a:latin typeface="Calibri"/>
              <a:ea typeface="Calibri"/>
              <a:cs typeface="Calibri"/>
              <a:sym typeface="Calibri"/>
            </a:endParaRPr>
          </a:p>
          <a:p>
            <a:pPr marL="0" marR="0" lvl="0" indent="0" algn="l" rtl="0">
              <a:spcBef>
                <a:spcPts val="0"/>
              </a:spcBef>
              <a:spcAft>
                <a:spcPts val="0"/>
              </a:spcAft>
              <a:buNone/>
            </a:pPr>
            <a:r>
              <a:rPr lang="en-US" sz="2200" b="1" i="1">
                <a:solidFill>
                  <a:schemeClr val="lt1"/>
                </a:solidFill>
                <a:latin typeface="Calibri"/>
                <a:ea typeface="Calibri"/>
                <a:cs typeface="Calibri"/>
                <a:sym typeface="Calibri"/>
              </a:rPr>
              <a:t>	It is a fearful thing to lead this great peaceful people into war, into the most terrible and disastrous of all wars, civilization itself seeming to be in the balance. But the right is more precious than peace, and we shall fight for the things which we have always carried nearest our hearts,—for democracy, for the right of those who submit to authority to have a voice in their own Governments, for the rights and liberties of small nations, for a universal dominion of right…as shall bring peace and safety to all nations and make the world itself at last free. To such a task we can dedicate our lives and our fortunes, everything that we are and everything that we have, with the pride of those who know that the day has come when America is privileged to spend her blood and her might for the principles that gave her birth and happiness and the peace which she has treasured.…”</a:t>
            </a:r>
            <a:endParaRPr sz="2200" b="1" i="1">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7"/>
          <p:cNvSpPr txBox="1">
            <a:spLocks noGrp="1"/>
          </p:cNvSpPr>
          <p:nvPr>
            <p:ph type="title"/>
          </p:nvPr>
        </p:nvSpPr>
        <p:spPr>
          <a:xfrm>
            <a:off x="838200" y="365125"/>
            <a:ext cx="697294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EB Garamond"/>
              <a:buNone/>
            </a:pPr>
            <a:r>
              <a:rPr lang="en-US" i="1">
                <a:latin typeface="EB Garamond"/>
                <a:ea typeface="EB Garamond"/>
                <a:cs typeface="EB Garamond"/>
                <a:sym typeface="EB Garamond"/>
              </a:rPr>
              <a:t>Over There</a:t>
            </a:r>
            <a:endParaRPr i="1">
              <a:latin typeface="EB Garamond"/>
              <a:ea typeface="EB Garamond"/>
              <a:cs typeface="EB Garamond"/>
              <a:sym typeface="EB Garamond"/>
            </a:endParaRPr>
          </a:p>
        </p:txBody>
      </p:sp>
      <p:sp>
        <p:nvSpPr>
          <p:cNvPr id="371" name="Google Shape;371;p47"/>
          <p:cNvSpPr txBox="1"/>
          <p:nvPr/>
        </p:nvSpPr>
        <p:spPr>
          <a:xfrm>
            <a:off x="3099662" y="1321356"/>
            <a:ext cx="203498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By George C. Cohan</a:t>
            </a:r>
            <a:endParaRPr sz="1800">
              <a:solidFill>
                <a:schemeClr val="dk1"/>
              </a:solidFill>
              <a:latin typeface="Calibri"/>
              <a:ea typeface="Calibri"/>
              <a:cs typeface="Calibri"/>
              <a:sym typeface="Calibri"/>
            </a:endParaRPr>
          </a:p>
        </p:txBody>
      </p:sp>
      <p:sp>
        <p:nvSpPr>
          <p:cNvPr id="372" name="Google Shape;372;p47"/>
          <p:cNvSpPr txBox="1"/>
          <p:nvPr/>
        </p:nvSpPr>
        <p:spPr>
          <a:xfrm>
            <a:off x="698714" y="1690688"/>
            <a:ext cx="7840851" cy="48013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Johnny, get your gun, get your gun, get your gun.</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Take it on the run, on the run, on the run.</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Hear them calling you and me,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Every Son of Liberty.</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Hurry right away, no delay, go today.</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Make your Daddy glad to have had such a lad.</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Tell your sweetheart not to pine,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To be proud her boy's in line.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Johnny, get your gun, get your gun, get your gun.</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Johnny, show the Hun you're a son-of-a-gun.</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Hoist the flag and let her fly</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Yankee Doodle do or die.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Pack your little kit, show your grit, do your bit.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Yankee to the ranks from the towns and the tanks.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Make your Mother proud of you</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And the old Red, white, and blue!</a:t>
            </a:r>
            <a:endParaRPr sz="1800">
              <a:solidFill>
                <a:schemeClr val="dk1"/>
              </a:solidFill>
              <a:latin typeface="Calibri"/>
              <a:ea typeface="Calibri"/>
              <a:cs typeface="Calibri"/>
              <a:sym typeface="Calibri"/>
            </a:endParaRPr>
          </a:p>
        </p:txBody>
      </p:sp>
      <p:sp>
        <p:nvSpPr>
          <p:cNvPr id="373" name="Google Shape;373;p47"/>
          <p:cNvSpPr txBox="1"/>
          <p:nvPr/>
        </p:nvSpPr>
        <p:spPr>
          <a:xfrm>
            <a:off x="7082725" y="4091345"/>
            <a:ext cx="4858381" cy="31393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Chorus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Over there, over there,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Send the word, send the word over there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That the Yanks are coming, the Yanks are coming</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The drums rum-tumming everywhere.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So prepare, say a prayer,</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Send the word, send the word to beware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We'll be over, we're coming over,</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And we won't come back till it's over, over there.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74" name="Google Shape;374;p47" descr="Image result for world war 1 poster US troops marching">
            <a:hlinkClick r:id="rId3"/>
          </p:cNvPr>
          <p:cNvPicPr preferRelativeResize="0"/>
          <p:nvPr/>
        </p:nvPicPr>
        <p:blipFill rotWithShape="1">
          <a:blip r:embed="rId4">
            <a:alphaModFix/>
          </a:blip>
          <a:srcRect/>
          <a:stretch/>
        </p:blipFill>
        <p:spPr>
          <a:xfrm>
            <a:off x="8201663" y="0"/>
            <a:ext cx="3124199" cy="444801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8"/>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World War I on the Homefront</a:t>
            </a:r>
            <a:endParaRPr/>
          </a:p>
        </p:txBody>
      </p:sp>
      <p:sp>
        <p:nvSpPr>
          <p:cNvPr id="380" name="Google Shape;380;p48"/>
          <p:cNvSpPr txBox="1"/>
          <p:nvPr/>
        </p:nvSpPr>
        <p:spPr>
          <a:xfrm>
            <a:off x="0" y="1158450"/>
            <a:ext cx="7004214" cy="747896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All men age 21-30 (later changed to 18-45) must register for the draft.  By wars end, 2.8 million men volunteered, and 2 million more were drafted. African Americans served in segregated units.</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Americans were urged to grow their own vegetables and eat less of most kinds of food.</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Boy Scouts and others sold War Bonds to loan the government money.</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government put out patriotic, pro-war propaganda</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Sedition Act: Outlawed any negative speech about the government, flag, or armed forces</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Many other civil liberties were limited</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pic>
        <p:nvPicPr>
          <p:cNvPr id="381" name="Google Shape;381;p48"/>
          <p:cNvPicPr preferRelativeResize="0"/>
          <p:nvPr/>
        </p:nvPicPr>
        <p:blipFill rotWithShape="1">
          <a:blip r:embed="rId3">
            <a:alphaModFix/>
          </a:blip>
          <a:srcRect/>
          <a:stretch/>
        </p:blipFill>
        <p:spPr>
          <a:xfrm>
            <a:off x="7134225" y="0"/>
            <a:ext cx="5057775"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87" name="Google Shape;387;p49"/>
          <p:cNvPicPr preferRelativeResize="0"/>
          <p:nvPr/>
        </p:nvPicPr>
        <p:blipFill rotWithShape="1">
          <a:blip r:embed="rId3">
            <a:alphaModFix/>
          </a:blip>
          <a:srcRect/>
          <a:stretch/>
        </p:blipFill>
        <p:spPr>
          <a:xfrm>
            <a:off x="0" y="0"/>
            <a:ext cx="4594975" cy="6858000"/>
          </a:xfrm>
          <a:prstGeom prst="rect">
            <a:avLst/>
          </a:prstGeom>
          <a:noFill/>
          <a:ln>
            <a:noFill/>
          </a:ln>
        </p:spPr>
      </p:pic>
      <p:pic>
        <p:nvPicPr>
          <p:cNvPr id="388" name="Google Shape;388;p49" descr="US Propaganda posters WWI - Side by side - Britannia Britain's Day"/>
          <p:cNvPicPr preferRelativeResize="0"/>
          <p:nvPr/>
        </p:nvPicPr>
        <p:blipFill rotWithShape="1">
          <a:blip r:embed="rId4">
            <a:alphaModFix/>
          </a:blip>
          <a:srcRect/>
          <a:stretch/>
        </p:blipFill>
        <p:spPr>
          <a:xfrm>
            <a:off x="7562850" y="0"/>
            <a:ext cx="4629150" cy="6858000"/>
          </a:xfrm>
          <a:prstGeom prst="rect">
            <a:avLst/>
          </a:prstGeom>
          <a:noFill/>
          <a:ln>
            <a:noFill/>
          </a:ln>
        </p:spPr>
      </p:pic>
      <p:pic>
        <p:nvPicPr>
          <p:cNvPr id="389" name="Google Shape;389;p49"/>
          <p:cNvPicPr preferRelativeResize="0"/>
          <p:nvPr/>
        </p:nvPicPr>
        <p:blipFill rotWithShape="1">
          <a:blip r:embed="rId5">
            <a:alphaModFix/>
          </a:blip>
          <a:srcRect/>
          <a:stretch/>
        </p:blipFill>
        <p:spPr>
          <a:xfrm>
            <a:off x="3964657" y="0"/>
            <a:ext cx="4660165"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95" name="Google Shape;395;p50"/>
          <p:cNvPicPr preferRelativeResize="0"/>
          <p:nvPr/>
        </p:nvPicPr>
        <p:blipFill rotWithShape="1">
          <a:blip r:embed="rId3">
            <a:alphaModFix/>
          </a:blip>
          <a:srcRect/>
          <a:stretch/>
        </p:blipFill>
        <p:spPr>
          <a:xfrm>
            <a:off x="0" y="0"/>
            <a:ext cx="5195142" cy="6858000"/>
          </a:xfrm>
          <a:prstGeom prst="rect">
            <a:avLst/>
          </a:prstGeom>
          <a:noFill/>
          <a:ln>
            <a:noFill/>
          </a:ln>
        </p:spPr>
      </p:pic>
      <p:pic>
        <p:nvPicPr>
          <p:cNvPr id="396" name="Google Shape;396;p50"/>
          <p:cNvPicPr preferRelativeResize="0"/>
          <p:nvPr/>
        </p:nvPicPr>
        <p:blipFill rotWithShape="1">
          <a:blip r:embed="rId4">
            <a:alphaModFix/>
          </a:blip>
          <a:srcRect/>
          <a:stretch/>
        </p:blipFill>
        <p:spPr>
          <a:xfrm>
            <a:off x="7649088" y="0"/>
            <a:ext cx="4542912" cy="6858000"/>
          </a:xfrm>
          <a:prstGeom prst="rect">
            <a:avLst/>
          </a:prstGeom>
          <a:noFill/>
          <a:ln>
            <a:noFill/>
          </a:ln>
        </p:spPr>
      </p:pic>
      <p:pic>
        <p:nvPicPr>
          <p:cNvPr id="397" name="Google Shape;397;p50"/>
          <p:cNvPicPr preferRelativeResize="0"/>
          <p:nvPr/>
        </p:nvPicPr>
        <p:blipFill rotWithShape="1">
          <a:blip r:embed="rId5">
            <a:alphaModFix/>
          </a:blip>
          <a:srcRect/>
          <a:stretch/>
        </p:blipFill>
        <p:spPr>
          <a:xfrm>
            <a:off x="3721100" y="0"/>
            <a:ext cx="4734811"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03" name="Google Shape;403;p51"/>
          <p:cNvPicPr preferRelativeResize="0"/>
          <p:nvPr/>
        </p:nvPicPr>
        <p:blipFill rotWithShape="1">
          <a:blip r:embed="rId3">
            <a:alphaModFix/>
          </a:blip>
          <a:srcRect/>
          <a:stretch/>
        </p:blipFill>
        <p:spPr>
          <a:xfrm>
            <a:off x="2316060" y="-350940"/>
            <a:ext cx="7564550" cy="7564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p:nvPr/>
        </p:nvSpPr>
        <p:spPr>
          <a:xfrm>
            <a:off x="1358478" y="0"/>
            <a:ext cx="8522369"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600" cap="none" dirty="0">
                <a:solidFill>
                  <a:schemeClr val="dk1"/>
                </a:solidFill>
                <a:latin typeface="Algerian" panose="04020705040A02060702" pitchFamily="82" charset="0"/>
                <a:ea typeface="Play"/>
                <a:cs typeface="Play"/>
                <a:sym typeface="Play"/>
              </a:rPr>
              <a:t>Election of 1912</a:t>
            </a:r>
            <a:endParaRPr sz="6600" cap="none" dirty="0">
              <a:solidFill>
                <a:schemeClr val="dk1"/>
              </a:solidFill>
              <a:latin typeface="Algerian" panose="04020705040A02060702" pitchFamily="82" charset="0"/>
              <a:ea typeface="Play"/>
              <a:cs typeface="Play"/>
              <a:sym typeface="Play"/>
            </a:endParaRPr>
          </a:p>
        </p:txBody>
      </p:sp>
      <p:pic>
        <p:nvPicPr>
          <p:cNvPr id="111" name="Google Shape;111;p16" descr="Image result for bull moose party button"/>
          <p:cNvPicPr preferRelativeResize="0"/>
          <p:nvPr/>
        </p:nvPicPr>
        <p:blipFill rotWithShape="1">
          <a:blip r:embed="rId3">
            <a:alphaModFix/>
          </a:blip>
          <a:srcRect/>
          <a:stretch/>
        </p:blipFill>
        <p:spPr>
          <a:xfrm>
            <a:off x="8481942" y="2652736"/>
            <a:ext cx="3213124" cy="3478871"/>
          </a:xfrm>
          <a:prstGeom prst="rect">
            <a:avLst/>
          </a:prstGeom>
          <a:noFill/>
          <a:ln>
            <a:noFill/>
          </a:ln>
        </p:spPr>
      </p:pic>
      <p:sp>
        <p:nvSpPr>
          <p:cNvPr id="112" name="Google Shape;112;p16"/>
          <p:cNvSpPr txBox="1"/>
          <p:nvPr/>
        </p:nvSpPr>
        <p:spPr>
          <a:xfrm>
            <a:off x="376518" y="1083076"/>
            <a:ext cx="11318548" cy="52545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-Theodore Roosevelt, fearing Taft isn’t up to the job, runs for President again</a:t>
            </a:r>
            <a:r>
              <a:rPr lang="en-US" dirty="0">
                <a:ea typeface="Calibri"/>
              </a:rPr>
              <a:t> </a:t>
            </a:r>
            <a:r>
              <a:rPr lang="en-US" sz="2800" dirty="0">
                <a:solidFill>
                  <a:schemeClr val="dk1"/>
                </a:solidFill>
                <a:latin typeface="Calibri"/>
                <a:ea typeface="Calibri"/>
                <a:cs typeface="Calibri"/>
                <a:sym typeface="Calibri"/>
              </a:rPr>
              <a:t>under the “Progressive” or “Bull Moose” party.</a:t>
            </a:r>
          </a:p>
          <a:p>
            <a:pPr marL="0" marR="0" lvl="0" indent="0" algn="l" rtl="0">
              <a:spcBef>
                <a:spcPts val="0"/>
              </a:spcBef>
              <a:spcAft>
                <a:spcPts val="0"/>
              </a:spcAft>
              <a:buNone/>
            </a:pPr>
            <a:endParaRPr dirty="0"/>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-Roosevelt pledges a “New Nationalism” of a powerful federal government</a:t>
            </a:r>
            <a:endParaRPr dirty="0"/>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	protecting people’s rights, and national health, </a:t>
            </a:r>
            <a:endParaRPr dirty="0"/>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	social security, better pay, an 8-hour workday, and </a:t>
            </a:r>
            <a:endParaRPr dirty="0"/>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	other Progressive reforms.</a:t>
            </a:r>
          </a:p>
          <a:p>
            <a:pPr marL="0" marR="0" lvl="0" indent="0" algn="l" rtl="0">
              <a:spcBef>
                <a:spcPts val="0"/>
              </a:spcBef>
              <a:spcAft>
                <a:spcPts val="0"/>
              </a:spcAft>
              <a:buNone/>
            </a:pPr>
            <a:endParaRPr dirty="0"/>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-Woodrow Wilson stresses a “New Freedom” of </a:t>
            </a:r>
            <a:endParaRPr dirty="0"/>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	lower tariffs, business and banking reform, </a:t>
            </a:r>
            <a:endParaRPr dirty="0"/>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	individual freedom, and states rights. He railed </a:t>
            </a:r>
            <a:endParaRPr dirty="0"/>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	against the “Triple Wall” of banks, trusts, and tariffs.</a:t>
            </a:r>
            <a:endParaRPr sz="2800"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52" descr="Image result for sauerkraut"/>
          <p:cNvPicPr preferRelativeResize="0"/>
          <p:nvPr/>
        </p:nvPicPr>
        <p:blipFill rotWithShape="1">
          <a:blip r:embed="rId3">
            <a:alphaModFix/>
          </a:blip>
          <a:srcRect/>
          <a:stretch/>
        </p:blipFill>
        <p:spPr>
          <a:xfrm>
            <a:off x="348916" y="253219"/>
            <a:ext cx="3740986" cy="2493991"/>
          </a:xfrm>
          <a:prstGeom prst="rect">
            <a:avLst/>
          </a:prstGeom>
          <a:noFill/>
          <a:ln>
            <a:noFill/>
          </a:ln>
        </p:spPr>
      </p:pic>
      <p:sp>
        <p:nvSpPr>
          <p:cNvPr id="409" name="Google Shape;409;p52"/>
          <p:cNvSpPr txBox="1"/>
          <p:nvPr/>
        </p:nvSpPr>
        <p:spPr>
          <a:xfrm>
            <a:off x="697831" y="2935706"/>
            <a:ext cx="305699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Sauerkraut = Liberty Cabbage </a:t>
            </a:r>
            <a:endParaRPr sz="1800">
              <a:solidFill>
                <a:schemeClr val="dk1"/>
              </a:solidFill>
              <a:latin typeface="Calibri"/>
              <a:ea typeface="Calibri"/>
              <a:cs typeface="Calibri"/>
              <a:sym typeface="Calibri"/>
            </a:endParaRPr>
          </a:p>
        </p:txBody>
      </p:sp>
      <p:pic>
        <p:nvPicPr>
          <p:cNvPr id="410" name="Google Shape;410;p52" descr="Image result for hamburger"/>
          <p:cNvPicPr preferRelativeResize="0"/>
          <p:nvPr/>
        </p:nvPicPr>
        <p:blipFill rotWithShape="1">
          <a:blip r:embed="rId4">
            <a:alphaModFix/>
          </a:blip>
          <a:srcRect/>
          <a:stretch/>
        </p:blipFill>
        <p:spPr>
          <a:xfrm>
            <a:off x="7331241" y="30581"/>
            <a:ext cx="3867150" cy="2905125"/>
          </a:xfrm>
          <a:prstGeom prst="rect">
            <a:avLst/>
          </a:prstGeom>
          <a:noFill/>
          <a:ln>
            <a:noFill/>
          </a:ln>
        </p:spPr>
      </p:pic>
      <p:sp>
        <p:nvSpPr>
          <p:cNvPr id="411" name="Google Shape;411;p52"/>
          <p:cNvSpPr txBox="1"/>
          <p:nvPr/>
        </p:nvSpPr>
        <p:spPr>
          <a:xfrm>
            <a:off x="7808032" y="2935706"/>
            <a:ext cx="312111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Hamburger = Liberty Sandwich </a:t>
            </a:r>
            <a:endParaRPr sz="1800">
              <a:solidFill>
                <a:schemeClr val="dk1"/>
              </a:solidFill>
              <a:latin typeface="Calibri"/>
              <a:ea typeface="Calibri"/>
              <a:cs typeface="Calibri"/>
              <a:sym typeface="Calibri"/>
            </a:endParaRPr>
          </a:p>
        </p:txBody>
      </p:sp>
      <p:pic>
        <p:nvPicPr>
          <p:cNvPr id="412" name="Google Shape;412;p52" descr="Image result for german measles"/>
          <p:cNvPicPr preferRelativeResize="0"/>
          <p:nvPr/>
        </p:nvPicPr>
        <p:blipFill rotWithShape="1">
          <a:blip r:embed="rId5">
            <a:alphaModFix/>
          </a:blip>
          <a:srcRect/>
          <a:stretch/>
        </p:blipFill>
        <p:spPr>
          <a:xfrm>
            <a:off x="549779" y="3757253"/>
            <a:ext cx="4221132" cy="2110566"/>
          </a:xfrm>
          <a:prstGeom prst="rect">
            <a:avLst/>
          </a:prstGeom>
          <a:noFill/>
          <a:ln>
            <a:noFill/>
          </a:ln>
        </p:spPr>
      </p:pic>
      <p:pic>
        <p:nvPicPr>
          <p:cNvPr id="413" name="Google Shape;413;p52" descr="Image result for dachshund"/>
          <p:cNvPicPr preferRelativeResize="0"/>
          <p:nvPr/>
        </p:nvPicPr>
        <p:blipFill rotWithShape="1">
          <a:blip r:embed="rId6">
            <a:alphaModFix/>
          </a:blip>
          <a:srcRect/>
          <a:stretch/>
        </p:blipFill>
        <p:spPr>
          <a:xfrm>
            <a:off x="7331241" y="3529007"/>
            <a:ext cx="4074695" cy="2567058"/>
          </a:xfrm>
          <a:prstGeom prst="rect">
            <a:avLst/>
          </a:prstGeom>
          <a:noFill/>
          <a:ln>
            <a:noFill/>
          </a:ln>
        </p:spPr>
      </p:pic>
      <p:sp>
        <p:nvSpPr>
          <p:cNvPr id="414" name="Google Shape;414;p52"/>
          <p:cNvSpPr txBox="1"/>
          <p:nvPr/>
        </p:nvSpPr>
        <p:spPr>
          <a:xfrm>
            <a:off x="903293" y="5988156"/>
            <a:ext cx="351410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German Measles = Liberty Measles </a:t>
            </a:r>
            <a:endParaRPr sz="1800">
              <a:solidFill>
                <a:schemeClr val="dk1"/>
              </a:solidFill>
              <a:latin typeface="Calibri"/>
              <a:ea typeface="Calibri"/>
              <a:cs typeface="Calibri"/>
              <a:sym typeface="Calibri"/>
            </a:endParaRPr>
          </a:p>
        </p:txBody>
      </p:sp>
      <p:sp>
        <p:nvSpPr>
          <p:cNvPr id="415" name="Google Shape;415;p52"/>
          <p:cNvSpPr txBox="1"/>
          <p:nvPr/>
        </p:nvSpPr>
        <p:spPr>
          <a:xfrm>
            <a:off x="7868789" y="6145304"/>
            <a:ext cx="266175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Dachshund = Liberty Pup </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i="1"/>
              <a:t>“Lafayette, we are here!”</a:t>
            </a:r>
            <a:endParaRPr i="1"/>
          </a:p>
        </p:txBody>
      </p:sp>
      <p:pic>
        <p:nvPicPr>
          <p:cNvPr id="421" name="Google Shape;421;p53"/>
          <p:cNvPicPr preferRelativeResize="0"/>
          <p:nvPr/>
        </p:nvPicPr>
        <p:blipFill rotWithShape="1">
          <a:blip r:embed="rId3">
            <a:alphaModFix/>
          </a:blip>
          <a:srcRect/>
          <a:stretch/>
        </p:blipFill>
        <p:spPr>
          <a:xfrm>
            <a:off x="6345268" y="2760067"/>
            <a:ext cx="5846732" cy="4097933"/>
          </a:xfrm>
          <a:prstGeom prst="rect">
            <a:avLst/>
          </a:prstGeom>
          <a:noFill/>
          <a:ln>
            <a:noFill/>
          </a:ln>
        </p:spPr>
      </p:pic>
      <p:sp>
        <p:nvSpPr>
          <p:cNvPr id="422" name="Google Shape;422;p53"/>
          <p:cNvSpPr txBox="1"/>
          <p:nvPr/>
        </p:nvSpPr>
        <p:spPr>
          <a:xfrm>
            <a:off x="149425" y="1550603"/>
            <a:ext cx="6043557" cy="415498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First US troops arrive in France in June 1917</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US Military leader: Army General John J. Pershing</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pic>
        <p:nvPicPr>
          <p:cNvPr id="423" name="Google Shape;423;p53"/>
          <p:cNvPicPr preferRelativeResize="0"/>
          <p:nvPr/>
        </p:nvPicPr>
        <p:blipFill rotWithShape="1">
          <a:blip r:embed="rId4">
            <a:alphaModFix/>
          </a:blip>
          <a:srcRect/>
          <a:stretch/>
        </p:blipFill>
        <p:spPr>
          <a:xfrm>
            <a:off x="7216820" y="140003"/>
            <a:ext cx="4685246" cy="26237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29" name="Google Shape;429;p54" descr="Image result for World War 1 uniform usa">
            <a:hlinkClick r:id="rId3"/>
          </p:cNvPr>
          <p:cNvPicPr preferRelativeResize="0"/>
          <p:nvPr/>
        </p:nvPicPr>
        <p:blipFill rotWithShape="1">
          <a:blip r:embed="rId4">
            <a:alphaModFix/>
          </a:blip>
          <a:srcRect/>
          <a:stretch/>
        </p:blipFill>
        <p:spPr>
          <a:xfrm>
            <a:off x="263472" y="0"/>
            <a:ext cx="10890142" cy="6806339"/>
          </a:xfrm>
          <a:prstGeom prst="rect">
            <a:avLst/>
          </a:prstGeom>
          <a:noFill/>
          <a:ln>
            <a:noFill/>
          </a:ln>
        </p:spPr>
      </p:pic>
      <p:sp>
        <p:nvSpPr>
          <p:cNvPr id="430" name="Google Shape;430;p54">
            <a:hlinkClick r:id="rId5"/>
          </p:cNvPr>
          <p:cNvSpPr/>
          <p:nvPr/>
        </p:nvSpPr>
        <p:spPr>
          <a:xfrm>
            <a:off x="11353800" y="5656881"/>
            <a:ext cx="626390" cy="100739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Gas attack!</a:t>
            </a:r>
            <a:endParaRPr/>
          </a:p>
        </p:txBody>
      </p:sp>
      <p:pic>
        <p:nvPicPr>
          <p:cNvPr id="436" name="Google Shape;436;p55" descr="Image result for World War 1 gas">
            <a:hlinkClick r:id="rId3"/>
          </p:cNvPr>
          <p:cNvPicPr preferRelativeResize="0"/>
          <p:nvPr/>
        </p:nvPicPr>
        <p:blipFill rotWithShape="1">
          <a:blip r:embed="rId4">
            <a:alphaModFix/>
          </a:blip>
          <a:srcRect/>
          <a:stretch/>
        </p:blipFill>
        <p:spPr>
          <a:xfrm>
            <a:off x="5140750" y="1434276"/>
            <a:ext cx="6694789" cy="4455079"/>
          </a:xfrm>
          <a:prstGeom prst="rect">
            <a:avLst/>
          </a:prstGeom>
          <a:noFill/>
          <a:ln>
            <a:noFill/>
          </a:ln>
        </p:spPr>
      </p:pic>
      <p:sp>
        <p:nvSpPr>
          <p:cNvPr id="437" name="Google Shape;437;p55"/>
          <p:cNvSpPr txBox="1"/>
          <p:nvPr/>
        </p:nvSpPr>
        <p:spPr>
          <a:xfrm>
            <a:off x="449451" y="1875295"/>
            <a:ext cx="4541003" cy="378565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Poison gas was first used by the Germans in 1915</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Chlorine gas: Causes burning in the throat and causes death by asphyxiation </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Mustard gas: blistered the skin, burning eyes, vomiting, internal and external bleeding.</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Was used by all sides</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6"/>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Battles Involving US Troops</a:t>
            </a:r>
            <a:endParaRPr/>
          </a:p>
        </p:txBody>
      </p:sp>
      <p:sp>
        <p:nvSpPr>
          <p:cNvPr id="443" name="Google Shape;443;p56"/>
          <p:cNvSpPr txBox="1"/>
          <p:nvPr/>
        </p:nvSpPr>
        <p:spPr>
          <a:xfrm>
            <a:off x="309967" y="1186078"/>
            <a:ext cx="11158780" cy="48320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Battle of Cantigny (May 1918) – First battle involving US troops</a:t>
            </a:r>
            <a:endParaRPr dirty="0"/>
          </a:p>
          <a:p>
            <a:pPr marL="0" marR="0" lvl="0" indent="0" algn="l" rtl="0">
              <a:spcBef>
                <a:spcPts val="0"/>
              </a:spcBef>
              <a:spcAft>
                <a:spcPts val="0"/>
              </a:spcAft>
              <a:buNone/>
            </a:pPr>
            <a:endParaRPr sz="2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u="sng" dirty="0">
                <a:solidFill>
                  <a:schemeClr val="dk1"/>
                </a:solidFill>
                <a:latin typeface="Calibri"/>
                <a:ea typeface="Calibri"/>
                <a:cs typeface="Calibri"/>
                <a:sym typeface="Calibri"/>
                <a:hlinkClick r:id="rId3"/>
              </a:rPr>
              <a:t>Battle of Belleau Wood </a:t>
            </a:r>
            <a:r>
              <a:rPr lang="en-US" sz="2800" dirty="0">
                <a:solidFill>
                  <a:schemeClr val="dk1"/>
                </a:solidFill>
                <a:latin typeface="Calibri"/>
                <a:ea typeface="Calibri"/>
                <a:cs typeface="Calibri"/>
                <a:sym typeface="Calibri"/>
              </a:rPr>
              <a:t>(June 1918): US Marines backed by US Army artillery hold back the Germans; Marines earn the nickname “Devil Dogs”</a:t>
            </a:r>
            <a:endParaRPr dirty="0"/>
          </a:p>
          <a:p>
            <a:pPr marL="0" marR="0" lvl="0" indent="0" algn="l" rtl="0">
              <a:spcBef>
                <a:spcPts val="0"/>
              </a:spcBef>
              <a:spcAft>
                <a:spcPts val="0"/>
              </a:spcAft>
              <a:buNone/>
            </a:pPr>
            <a:endParaRPr sz="2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Battle of St-</a:t>
            </a:r>
            <a:r>
              <a:rPr lang="en-US" sz="2800" dirty="0" err="1">
                <a:solidFill>
                  <a:schemeClr val="dk1"/>
                </a:solidFill>
                <a:latin typeface="Calibri"/>
                <a:ea typeface="Calibri"/>
                <a:cs typeface="Calibri"/>
                <a:sym typeface="Calibri"/>
              </a:rPr>
              <a:t>Mihiel</a:t>
            </a:r>
            <a:r>
              <a:rPr lang="en-US" sz="2800" dirty="0">
                <a:solidFill>
                  <a:schemeClr val="dk1"/>
                </a:solidFill>
                <a:latin typeface="Calibri"/>
                <a:ea typeface="Calibri"/>
                <a:cs typeface="Calibri"/>
                <a:sym typeface="Calibri"/>
              </a:rPr>
              <a:t> (September 1918) – First US Offensive of the war, US Army drives the Germans east. US aggressively uses planes and tanks.</a:t>
            </a:r>
            <a:endParaRPr dirty="0"/>
          </a:p>
          <a:p>
            <a:pPr marL="0" marR="0" lvl="0" indent="0" algn="l" rtl="0">
              <a:spcBef>
                <a:spcPts val="0"/>
              </a:spcBef>
              <a:spcAft>
                <a:spcPts val="0"/>
              </a:spcAft>
              <a:buNone/>
            </a:pPr>
            <a:endParaRPr sz="2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u="sng" dirty="0">
                <a:solidFill>
                  <a:schemeClr val="dk1"/>
                </a:solidFill>
                <a:latin typeface="Calibri"/>
                <a:ea typeface="Calibri"/>
                <a:cs typeface="Calibri"/>
                <a:sym typeface="Calibri"/>
                <a:hlinkClick r:id="rId4"/>
              </a:rPr>
              <a:t>Argonne Forest </a:t>
            </a:r>
            <a:r>
              <a:rPr lang="en-US" sz="2800" dirty="0">
                <a:solidFill>
                  <a:schemeClr val="dk1"/>
                </a:solidFill>
                <a:latin typeface="Calibri"/>
                <a:ea typeface="Calibri"/>
                <a:cs typeface="Calibri"/>
                <a:sym typeface="Calibri"/>
              </a:rPr>
              <a:t>(September – November 1918) – Allied forces force the Germans through the Argonne Forest out of France and Belgium towards Germany</a:t>
            </a:r>
            <a:endParaRPr sz="2800" dirty="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“Harlem Hellfighters”</a:t>
            </a:r>
            <a:endParaRPr/>
          </a:p>
        </p:txBody>
      </p:sp>
      <p:pic>
        <p:nvPicPr>
          <p:cNvPr id="449" name="Google Shape;449;p57" descr="Image result for harlem hellfighters">
            <a:hlinkClick r:id="rId3"/>
          </p:cNvPr>
          <p:cNvPicPr preferRelativeResize="0"/>
          <p:nvPr/>
        </p:nvPicPr>
        <p:blipFill rotWithShape="1">
          <a:blip r:embed="rId4">
            <a:alphaModFix/>
          </a:blip>
          <a:srcRect/>
          <a:stretch/>
        </p:blipFill>
        <p:spPr>
          <a:xfrm>
            <a:off x="4948517" y="1955601"/>
            <a:ext cx="6731187" cy="3786293"/>
          </a:xfrm>
          <a:prstGeom prst="rect">
            <a:avLst/>
          </a:prstGeom>
          <a:noFill/>
          <a:ln>
            <a:noFill/>
          </a:ln>
        </p:spPr>
      </p:pic>
      <p:sp>
        <p:nvSpPr>
          <p:cNvPr id="450" name="Google Shape;450;p57"/>
          <p:cNvSpPr txBox="1"/>
          <p:nvPr/>
        </p:nvSpPr>
        <p:spPr>
          <a:xfrm>
            <a:off x="268941" y="2002087"/>
            <a:ext cx="4491317" cy="430887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New York National Guard unit made up almost entirely of African Americans from Harlem</a:t>
            </a:r>
            <a:endParaRPr/>
          </a:p>
          <a:p>
            <a:pPr marL="285750" marR="0" lvl="0" indent="-28575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Initially assigned to the French Army in 1917 due to racism within the US Army</a:t>
            </a:r>
            <a:endParaRPr/>
          </a:p>
          <a:p>
            <a:pPr marL="285750" marR="0" lvl="0" indent="-28575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Served with distinction across Europe, earning two Medals of Honor and numerous Distinguished Sevice crosses and French Croix de Guerre medals’</a:t>
            </a:r>
            <a:endParaRPr/>
          </a:p>
          <a:p>
            <a:pPr marL="285750" marR="0" lvl="0" indent="-28575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Helped introduce jazz music to Europe</a:t>
            </a:r>
            <a:endParaRPr/>
          </a:p>
          <a:p>
            <a:pPr marL="285750" marR="0" lvl="0" indent="-17145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8"/>
          <p:cNvSpPr txBox="1">
            <a:spLocks noGrp="1"/>
          </p:cNvSpPr>
          <p:nvPr>
            <p:ph type="title"/>
          </p:nvPr>
        </p:nvSpPr>
        <p:spPr>
          <a:xfrm>
            <a:off x="0" y="152824"/>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Sergeant York</a:t>
            </a:r>
            <a:endParaRPr/>
          </a:p>
        </p:txBody>
      </p:sp>
      <p:sp>
        <p:nvSpPr>
          <p:cNvPr id="456" name="Google Shape;456;p58"/>
          <p:cNvSpPr txBox="1"/>
          <p:nvPr/>
        </p:nvSpPr>
        <p:spPr>
          <a:xfrm>
            <a:off x="319314" y="1490633"/>
            <a:ext cx="6429829" cy="29854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Alvin York, a soldier from Tennessee</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Originally a conscientious objector, but sent to the front lines anyway</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Became one of the most decorated soldiers of World War I </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Almost single-handedly killed 25 Germans, and captured 132</a:t>
            </a:r>
            <a:endParaRPr/>
          </a:p>
          <a:p>
            <a:pPr marL="342900" marR="0" lvl="0" indent="-215900" algn="l" rtl="0">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p:txBody>
      </p:sp>
      <p:pic>
        <p:nvPicPr>
          <p:cNvPr id="457" name="Google Shape;457;p58">
            <a:hlinkClick r:id="rId3"/>
          </p:cNvPr>
          <p:cNvPicPr preferRelativeResize="0"/>
          <p:nvPr/>
        </p:nvPicPr>
        <p:blipFill rotWithShape="1">
          <a:blip r:embed="rId4">
            <a:alphaModFix/>
          </a:blip>
          <a:srcRect/>
          <a:stretch/>
        </p:blipFill>
        <p:spPr>
          <a:xfrm>
            <a:off x="3104989" y="3949363"/>
            <a:ext cx="1183341" cy="2810435"/>
          </a:xfrm>
          <a:prstGeom prst="rect">
            <a:avLst/>
          </a:prstGeom>
          <a:noFill/>
          <a:ln>
            <a:noFill/>
          </a:ln>
        </p:spPr>
      </p:pic>
      <p:pic>
        <p:nvPicPr>
          <p:cNvPr id="458" name="Google Shape;458;p58" descr="Image result for sergeant york"/>
          <p:cNvPicPr preferRelativeResize="0"/>
          <p:nvPr/>
        </p:nvPicPr>
        <p:blipFill rotWithShape="1">
          <a:blip r:embed="rId5">
            <a:alphaModFix/>
          </a:blip>
          <a:srcRect/>
          <a:stretch/>
        </p:blipFill>
        <p:spPr>
          <a:xfrm>
            <a:off x="7084892" y="365125"/>
            <a:ext cx="4141694" cy="621254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9"/>
          <p:cNvSpPr txBox="1">
            <a:spLocks noGrp="1"/>
          </p:cNvSpPr>
          <p:nvPr>
            <p:ph type="title"/>
          </p:nvPr>
        </p:nvSpPr>
        <p:spPr>
          <a:xfrm>
            <a:off x="313765" y="257549"/>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The Armistice</a:t>
            </a:r>
            <a:endParaRPr/>
          </a:p>
        </p:txBody>
      </p:sp>
      <p:pic>
        <p:nvPicPr>
          <p:cNvPr id="464" name="Google Shape;464;p59" descr="Image result for armistice wwi"/>
          <p:cNvPicPr preferRelativeResize="0"/>
          <p:nvPr/>
        </p:nvPicPr>
        <p:blipFill rotWithShape="1">
          <a:blip r:embed="rId3">
            <a:alphaModFix/>
          </a:blip>
          <a:srcRect/>
          <a:stretch/>
        </p:blipFill>
        <p:spPr>
          <a:xfrm rot="954667">
            <a:off x="6659514" y="616053"/>
            <a:ext cx="4818342" cy="2318391"/>
          </a:xfrm>
          <a:prstGeom prst="rect">
            <a:avLst/>
          </a:prstGeom>
          <a:noFill/>
          <a:ln>
            <a:noFill/>
          </a:ln>
        </p:spPr>
      </p:pic>
      <p:pic>
        <p:nvPicPr>
          <p:cNvPr id="465" name="Google Shape;465;p59" descr="Image result for armistice wwi"/>
          <p:cNvPicPr preferRelativeResize="0"/>
          <p:nvPr/>
        </p:nvPicPr>
        <p:blipFill rotWithShape="1">
          <a:blip r:embed="rId4">
            <a:alphaModFix/>
          </a:blip>
          <a:srcRect/>
          <a:stretch/>
        </p:blipFill>
        <p:spPr>
          <a:xfrm rot="-518593">
            <a:off x="7597118" y="2403750"/>
            <a:ext cx="4280913" cy="2619102"/>
          </a:xfrm>
          <a:prstGeom prst="rect">
            <a:avLst/>
          </a:prstGeom>
          <a:noFill/>
          <a:ln>
            <a:noFill/>
          </a:ln>
        </p:spPr>
      </p:pic>
      <p:pic>
        <p:nvPicPr>
          <p:cNvPr id="466" name="Google Shape;466;p59" descr="Image result for armistice wwi"/>
          <p:cNvPicPr preferRelativeResize="0"/>
          <p:nvPr/>
        </p:nvPicPr>
        <p:blipFill rotWithShape="1">
          <a:blip r:embed="rId5">
            <a:alphaModFix/>
          </a:blip>
          <a:srcRect/>
          <a:stretch/>
        </p:blipFill>
        <p:spPr>
          <a:xfrm rot="377530">
            <a:off x="6499083" y="4019429"/>
            <a:ext cx="3378749" cy="2497480"/>
          </a:xfrm>
          <a:prstGeom prst="rect">
            <a:avLst/>
          </a:prstGeom>
          <a:noFill/>
          <a:ln>
            <a:noFill/>
          </a:ln>
        </p:spPr>
      </p:pic>
      <p:sp>
        <p:nvSpPr>
          <p:cNvPr id="467" name="Google Shape;467;p59"/>
          <p:cNvSpPr txBox="1"/>
          <p:nvPr/>
        </p:nvSpPr>
        <p:spPr>
          <a:xfrm>
            <a:off x="702294" y="1583112"/>
            <a:ext cx="5322925" cy="33547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-With a revolution brewing in Germany and on the verge of defeat, Germany asked for an armistice (cease-fire)</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 The agreement was signed in a railway car near Compiegne, France and took effect at 11:00 am on November 11, 1918.</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1"/>
        <p:cNvGrpSpPr/>
        <p:nvPr/>
      </p:nvGrpSpPr>
      <p:grpSpPr>
        <a:xfrm>
          <a:off x="0" y="0"/>
          <a:ext cx="0" cy="0"/>
          <a:chOff x="0" y="0"/>
          <a:chExt cx="0" cy="0"/>
        </a:xfrm>
      </p:grpSpPr>
      <p:sp>
        <p:nvSpPr>
          <p:cNvPr id="472" name="Google Shape;472;p60"/>
          <p:cNvSpPr txBox="1">
            <a:spLocks noGrp="1"/>
          </p:cNvSpPr>
          <p:nvPr>
            <p:ph type="title"/>
          </p:nvPr>
        </p:nvSpPr>
        <p:spPr>
          <a:xfrm>
            <a:off x="3144050" y="195704"/>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nton"/>
              <a:buNone/>
            </a:pPr>
            <a:r>
              <a:rPr lang="en-US">
                <a:solidFill>
                  <a:schemeClr val="lt1"/>
                </a:solidFill>
                <a:latin typeface="Anton"/>
                <a:ea typeface="Anton"/>
                <a:cs typeface="Anton"/>
                <a:sym typeface="Anton"/>
              </a:rPr>
              <a:t>Casualties of World War I</a:t>
            </a:r>
            <a:endParaRPr>
              <a:solidFill>
                <a:schemeClr val="lt1"/>
              </a:solidFill>
              <a:latin typeface="Anton"/>
              <a:ea typeface="Anton"/>
              <a:cs typeface="Anton"/>
              <a:sym typeface="Anton"/>
            </a:endParaRPr>
          </a:p>
        </p:txBody>
      </p:sp>
      <p:sp>
        <p:nvSpPr>
          <p:cNvPr id="473" name="Google Shape;473;p60"/>
          <p:cNvSpPr txBox="1"/>
          <p:nvPr/>
        </p:nvSpPr>
        <p:spPr>
          <a:xfrm>
            <a:off x="1148696" y="1521267"/>
            <a:ext cx="10072077"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Allied Casualties: 	5.5 million killed, 12 million wounded</a:t>
            </a:r>
            <a:endParaRPr/>
          </a:p>
          <a:p>
            <a:pPr marL="0" marR="0" lvl="0" indent="0" algn="l" rtl="0">
              <a:spcBef>
                <a:spcPts val="0"/>
              </a:spcBef>
              <a:spcAft>
                <a:spcPts val="0"/>
              </a:spcAft>
              <a:buNone/>
            </a:pPr>
            <a:r>
              <a:rPr lang="en-US" sz="2800">
                <a:solidFill>
                  <a:schemeClr val="lt1"/>
                </a:solidFill>
                <a:latin typeface="Calibri"/>
                <a:ea typeface="Calibri"/>
                <a:cs typeface="Calibri"/>
                <a:sym typeface="Calibri"/>
              </a:rPr>
              <a:t>Central Powers: 	4.3 million dead, 8.3 million wounded</a:t>
            </a:r>
            <a:endParaRPr/>
          </a:p>
          <a:p>
            <a:pPr marL="0" marR="0" lvl="0" indent="0" algn="l" rtl="0">
              <a:spcBef>
                <a:spcPts val="0"/>
              </a:spcBef>
              <a:spcAft>
                <a:spcPts val="0"/>
              </a:spcAft>
              <a:buNone/>
            </a:pPr>
            <a:r>
              <a:rPr lang="en-US" sz="2800">
                <a:solidFill>
                  <a:schemeClr val="lt1"/>
                </a:solidFill>
                <a:latin typeface="Calibri"/>
                <a:ea typeface="Calibri"/>
                <a:cs typeface="Calibri"/>
                <a:sym typeface="Calibri"/>
              </a:rPr>
              <a:t>Civilians: 		7.7 million dead</a:t>
            </a:r>
            <a:endParaRPr/>
          </a:p>
          <a:p>
            <a:pPr marL="0" marR="0" lvl="0" indent="0" algn="l" rtl="0">
              <a:spcBef>
                <a:spcPts val="0"/>
              </a:spcBef>
              <a:spcAft>
                <a:spcPts val="0"/>
              </a:spcAft>
              <a:buNone/>
            </a:pPr>
            <a:r>
              <a:rPr lang="en-US" sz="2800">
                <a:solidFill>
                  <a:schemeClr val="lt1"/>
                </a:solidFill>
                <a:latin typeface="Calibri"/>
                <a:ea typeface="Calibri"/>
                <a:cs typeface="Calibri"/>
                <a:sym typeface="Calibri"/>
              </a:rPr>
              <a:t>TOTAL:		17.5 million dead, at least 20.3 million wounded</a:t>
            </a:r>
            <a:endParaRPr/>
          </a:p>
          <a:p>
            <a:pPr marL="0" marR="0" lvl="0" indent="0" algn="l" rtl="0">
              <a:spcBef>
                <a:spcPts val="0"/>
              </a:spcBef>
              <a:spcAft>
                <a:spcPts val="0"/>
              </a:spcAft>
              <a:buNone/>
            </a:pPr>
            <a:endParaRPr sz="2800">
              <a:solidFill>
                <a:schemeClr val="lt1"/>
              </a:solidFill>
              <a:latin typeface="Calibri"/>
              <a:ea typeface="Calibri"/>
              <a:cs typeface="Calibri"/>
              <a:sym typeface="Calibri"/>
            </a:endParaRPr>
          </a:p>
          <a:p>
            <a:pPr marL="0" marR="0" lvl="0" indent="0" algn="l" rtl="0">
              <a:spcBef>
                <a:spcPts val="0"/>
              </a:spcBef>
              <a:spcAft>
                <a:spcPts val="0"/>
              </a:spcAft>
              <a:buNone/>
            </a:pPr>
            <a:r>
              <a:rPr lang="en-US" sz="2800">
                <a:solidFill>
                  <a:schemeClr val="lt1"/>
                </a:solidFill>
                <a:latin typeface="Calibri"/>
                <a:ea typeface="Calibri"/>
                <a:cs typeface="Calibri"/>
                <a:sym typeface="Calibri"/>
              </a:rPr>
              <a:t>US casualties: 	116,000 killed, 204,000 wounded</a:t>
            </a:r>
            <a:endParaRPr/>
          </a:p>
          <a:p>
            <a:pPr marL="0" marR="0" lvl="0" indent="0" algn="l" rtl="0">
              <a:spcBef>
                <a:spcPts val="0"/>
              </a:spcBef>
              <a:spcAft>
                <a:spcPts val="0"/>
              </a:spcAft>
              <a:buNone/>
            </a:pPr>
            <a:r>
              <a:rPr lang="en-US" sz="2800">
                <a:solidFill>
                  <a:schemeClr val="lt1"/>
                </a:solidFill>
                <a:latin typeface="Calibri"/>
                <a:ea typeface="Calibri"/>
                <a:cs typeface="Calibri"/>
                <a:sym typeface="Calibri"/>
              </a:rPr>
              <a:t>New Hampshire:	697 killed</a:t>
            </a:r>
            <a:endParaRPr/>
          </a:p>
          <a:p>
            <a:pPr marL="0" marR="0" lvl="0" indent="0" algn="l" rtl="0">
              <a:spcBef>
                <a:spcPts val="0"/>
              </a:spcBef>
              <a:spcAft>
                <a:spcPts val="0"/>
              </a:spcAft>
              <a:buNone/>
            </a:pPr>
            <a:r>
              <a:rPr lang="en-US" sz="2800">
                <a:solidFill>
                  <a:schemeClr val="lt1"/>
                </a:solidFill>
                <a:latin typeface="Calibri"/>
                <a:ea typeface="Calibri"/>
                <a:cs typeface="Calibri"/>
                <a:sym typeface="Calibri"/>
              </a:rPr>
              <a:t>MRSD:		5 (4 from Swanzey, 1 from Troy)</a:t>
            </a:r>
            <a:endParaRPr sz="2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7"/>
        <p:cNvGrpSpPr/>
        <p:nvPr/>
      </p:nvGrpSpPr>
      <p:grpSpPr>
        <a:xfrm>
          <a:off x="0" y="0"/>
          <a:ext cx="0" cy="0"/>
          <a:chOff x="0" y="0"/>
          <a:chExt cx="0" cy="0"/>
        </a:xfrm>
      </p:grpSpPr>
      <p:sp>
        <p:nvSpPr>
          <p:cNvPr id="478" name="Google Shape;478;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4400"/>
              <a:buFont typeface="Calibri"/>
              <a:buNone/>
            </a:pPr>
            <a:r>
              <a:rPr lang="en-US">
                <a:solidFill>
                  <a:schemeClr val="lt1"/>
                </a:solidFill>
              </a:rPr>
              <a:t>Private George Dilboy</a:t>
            </a:r>
            <a:endParaRPr>
              <a:solidFill>
                <a:schemeClr val="lt1"/>
              </a:solidFill>
            </a:endParaRPr>
          </a:p>
        </p:txBody>
      </p:sp>
      <p:pic>
        <p:nvPicPr>
          <p:cNvPr id="479" name="Google Shape;479;p61" descr="George Dilboy - WWI Medal of Honor recipient.png"/>
          <p:cNvPicPr preferRelativeResize="0"/>
          <p:nvPr/>
        </p:nvPicPr>
        <p:blipFill rotWithShape="1">
          <a:blip r:embed="rId3">
            <a:alphaModFix/>
          </a:blip>
          <a:srcRect/>
          <a:stretch/>
        </p:blipFill>
        <p:spPr>
          <a:xfrm>
            <a:off x="1410938" y="365125"/>
            <a:ext cx="3377548" cy="4175878"/>
          </a:xfrm>
          <a:prstGeom prst="rect">
            <a:avLst/>
          </a:prstGeom>
          <a:noFill/>
          <a:ln>
            <a:noFill/>
          </a:ln>
        </p:spPr>
      </p:pic>
      <p:pic>
        <p:nvPicPr>
          <p:cNvPr id="480" name="Google Shape;480;p61"/>
          <p:cNvPicPr preferRelativeResize="0"/>
          <p:nvPr/>
        </p:nvPicPr>
        <p:blipFill rotWithShape="1">
          <a:blip r:embed="rId4">
            <a:alphaModFix/>
          </a:blip>
          <a:srcRect/>
          <a:stretch/>
        </p:blipFill>
        <p:spPr>
          <a:xfrm>
            <a:off x="33701" y="3917873"/>
            <a:ext cx="5542986" cy="2816139"/>
          </a:xfrm>
          <a:prstGeom prst="rect">
            <a:avLst/>
          </a:prstGeom>
          <a:noFill/>
          <a:ln>
            <a:noFill/>
          </a:ln>
        </p:spPr>
      </p:pic>
      <p:sp>
        <p:nvSpPr>
          <p:cNvPr id="481" name="Google Shape;481;p61"/>
          <p:cNvSpPr txBox="1"/>
          <p:nvPr/>
        </p:nvSpPr>
        <p:spPr>
          <a:xfrm>
            <a:off x="5898964" y="1875293"/>
            <a:ext cx="5920759" cy="440120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i="1">
                <a:solidFill>
                  <a:schemeClr val="lt1"/>
                </a:solidFill>
                <a:latin typeface="Calibri"/>
                <a:ea typeface="Calibri"/>
                <a:cs typeface="Calibri"/>
                <a:sym typeface="Calibri"/>
              </a:rPr>
              <a:t>After his platoon had gained its objective along a railroad embankment, Pfc. Dilboy, accompanying his platoon leader to reconnoiter the ground beyond, was suddenly fired upon by an enemy machine gun from 100 yards. From a standing position on the railroad track, fully exposed to view, he opened fire at once, but failing to silence the gun, rushed forward with his bayonet fixed, through a wheat field toward the gun emplacement, falling within 25 yards of the gun with his right leg nearly severed above the knee and with several bullet holes in his body. With undaunted courage he continued to fire into the emplacement from a prone position, killing 2 of the enemy and dispersing the rest of the crew.</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p:nvPr/>
        </p:nvSpPr>
        <p:spPr>
          <a:xfrm>
            <a:off x="248769" y="0"/>
            <a:ext cx="5086711"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cap="none" dirty="0">
                <a:solidFill>
                  <a:schemeClr val="dk1"/>
                </a:solidFill>
                <a:latin typeface="Algerian" panose="04020705040A02060702" pitchFamily="82" charset="0"/>
                <a:ea typeface="Play"/>
                <a:cs typeface="Play"/>
                <a:sym typeface="Play"/>
              </a:rPr>
              <a:t>Election of 1912</a:t>
            </a:r>
            <a:endParaRPr sz="4800" cap="none" dirty="0">
              <a:solidFill>
                <a:schemeClr val="dk1"/>
              </a:solidFill>
              <a:latin typeface="Algerian" panose="04020705040A02060702" pitchFamily="82" charset="0"/>
              <a:ea typeface="Play"/>
              <a:cs typeface="Play"/>
              <a:sym typeface="Play"/>
            </a:endParaRPr>
          </a:p>
        </p:txBody>
      </p:sp>
      <p:sp>
        <p:nvSpPr>
          <p:cNvPr id="118" name="Google Shape;118;p17"/>
          <p:cNvSpPr txBox="1"/>
          <p:nvPr/>
        </p:nvSpPr>
        <p:spPr>
          <a:xfrm>
            <a:off x="445830" y="1731314"/>
            <a:ext cx="5184541"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Democratic: 435</a:t>
            </a:r>
            <a:endParaRPr sz="1800"/>
          </a:p>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President: Woodrow Wilson</a:t>
            </a:r>
            <a:endParaRPr sz="1800"/>
          </a:p>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Vice President: Thomas Marshall</a:t>
            </a:r>
            <a:endParaRPr sz="1800">
              <a:solidFill>
                <a:schemeClr val="dk1"/>
              </a:solidFill>
              <a:latin typeface="Libre Baskerville"/>
              <a:ea typeface="Libre Baskerville"/>
              <a:cs typeface="Libre Baskerville"/>
              <a:sym typeface="Libre Baskerville"/>
            </a:endParaRPr>
          </a:p>
        </p:txBody>
      </p:sp>
      <p:sp>
        <p:nvSpPr>
          <p:cNvPr id="119" name="Google Shape;119;p17"/>
          <p:cNvSpPr txBox="1"/>
          <p:nvPr/>
        </p:nvSpPr>
        <p:spPr>
          <a:xfrm>
            <a:off x="445830" y="3277963"/>
            <a:ext cx="5184541"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Progressive (Bull Moose): 88</a:t>
            </a:r>
            <a:endParaRPr sz="1800"/>
          </a:p>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President: Theodore Roosevelt</a:t>
            </a:r>
            <a:endParaRPr sz="1800"/>
          </a:p>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Vice President: Hiram Johnson</a:t>
            </a:r>
            <a:endParaRPr sz="1800">
              <a:solidFill>
                <a:schemeClr val="dk1"/>
              </a:solidFill>
              <a:latin typeface="Libre Baskerville"/>
              <a:ea typeface="Libre Baskerville"/>
              <a:cs typeface="Libre Baskerville"/>
              <a:sym typeface="Libre Baskerville"/>
            </a:endParaRPr>
          </a:p>
        </p:txBody>
      </p:sp>
      <p:pic>
        <p:nvPicPr>
          <p:cNvPr id="120" name="Google Shape;120;p17" descr="File:ElectoralCollege1912.svg"/>
          <p:cNvPicPr preferRelativeResize="0"/>
          <p:nvPr/>
        </p:nvPicPr>
        <p:blipFill rotWithShape="1">
          <a:blip r:embed="rId3">
            <a:alphaModFix/>
          </a:blip>
          <a:srcRect/>
          <a:stretch/>
        </p:blipFill>
        <p:spPr>
          <a:xfrm>
            <a:off x="6747164" y="194147"/>
            <a:ext cx="5289176" cy="3074334"/>
          </a:xfrm>
          <a:prstGeom prst="rect">
            <a:avLst/>
          </a:prstGeom>
          <a:noFill/>
          <a:ln>
            <a:noFill/>
          </a:ln>
        </p:spPr>
      </p:pic>
      <p:sp>
        <p:nvSpPr>
          <p:cNvPr id="121" name="Google Shape;121;p17"/>
          <p:cNvSpPr txBox="1"/>
          <p:nvPr/>
        </p:nvSpPr>
        <p:spPr>
          <a:xfrm>
            <a:off x="445830" y="5001402"/>
            <a:ext cx="5184541"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Republican: 8</a:t>
            </a:r>
            <a:endParaRPr sz="1800"/>
          </a:p>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President: William Howard Taft</a:t>
            </a:r>
            <a:endParaRPr sz="1800"/>
          </a:p>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Vice President: Nicolas Butler</a:t>
            </a:r>
            <a:endParaRPr sz="1800">
              <a:solidFill>
                <a:schemeClr val="dk1"/>
              </a:solidFill>
              <a:latin typeface="Libre Baskerville"/>
              <a:ea typeface="Libre Baskerville"/>
              <a:cs typeface="Libre Baskerville"/>
              <a:sym typeface="Libre Baskerville"/>
            </a:endParaRPr>
          </a:p>
        </p:txBody>
      </p:sp>
      <p:pic>
        <p:nvPicPr>
          <p:cNvPr id="122" name="Google Shape;122;p17" descr="Image result for bull moose party button"/>
          <p:cNvPicPr preferRelativeResize="0"/>
          <p:nvPr/>
        </p:nvPicPr>
        <p:blipFill rotWithShape="1">
          <a:blip r:embed="rId4">
            <a:alphaModFix/>
          </a:blip>
          <a:srcRect/>
          <a:stretch/>
        </p:blipFill>
        <p:spPr>
          <a:xfrm>
            <a:off x="6024282" y="3116309"/>
            <a:ext cx="3213124" cy="3478871"/>
          </a:xfrm>
          <a:prstGeom prst="rect">
            <a:avLst/>
          </a:prstGeom>
          <a:noFill/>
          <a:ln>
            <a:noFill/>
          </a:ln>
        </p:spPr>
      </p:pic>
      <p:pic>
        <p:nvPicPr>
          <p:cNvPr id="123" name="Google Shape;123;p17" descr="Image result for popular vote election of 1912"/>
          <p:cNvPicPr preferRelativeResize="0"/>
          <p:nvPr/>
        </p:nvPicPr>
        <p:blipFill rotWithShape="1">
          <a:blip r:embed="rId5">
            <a:alphaModFix/>
          </a:blip>
          <a:srcRect/>
          <a:stretch/>
        </p:blipFill>
        <p:spPr>
          <a:xfrm>
            <a:off x="9391752" y="3431849"/>
            <a:ext cx="2752725" cy="32004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5"/>
        <p:cNvGrpSpPr/>
        <p:nvPr/>
      </p:nvGrpSpPr>
      <p:grpSpPr>
        <a:xfrm>
          <a:off x="0" y="0"/>
          <a:ext cx="0" cy="0"/>
          <a:chOff x="0" y="0"/>
          <a:chExt cx="0" cy="0"/>
        </a:xfrm>
      </p:grpSpPr>
      <p:sp>
        <p:nvSpPr>
          <p:cNvPr id="486" name="Google Shape;486;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87" name="Google Shape;487;p62" descr="Image result for walt disney ambulance france"/>
          <p:cNvPicPr preferRelativeResize="0"/>
          <p:nvPr/>
        </p:nvPicPr>
        <p:blipFill rotWithShape="1">
          <a:blip r:embed="rId3">
            <a:alphaModFix/>
          </a:blip>
          <a:srcRect/>
          <a:stretch/>
        </p:blipFill>
        <p:spPr>
          <a:xfrm>
            <a:off x="1727200" y="0"/>
            <a:ext cx="8737600" cy="691367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3"/>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Wilson’s 14 Points</a:t>
            </a:r>
            <a:endParaRPr/>
          </a:p>
        </p:txBody>
      </p:sp>
      <p:sp>
        <p:nvSpPr>
          <p:cNvPr id="493" name="Google Shape;493;p63"/>
          <p:cNvSpPr txBox="1"/>
          <p:nvPr/>
        </p:nvSpPr>
        <p:spPr>
          <a:xfrm>
            <a:off x="225631" y="1163781"/>
            <a:ext cx="6507678" cy="4708981"/>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President Wilson’s attempt to establish the guidelines for peace after World War I, ending the issues that caused the war and ensuring another war wouldn’t occur.</a:t>
            </a:r>
            <a:endParaRPr/>
          </a:p>
          <a:p>
            <a:pPr marL="285750" marR="0" lvl="0" indent="-158750" algn="l" rtl="0">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Points 1-5 eliminate the causes of global conflict through free trade, disarmament, and freedom of the seas.</a:t>
            </a:r>
            <a:endParaRPr/>
          </a:p>
          <a:p>
            <a:pPr marL="285750" marR="0" lvl="0" indent="-158750" algn="l" rtl="0">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Points 6-13 establish new nations along cultural lines and the right of “self determination” for all nations.</a:t>
            </a:r>
            <a:endParaRPr/>
          </a:p>
          <a:p>
            <a:pPr marL="285750" marR="0" lvl="0" indent="-158750" algn="l" rtl="0">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Point 14 established a “League of Nations”</a:t>
            </a:r>
            <a:endParaRPr/>
          </a:p>
          <a:p>
            <a:pPr marL="285750" marR="0" lvl="0" indent="-158750" algn="l" rtl="0">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As most nations had significant issues with most of these points, Wilson had to negotiate and alter a few, and only a few made it into the final peace treaty.</a:t>
            </a:r>
            <a:endParaRPr sz="2000">
              <a:solidFill>
                <a:schemeClr val="dk1"/>
              </a:solidFill>
              <a:latin typeface="Calibri"/>
              <a:ea typeface="Calibri"/>
              <a:cs typeface="Calibri"/>
              <a:sym typeface="Calibri"/>
            </a:endParaRPr>
          </a:p>
        </p:txBody>
      </p:sp>
      <p:pic>
        <p:nvPicPr>
          <p:cNvPr id="494" name="Google Shape;494;p63" descr="Image result for wilson's 14 points"/>
          <p:cNvPicPr preferRelativeResize="0"/>
          <p:nvPr/>
        </p:nvPicPr>
        <p:blipFill rotWithShape="1">
          <a:blip r:embed="rId3">
            <a:alphaModFix/>
          </a:blip>
          <a:srcRect/>
          <a:stretch/>
        </p:blipFill>
        <p:spPr>
          <a:xfrm>
            <a:off x="6958940" y="196758"/>
            <a:ext cx="4998316" cy="65506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4"/>
          <p:cNvSpPr txBox="1"/>
          <p:nvPr/>
        </p:nvSpPr>
        <p:spPr>
          <a:xfrm>
            <a:off x="211776" y="399288"/>
            <a:ext cx="11841677" cy="586635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1 : Public diplomatic negations with more secret agreements or secret treaties</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2 : Freedom of navigation on all seas.</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3 : Free trade among nations and an end to all economic barriers between countries</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4 : Countries to reduce armaments and weapons to a level required for public safety.</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5 : Fair and impartial decisions for the resolution of colonial claims</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6 : Restoration of Russia territories and freedom to establish and develop its own political system</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7 : Preservation of the sovereignty of Belgium and that it should be independent as before the war.</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8 : France should be fully liberated, its territory restored and allowed to recover Alsace-Lorraine</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9 : All Italians are to be allowed to live in Italy and Italy's borders to be "along clearly recognizable lines of nationality."</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10 : Self-determination should be allowed for all those living in Austria-Hungary.</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11 : Self-determination and guarantees of independence for the Balkan states and its borders re-drawn.</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12 : Self-determination for the Turkish people and for Non-Turks under Turkish rule</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13 : An independent Polish nation should be created which should have access to the sea.</a:t>
            </a:r>
            <a:endParaRPr/>
          </a:p>
          <a:p>
            <a:pPr marL="0" marR="0" lvl="0" indent="0" algn="l" rtl="0">
              <a:lnSpc>
                <a:spcPct val="150000"/>
              </a:lnSpc>
              <a:spcBef>
                <a:spcPts val="0"/>
              </a:spcBef>
              <a:spcAft>
                <a:spcPts val="0"/>
              </a:spcAft>
              <a:buNone/>
            </a:pPr>
            <a:r>
              <a:rPr lang="en-US" sz="1800">
                <a:solidFill>
                  <a:schemeClr val="dk1"/>
                </a:solidFill>
                <a:latin typeface="Calibri"/>
                <a:ea typeface="Calibri"/>
                <a:cs typeface="Calibri"/>
                <a:sym typeface="Calibri"/>
              </a:rPr>
              <a:t>Point 14 : A League of Nations should be created to guarantee the political and territorial independence of all states.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5"/>
          <p:cNvSpPr txBox="1">
            <a:spLocks noGrp="1"/>
          </p:cNvSpPr>
          <p:nvPr>
            <p:ph type="title"/>
          </p:nvPr>
        </p:nvSpPr>
        <p:spPr>
          <a:xfrm>
            <a:off x="375062" y="16324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Treaty of Versailles - 1919</a:t>
            </a:r>
            <a:endParaRPr/>
          </a:p>
        </p:txBody>
      </p:sp>
      <p:sp>
        <p:nvSpPr>
          <p:cNvPr id="505" name="Google Shape;505;p65"/>
          <p:cNvSpPr txBox="1"/>
          <p:nvPr/>
        </p:nvSpPr>
        <p:spPr>
          <a:xfrm>
            <a:off x="470065" y="2129375"/>
            <a:ext cx="4078185" cy="4524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    Officially ended World War I</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Dominated by Britain, France, Italy, and the United States. </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Germany was not allowed to negotiate.</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Most of Wilson’s 14 Points were abandoned or twisted by France and Britain.</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506" name="Google Shape;506;p65" descr="Related image"/>
          <p:cNvPicPr preferRelativeResize="0"/>
          <p:nvPr/>
        </p:nvPicPr>
        <p:blipFill rotWithShape="1">
          <a:blip r:embed="rId3">
            <a:alphaModFix/>
          </a:blip>
          <a:srcRect/>
          <a:stretch/>
        </p:blipFill>
        <p:spPr>
          <a:xfrm>
            <a:off x="4548250" y="1768641"/>
            <a:ext cx="7970894" cy="3985447"/>
          </a:xfrm>
          <a:prstGeom prst="rect">
            <a:avLst/>
          </a:prstGeom>
          <a:noFill/>
          <a:ln>
            <a:noFill/>
          </a:ln>
        </p:spPr>
      </p:pic>
      <p:sp>
        <p:nvSpPr>
          <p:cNvPr id="507" name="Google Shape;507;p65"/>
          <p:cNvSpPr/>
          <p:nvPr/>
        </p:nvSpPr>
        <p:spPr>
          <a:xfrm>
            <a:off x="11720945" y="1488808"/>
            <a:ext cx="471055" cy="479555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8" name="Google Shape;508;p65"/>
          <p:cNvSpPr/>
          <p:nvPr/>
        </p:nvSpPr>
        <p:spPr>
          <a:xfrm>
            <a:off x="4531010" y="1581831"/>
            <a:ext cx="551629" cy="479555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9" name="Google Shape;509;p65"/>
          <p:cNvSpPr txBox="1"/>
          <p:nvPr/>
        </p:nvSpPr>
        <p:spPr>
          <a:xfrm>
            <a:off x="9807949" y="5834557"/>
            <a:ext cx="238405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Woodrow Wilson (USA)</a:t>
            </a:r>
            <a:endParaRPr sz="1800">
              <a:solidFill>
                <a:schemeClr val="dk1"/>
              </a:solidFill>
              <a:latin typeface="Calibri"/>
              <a:ea typeface="Calibri"/>
              <a:cs typeface="Calibri"/>
              <a:sym typeface="Calibri"/>
            </a:endParaRPr>
          </a:p>
        </p:txBody>
      </p:sp>
      <p:sp>
        <p:nvSpPr>
          <p:cNvPr id="510" name="Google Shape;510;p65"/>
          <p:cNvSpPr txBox="1"/>
          <p:nvPr/>
        </p:nvSpPr>
        <p:spPr>
          <a:xfrm>
            <a:off x="8316074" y="6242173"/>
            <a:ext cx="298972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Georges Clemenceau (France)</a:t>
            </a:r>
            <a:endParaRPr sz="1800">
              <a:solidFill>
                <a:schemeClr val="dk1"/>
              </a:solidFill>
              <a:latin typeface="Calibri"/>
              <a:ea typeface="Calibri"/>
              <a:cs typeface="Calibri"/>
              <a:sym typeface="Calibri"/>
            </a:endParaRPr>
          </a:p>
        </p:txBody>
      </p:sp>
      <p:sp>
        <p:nvSpPr>
          <p:cNvPr id="511" name="Google Shape;511;p65"/>
          <p:cNvSpPr txBox="1"/>
          <p:nvPr/>
        </p:nvSpPr>
        <p:spPr>
          <a:xfrm>
            <a:off x="6495802" y="5813464"/>
            <a:ext cx="222631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Lloyd George (Britain)</a:t>
            </a:r>
            <a:endParaRPr sz="1800">
              <a:solidFill>
                <a:schemeClr val="dk1"/>
              </a:solidFill>
              <a:latin typeface="Calibri"/>
              <a:ea typeface="Calibri"/>
              <a:cs typeface="Calibri"/>
              <a:sym typeface="Calibri"/>
            </a:endParaRPr>
          </a:p>
        </p:txBody>
      </p:sp>
      <p:sp>
        <p:nvSpPr>
          <p:cNvPr id="512" name="Google Shape;512;p65"/>
          <p:cNvSpPr txBox="1"/>
          <p:nvPr/>
        </p:nvSpPr>
        <p:spPr>
          <a:xfrm>
            <a:off x="5099763" y="6182796"/>
            <a:ext cx="230191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Vittorio Orlando (Italy)</a:t>
            </a:r>
            <a:endParaRPr sz="1800">
              <a:solidFill>
                <a:schemeClr val="dk1"/>
              </a:solidFill>
              <a:latin typeface="Calibri"/>
              <a:ea typeface="Calibri"/>
              <a:cs typeface="Calibri"/>
              <a:sym typeface="Calibri"/>
            </a:endParaRPr>
          </a:p>
        </p:txBody>
      </p:sp>
      <p:sp>
        <p:nvSpPr>
          <p:cNvPr id="513" name="Google Shape;513;p65"/>
          <p:cNvSpPr txBox="1"/>
          <p:nvPr/>
        </p:nvSpPr>
        <p:spPr>
          <a:xfrm>
            <a:off x="7534128" y="1164952"/>
            <a:ext cx="1999137"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The Big Four</a:t>
            </a:r>
            <a:endParaRPr sz="2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66" descr="Image result for treaty of versailles"/>
          <p:cNvPicPr preferRelativeResize="0"/>
          <p:nvPr/>
        </p:nvPicPr>
        <p:blipFill rotWithShape="1">
          <a:blip r:embed="rId3">
            <a:alphaModFix/>
          </a:blip>
          <a:srcRect/>
          <a:stretch/>
        </p:blipFill>
        <p:spPr>
          <a:xfrm>
            <a:off x="6563638" y="3698312"/>
            <a:ext cx="4896938" cy="3058046"/>
          </a:xfrm>
          <a:prstGeom prst="rect">
            <a:avLst/>
          </a:prstGeom>
          <a:noFill/>
          <a:ln>
            <a:noFill/>
          </a:ln>
        </p:spPr>
      </p:pic>
      <p:sp>
        <p:nvSpPr>
          <p:cNvPr id="519" name="Google Shape;519;p66"/>
          <p:cNvSpPr txBox="1">
            <a:spLocks noGrp="1"/>
          </p:cNvSpPr>
          <p:nvPr>
            <p:ph type="title"/>
          </p:nvPr>
        </p:nvSpPr>
        <p:spPr>
          <a:xfrm>
            <a:off x="375062" y="16324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Treaty of Versailles - 1919</a:t>
            </a:r>
            <a:endParaRPr/>
          </a:p>
        </p:txBody>
      </p:sp>
      <p:sp>
        <p:nvSpPr>
          <p:cNvPr id="520" name="Google Shape;520;p66"/>
          <p:cNvSpPr txBox="1"/>
          <p:nvPr/>
        </p:nvSpPr>
        <p:spPr>
          <a:xfrm>
            <a:off x="534390" y="1298102"/>
            <a:ext cx="11429010" cy="4524315"/>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Germany must accept guilt for the war and pay reparations (upwards of $31 billion).</a:t>
            </a:r>
            <a:endParaRPr/>
          </a:p>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Parts of Germany given to France and 5 other nations</a:t>
            </a:r>
            <a:endParaRPr/>
          </a:p>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Poland created out of German territory</a:t>
            </a:r>
            <a:endParaRPr/>
          </a:p>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Austria-Hungary, Russia, and Ottoman Empire broken up into numerous independent nations or territories occupied by the Allies</a:t>
            </a:r>
            <a:endParaRPr/>
          </a:p>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German military restricted in size, land near Rhine River occupied by Allies.</a:t>
            </a:r>
            <a:endParaRPr/>
          </a:p>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German territories in Africa and the Pacific divided among the Allies</a:t>
            </a:r>
            <a:endParaRPr/>
          </a:p>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 A League of Nations will be created</a:t>
            </a:r>
            <a:endParaRPr/>
          </a:p>
          <a:p>
            <a:pPr marL="457200" marR="0" lvl="0" indent="-3048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4"/>
        <p:cNvGrpSpPr/>
        <p:nvPr/>
      </p:nvGrpSpPr>
      <p:grpSpPr>
        <a:xfrm>
          <a:off x="0" y="0"/>
          <a:ext cx="0" cy="0"/>
          <a:chOff x="0" y="0"/>
          <a:chExt cx="0" cy="0"/>
        </a:xfrm>
      </p:grpSpPr>
      <p:sp>
        <p:nvSpPr>
          <p:cNvPr id="525" name="Google Shape;525;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526" name="Google Shape;526;p67" descr="Image result for map of europe before after world war 1"/>
          <p:cNvPicPr preferRelativeResize="0"/>
          <p:nvPr/>
        </p:nvPicPr>
        <p:blipFill rotWithShape="1">
          <a:blip r:embed="rId3">
            <a:alphaModFix/>
          </a:blip>
          <a:srcRect/>
          <a:stretch/>
        </p:blipFill>
        <p:spPr>
          <a:xfrm>
            <a:off x="2683621" y="-46004"/>
            <a:ext cx="6600228" cy="6904004"/>
          </a:xfrm>
          <a:prstGeom prst="rect">
            <a:avLst/>
          </a:prstGeom>
          <a:noFill/>
          <a:ln>
            <a:noFill/>
          </a:ln>
        </p:spPr>
      </p:pic>
      <p:pic>
        <p:nvPicPr>
          <p:cNvPr id="527" name="Google Shape;527;p67" descr="Image result for map of europe before after world war 1"/>
          <p:cNvPicPr preferRelativeResize="0"/>
          <p:nvPr/>
        </p:nvPicPr>
        <p:blipFill rotWithShape="1">
          <a:blip r:embed="rId4">
            <a:alphaModFix/>
          </a:blip>
          <a:srcRect/>
          <a:stretch/>
        </p:blipFill>
        <p:spPr>
          <a:xfrm>
            <a:off x="2683621" y="0"/>
            <a:ext cx="6600228" cy="69040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8"/>
          <p:cNvSpPr txBox="1">
            <a:spLocks noGrp="1"/>
          </p:cNvSpPr>
          <p:nvPr>
            <p:ph type="title"/>
          </p:nvPr>
        </p:nvSpPr>
        <p:spPr>
          <a:xfrm>
            <a:off x="256309" y="561087"/>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Wilson’s Treaty Fight</a:t>
            </a:r>
            <a:endParaRPr/>
          </a:p>
        </p:txBody>
      </p:sp>
      <p:pic>
        <p:nvPicPr>
          <p:cNvPr id="533" name="Google Shape;533;p68" descr="https://upload.wikimedia.org/wikipedia/commons/f/f3/Woodrow_Wilson_returning_from_the_Versailles_Peace_Conference_%281919%29.jpg"/>
          <p:cNvPicPr preferRelativeResize="0"/>
          <p:nvPr/>
        </p:nvPicPr>
        <p:blipFill rotWithShape="1">
          <a:blip r:embed="rId3">
            <a:alphaModFix/>
          </a:blip>
          <a:srcRect/>
          <a:stretch/>
        </p:blipFill>
        <p:spPr>
          <a:xfrm>
            <a:off x="7886411" y="561087"/>
            <a:ext cx="3787033" cy="5534896"/>
          </a:xfrm>
          <a:prstGeom prst="rect">
            <a:avLst/>
          </a:prstGeom>
          <a:noFill/>
          <a:ln>
            <a:noFill/>
          </a:ln>
        </p:spPr>
      </p:pic>
      <p:sp>
        <p:nvSpPr>
          <p:cNvPr id="534" name="Google Shape;534;p68"/>
          <p:cNvSpPr txBox="1"/>
          <p:nvPr/>
        </p:nvSpPr>
        <p:spPr>
          <a:xfrm>
            <a:off x="475013" y="1769424"/>
            <a:ext cx="6626431" cy="535531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Months in Europe negotiating caused Wilson to loose touch with Washington.</a:t>
            </a:r>
            <a:endParaRPr sz="24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His cross-country tour for support of the peace treaty was physically grueling and was ineffective</a:t>
            </a:r>
            <a:endParaRPr/>
          </a:p>
          <a:p>
            <a:pPr marL="285750" marR="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Major Republican opposition was led by Senator Henry Cabot Lodge of Massachusetts – fear of loss of US sovereignty.</a:t>
            </a:r>
            <a:endParaRPr/>
          </a:p>
          <a:p>
            <a:pPr marL="285750" marR="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Wilson suffered a series of massive strokes, refused to negotiate with the Senate, and the Senate rejected the Treaty.</a:t>
            </a:r>
            <a:endParaRPr/>
          </a:p>
          <a:p>
            <a:pPr marL="285750" marR="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US made a separate peace with Germany, and never joined the League of Nations</a:t>
            </a:r>
            <a:endParaRPr/>
          </a:p>
          <a:p>
            <a:pPr marL="285750" marR="0" lvl="0" indent="-17145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535" name="Google Shape;535;p68" descr="https://upload.wikimedia.org/wikipedia/commons/thumb/9/9b/Woodrow_Wilson_Signature_2.svg/1280px-Woodrow_Wilson_Signature_2.svg.png"/>
          <p:cNvPicPr preferRelativeResize="0"/>
          <p:nvPr/>
        </p:nvPicPr>
        <p:blipFill rotWithShape="1">
          <a:blip r:embed="rId4">
            <a:alphaModFix/>
          </a:blip>
          <a:srcRect/>
          <a:stretch/>
        </p:blipFill>
        <p:spPr>
          <a:xfrm>
            <a:off x="10484" y="44707"/>
            <a:ext cx="3431070" cy="159491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9"/>
          <p:cNvSpPr/>
          <p:nvPr/>
        </p:nvSpPr>
        <p:spPr>
          <a:xfrm>
            <a:off x="260560" y="124492"/>
            <a:ext cx="6973384"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C00000"/>
                </a:solidFill>
                <a:latin typeface="Calibri"/>
                <a:ea typeface="Calibri"/>
                <a:cs typeface="Calibri"/>
                <a:sym typeface="Calibri"/>
              </a:rPr>
              <a:t>18</a:t>
            </a:r>
            <a:r>
              <a:rPr lang="en-US" sz="5400" b="1" cap="none" baseline="30000">
                <a:solidFill>
                  <a:srgbClr val="C00000"/>
                </a:solidFill>
                <a:latin typeface="Calibri"/>
                <a:ea typeface="Calibri"/>
                <a:cs typeface="Calibri"/>
                <a:sym typeface="Calibri"/>
              </a:rPr>
              <a:t>th</a:t>
            </a:r>
            <a:r>
              <a:rPr lang="en-US" sz="5400" b="1" cap="none">
                <a:solidFill>
                  <a:srgbClr val="C00000"/>
                </a:solidFill>
                <a:latin typeface="Calibri"/>
                <a:ea typeface="Calibri"/>
                <a:cs typeface="Calibri"/>
                <a:sym typeface="Calibri"/>
              </a:rPr>
              <a:t> Amendment - 1919</a:t>
            </a:r>
            <a:endParaRPr sz="5400" b="1" cap="none">
              <a:solidFill>
                <a:srgbClr val="C00000"/>
              </a:solidFill>
              <a:latin typeface="Calibri"/>
              <a:ea typeface="Calibri"/>
              <a:cs typeface="Calibri"/>
              <a:sym typeface="Calibri"/>
            </a:endParaRPr>
          </a:p>
        </p:txBody>
      </p:sp>
      <p:sp>
        <p:nvSpPr>
          <p:cNvPr id="541" name="Google Shape;541;p69"/>
          <p:cNvSpPr txBox="1"/>
          <p:nvPr/>
        </p:nvSpPr>
        <p:spPr>
          <a:xfrm>
            <a:off x="864458" y="3989609"/>
            <a:ext cx="10121149" cy="2246769"/>
          </a:xfrm>
          <a:prstGeom prst="rect">
            <a:avLst/>
          </a:prstGeom>
          <a:blipFill rotWithShape="1">
            <a:blip r:embed="rId3">
              <a:alphaModFix/>
            </a:blip>
            <a:tile tx="0" ty="0" sx="100000" sy="100000" flip="none" algn="tl"/>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i="1">
                <a:solidFill>
                  <a:schemeClr val="dk1"/>
                </a:solidFill>
                <a:latin typeface="Book Antiqua"/>
                <a:ea typeface="Book Antiqua"/>
                <a:cs typeface="Book Antiqua"/>
                <a:sym typeface="Book Antiqua"/>
              </a:rPr>
              <a:t>After one year from the ratification of this article the manufacture, sale, or transportation of intoxicating liquors within, the importation thereof into, or the exportation thereof from the United States and all the territory subject to the jurisdiction thereof for beverage purposes is hereby prohibited…</a:t>
            </a:r>
            <a:endParaRPr sz="2800" i="1">
              <a:solidFill>
                <a:schemeClr val="dk1"/>
              </a:solidFill>
              <a:latin typeface="Book Antiqua"/>
              <a:ea typeface="Book Antiqua"/>
              <a:cs typeface="Book Antiqua"/>
              <a:sym typeface="Book Antiqua"/>
            </a:endParaRPr>
          </a:p>
        </p:txBody>
      </p:sp>
      <p:sp>
        <p:nvSpPr>
          <p:cNvPr id="542" name="Google Shape;542;p69"/>
          <p:cNvSpPr txBox="1"/>
          <p:nvPr/>
        </p:nvSpPr>
        <p:spPr>
          <a:xfrm>
            <a:off x="486887" y="1295472"/>
            <a:ext cx="11269683" cy="2308324"/>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400"/>
              <a:buFont typeface="Book Antiqua"/>
              <a:buChar char="-"/>
            </a:pPr>
            <a:r>
              <a:rPr lang="en-US" sz="2400">
                <a:solidFill>
                  <a:schemeClr val="dk1"/>
                </a:solidFill>
                <a:latin typeface="Book Antiqua"/>
                <a:ea typeface="Book Antiqua"/>
                <a:cs typeface="Book Antiqua"/>
                <a:sym typeface="Book Antiqua"/>
              </a:rPr>
              <a:t>Alcohol was seen as a cause of many of the nation’s problems by “temperance” crusaders</a:t>
            </a:r>
            <a:endParaRPr/>
          </a:p>
          <a:p>
            <a:pPr marL="457200" marR="0" lvl="0" indent="-457200" algn="l" rtl="0">
              <a:spcBef>
                <a:spcPts val="0"/>
              </a:spcBef>
              <a:spcAft>
                <a:spcPts val="0"/>
              </a:spcAft>
              <a:buClr>
                <a:schemeClr val="dk1"/>
              </a:buClr>
              <a:buSzPts val="2400"/>
              <a:buFont typeface="Book Antiqua"/>
              <a:buChar char="-"/>
            </a:pPr>
            <a:r>
              <a:rPr lang="en-US" sz="2400">
                <a:solidFill>
                  <a:schemeClr val="dk1"/>
                </a:solidFill>
                <a:latin typeface="Book Antiqua"/>
                <a:ea typeface="Book Antiqua"/>
                <a:cs typeface="Book Antiqua"/>
                <a:sym typeface="Book Antiqua"/>
              </a:rPr>
              <a:t>Made the manufacture, sale, or transportation of “intoxicating liquors” illegal</a:t>
            </a:r>
            <a:endParaRPr/>
          </a:p>
          <a:p>
            <a:pPr marL="457200" marR="0" lvl="0" indent="-457200" algn="l" rtl="0">
              <a:spcBef>
                <a:spcPts val="0"/>
              </a:spcBef>
              <a:spcAft>
                <a:spcPts val="0"/>
              </a:spcAft>
              <a:buClr>
                <a:schemeClr val="dk1"/>
              </a:buClr>
              <a:buSzPts val="2400"/>
              <a:buFont typeface="Book Antiqua"/>
              <a:buChar char="-"/>
            </a:pPr>
            <a:r>
              <a:rPr lang="en-US" sz="2400">
                <a:solidFill>
                  <a:schemeClr val="dk1"/>
                </a:solidFill>
                <a:latin typeface="Book Antiqua"/>
                <a:ea typeface="Book Antiqua"/>
                <a:cs typeface="Book Antiqua"/>
                <a:sym typeface="Book Antiqua"/>
              </a:rPr>
              <a:t>The Volstead Act, passed soon after, made wine, beer, hard liquor, and anything above .5% alcohol qualify as “intoxicating”</a:t>
            </a:r>
            <a:endParaRPr/>
          </a:p>
          <a:p>
            <a:pPr marL="457200" marR="0" lvl="0" indent="-457200" algn="l" rtl="0">
              <a:spcBef>
                <a:spcPts val="0"/>
              </a:spcBef>
              <a:spcAft>
                <a:spcPts val="0"/>
              </a:spcAft>
              <a:buClr>
                <a:schemeClr val="dk1"/>
              </a:buClr>
              <a:buSzPts val="2400"/>
              <a:buFont typeface="Book Antiqua"/>
              <a:buChar char="-"/>
            </a:pPr>
            <a:r>
              <a:rPr lang="en-US" sz="2400">
                <a:solidFill>
                  <a:schemeClr val="dk1"/>
                </a:solidFill>
                <a:latin typeface="Book Antiqua"/>
                <a:ea typeface="Book Antiqua"/>
                <a:cs typeface="Book Antiqua"/>
                <a:sym typeface="Book Antiqua"/>
              </a:rPr>
              <a:t>Technically, consumption was not affected.</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0"/>
          <p:cNvSpPr/>
          <p:nvPr/>
        </p:nvSpPr>
        <p:spPr>
          <a:xfrm>
            <a:off x="260561" y="124492"/>
            <a:ext cx="6973384"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C00000"/>
                </a:solidFill>
                <a:latin typeface="Calibri"/>
                <a:ea typeface="Calibri"/>
                <a:cs typeface="Calibri"/>
                <a:sym typeface="Calibri"/>
              </a:rPr>
              <a:t>19</a:t>
            </a:r>
            <a:r>
              <a:rPr lang="en-US" sz="5400" b="1" cap="none" baseline="30000">
                <a:solidFill>
                  <a:srgbClr val="C00000"/>
                </a:solidFill>
                <a:latin typeface="Calibri"/>
                <a:ea typeface="Calibri"/>
                <a:cs typeface="Calibri"/>
                <a:sym typeface="Calibri"/>
              </a:rPr>
              <a:t>th</a:t>
            </a:r>
            <a:r>
              <a:rPr lang="en-US" sz="5400" b="1" cap="none">
                <a:solidFill>
                  <a:srgbClr val="C00000"/>
                </a:solidFill>
                <a:latin typeface="Calibri"/>
                <a:ea typeface="Calibri"/>
                <a:cs typeface="Calibri"/>
                <a:sym typeface="Calibri"/>
              </a:rPr>
              <a:t> Amendment - 1920</a:t>
            </a:r>
            <a:endParaRPr sz="5400" b="1" cap="none">
              <a:solidFill>
                <a:srgbClr val="C00000"/>
              </a:solidFill>
              <a:latin typeface="Calibri"/>
              <a:ea typeface="Calibri"/>
              <a:cs typeface="Calibri"/>
              <a:sym typeface="Calibri"/>
            </a:endParaRPr>
          </a:p>
        </p:txBody>
      </p:sp>
      <p:sp>
        <p:nvSpPr>
          <p:cNvPr id="548" name="Google Shape;548;p70"/>
          <p:cNvSpPr txBox="1"/>
          <p:nvPr/>
        </p:nvSpPr>
        <p:spPr>
          <a:xfrm>
            <a:off x="781331" y="5328774"/>
            <a:ext cx="10121149" cy="954107"/>
          </a:xfrm>
          <a:prstGeom prst="rect">
            <a:avLst/>
          </a:prstGeom>
          <a:blipFill rotWithShape="1">
            <a:blip r:embed="rId3">
              <a:alphaModFix/>
            </a:blip>
            <a:tile tx="0" ty="0" sx="100000" sy="100000" flip="none" algn="tl"/>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i="1">
                <a:solidFill>
                  <a:schemeClr val="dk1"/>
                </a:solidFill>
                <a:latin typeface="Book Antiqua"/>
                <a:ea typeface="Book Antiqua"/>
                <a:cs typeface="Book Antiqua"/>
                <a:sym typeface="Book Antiqua"/>
              </a:rPr>
              <a:t>The right of citizens of the United States to vote shall not be denied or abridged by the United States or by any State on account of sex…</a:t>
            </a:r>
            <a:endParaRPr sz="2800" i="1">
              <a:solidFill>
                <a:schemeClr val="dk1"/>
              </a:solidFill>
              <a:latin typeface="Book Antiqua"/>
              <a:ea typeface="Book Antiqua"/>
              <a:cs typeface="Book Antiqua"/>
              <a:sym typeface="Book Antiqua"/>
            </a:endParaRPr>
          </a:p>
        </p:txBody>
      </p:sp>
      <p:sp>
        <p:nvSpPr>
          <p:cNvPr id="549" name="Google Shape;549;p70"/>
          <p:cNvSpPr txBox="1"/>
          <p:nvPr/>
        </p:nvSpPr>
        <p:spPr>
          <a:xfrm>
            <a:off x="486887" y="1295472"/>
            <a:ext cx="7813965" cy="3785652"/>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400"/>
              <a:buFont typeface="Book Antiqua"/>
              <a:buChar char="-"/>
            </a:pPr>
            <a:r>
              <a:rPr lang="en-US" sz="2400">
                <a:solidFill>
                  <a:schemeClr val="dk1"/>
                </a:solidFill>
                <a:latin typeface="Book Antiqua"/>
                <a:ea typeface="Book Antiqua"/>
                <a:cs typeface="Book Antiqua"/>
                <a:sym typeface="Book Antiqua"/>
              </a:rPr>
              <a:t>Gave women the full right to vote (“</a:t>
            </a:r>
            <a:r>
              <a:rPr lang="en-US" sz="2400" u="sng">
                <a:solidFill>
                  <a:schemeClr val="dk1"/>
                </a:solidFill>
                <a:latin typeface="Book Antiqua"/>
                <a:ea typeface="Book Antiqua"/>
                <a:cs typeface="Book Antiqua"/>
                <a:sym typeface="Book Antiqua"/>
                <a:hlinkClick r:id="rId4"/>
              </a:rPr>
              <a:t>suffrage</a:t>
            </a:r>
            <a:r>
              <a:rPr lang="en-US" sz="2400">
                <a:solidFill>
                  <a:schemeClr val="dk1"/>
                </a:solidFill>
                <a:latin typeface="Book Antiqua"/>
                <a:ea typeface="Book Antiqua"/>
                <a:cs typeface="Book Antiqua"/>
                <a:sym typeface="Book Antiqua"/>
              </a:rPr>
              <a:t>”)</a:t>
            </a:r>
            <a:endParaRPr/>
          </a:p>
          <a:p>
            <a:pPr marL="457200" marR="0" lvl="0" indent="-457200" algn="l" rtl="0">
              <a:spcBef>
                <a:spcPts val="0"/>
              </a:spcBef>
              <a:spcAft>
                <a:spcPts val="0"/>
              </a:spcAft>
              <a:buClr>
                <a:schemeClr val="dk1"/>
              </a:buClr>
              <a:buSzPts val="2400"/>
              <a:buFont typeface="Book Antiqua"/>
              <a:buChar char="-"/>
            </a:pPr>
            <a:r>
              <a:rPr lang="en-US" sz="2400">
                <a:solidFill>
                  <a:schemeClr val="dk1"/>
                </a:solidFill>
                <a:latin typeface="Book Antiqua"/>
                <a:ea typeface="Book Antiqua"/>
                <a:cs typeface="Book Antiqua"/>
                <a:sym typeface="Book Antiqua"/>
              </a:rPr>
              <a:t>Women already had the right to vote in many states, especially in the West.</a:t>
            </a:r>
            <a:endParaRPr/>
          </a:p>
          <a:p>
            <a:pPr marL="457200" marR="0" lvl="0" indent="-457200" algn="l" rtl="0">
              <a:spcBef>
                <a:spcPts val="0"/>
              </a:spcBef>
              <a:spcAft>
                <a:spcPts val="0"/>
              </a:spcAft>
              <a:buClr>
                <a:schemeClr val="dk1"/>
              </a:buClr>
              <a:buSzPts val="2400"/>
              <a:buFont typeface="Book Antiqua"/>
              <a:buChar char="-"/>
            </a:pPr>
            <a:r>
              <a:rPr lang="en-US" sz="2400">
                <a:solidFill>
                  <a:schemeClr val="dk1"/>
                </a:solidFill>
                <a:latin typeface="Book Antiqua"/>
                <a:ea typeface="Book Antiqua"/>
                <a:cs typeface="Book Antiqua"/>
                <a:sym typeface="Book Antiqua"/>
              </a:rPr>
              <a:t>Women’s Suffrage campaigners, known as “Suffragettes”, had been campaigning for 100 years.</a:t>
            </a:r>
            <a:endParaRPr/>
          </a:p>
          <a:p>
            <a:pPr marL="457200" marR="0" lvl="0" indent="-457200" algn="l" rtl="0">
              <a:spcBef>
                <a:spcPts val="0"/>
              </a:spcBef>
              <a:spcAft>
                <a:spcPts val="0"/>
              </a:spcAft>
              <a:buClr>
                <a:schemeClr val="dk1"/>
              </a:buClr>
              <a:buSzPts val="2400"/>
              <a:buFont typeface="Book Antiqua"/>
              <a:buChar char="-"/>
            </a:pPr>
            <a:r>
              <a:rPr lang="en-US" sz="2400">
                <a:solidFill>
                  <a:schemeClr val="dk1"/>
                </a:solidFill>
                <a:latin typeface="Book Antiqua"/>
                <a:ea typeface="Book Antiqua"/>
                <a:cs typeface="Book Antiqua"/>
                <a:sym typeface="Book Antiqua"/>
              </a:rPr>
              <a:t>Famous Suffragettes included Susan B. Anthony, Elizabeth Cady Stanton, and Carrie Chapman Catt.</a:t>
            </a:r>
            <a:endParaRPr/>
          </a:p>
          <a:p>
            <a:pPr marL="457200" marR="0" lvl="0" indent="-457200" algn="l" rtl="0">
              <a:spcBef>
                <a:spcPts val="0"/>
              </a:spcBef>
              <a:spcAft>
                <a:spcPts val="0"/>
              </a:spcAft>
              <a:buClr>
                <a:schemeClr val="dk1"/>
              </a:buClr>
              <a:buSzPts val="2400"/>
              <a:buFont typeface="Book Antiqua"/>
              <a:buChar char="-"/>
            </a:pPr>
            <a:r>
              <a:rPr lang="en-US" sz="2400">
                <a:solidFill>
                  <a:schemeClr val="dk1"/>
                </a:solidFill>
                <a:latin typeface="Book Antiqua"/>
                <a:ea typeface="Book Antiqua"/>
                <a:cs typeface="Book Antiqua"/>
                <a:sym typeface="Book Antiqua"/>
              </a:rPr>
              <a:t>Wilson supported an amendment in return for Catt’s support of WWI</a:t>
            </a:r>
            <a:endParaRPr/>
          </a:p>
          <a:p>
            <a:pPr marL="457200" marR="0" lvl="0" indent="-304800" algn="l" rtl="0">
              <a:spcBef>
                <a:spcPts val="0"/>
              </a:spcBef>
              <a:spcAft>
                <a:spcPts val="0"/>
              </a:spcAft>
              <a:buClr>
                <a:schemeClr val="dk1"/>
              </a:buClr>
              <a:buSzPts val="2400"/>
              <a:buFont typeface="Calibri"/>
              <a:buNone/>
            </a:pPr>
            <a:endParaRPr sz="2400">
              <a:solidFill>
                <a:schemeClr val="dk1"/>
              </a:solidFill>
              <a:latin typeface="Book Antiqua"/>
              <a:ea typeface="Book Antiqua"/>
              <a:cs typeface="Book Antiqua"/>
              <a:sym typeface="Book Antiqua"/>
            </a:endParaRPr>
          </a:p>
        </p:txBody>
      </p:sp>
      <p:pic>
        <p:nvPicPr>
          <p:cNvPr id="550" name="Google Shape;550;p70" descr="https://upload.wikimedia.org/wikipedia/commons/f/fd/Elizabeth_Cady_Stanton_and_Susan_B._Anthony.jpg"/>
          <p:cNvPicPr preferRelativeResize="0"/>
          <p:nvPr/>
        </p:nvPicPr>
        <p:blipFill rotWithShape="1">
          <a:blip r:embed="rId5">
            <a:alphaModFix/>
          </a:blip>
          <a:srcRect/>
          <a:stretch/>
        </p:blipFill>
        <p:spPr>
          <a:xfrm>
            <a:off x="8582777" y="299450"/>
            <a:ext cx="3218038" cy="478167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56" name="Google Shape;556;p71"/>
          <p:cNvSpPr txBox="1"/>
          <p:nvPr/>
        </p:nvSpPr>
        <p:spPr>
          <a:xfrm>
            <a:off x="163664" y="4724359"/>
            <a:ext cx="2884764"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Carrie C. Catt, </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Leader of the National</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American Women’s Suffrage </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Association (NAWSA)</a:t>
            </a:r>
            <a:endParaRPr sz="1800">
              <a:solidFill>
                <a:schemeClr val="dk1"/>
              </a:solidFill>
              <a:latin typeface="Calibri"/>
              <a:ea typeface="Calibri"/>
              <a:cs typeface="Calibri"/>
              <a:sym typeface="Calibri"/>
            </a:endParaRPr>
          </a:p>
        </p:txBody>
      </p:sp>
      <p:pic>
        <p:nvPicPr>
          <p:cNvPr id="557" name="Google Shape;557;p71" descr="Image result for women protest World War I"/>
          <p:cNvPicPr preferRelativeResize="0"/>
          <p:nvPr/>
        </p:nvPicPr>
        <p:blipFill rotWithShape="1">
          <a:blip r:embed="rId3">
            <a:alphaModFix/>
          </a:blip>
          <a:srcRect/>
          <a:stretch/>
        </p:blipFill>
        <p:spPr>
          <a:xfrm>
            <a:off x="3184434" y="2294380"/>
            <a:ext cx="9007566" cy="4710957"/>
          </a:xfrm>
          <a:prstGeom prst="rect">
            <a:avLst/>
          </a:prstGeom>
          <a:noFill/>
          <a:ln>
            <a:noFill/>
          </a:ln>
        </p:spPr>
      </p:pic>
      <p:pic>
        <p:nvPicPr>
          <p:cNvPr id="558" name="Google Shape;558;p71" descr="Carrie Chapman Catt - National Woman's Party Records.jpg"/>
          <p:cNvPicPr preferRelativeResize="0"/>
          <p:nvPr/>
        </p:nvPicPr>
        <p:blipFill rotWithShape="1">
          <a:blip r:embed="rId4">
            <a:alphaModFix/>
          </a:blip>
          <a:srcRect/>
          <a:stretch/>
        </p:blipFill>
        <p:spPr>
          <a:xfrm>
            <a:off x="163664" y="156513"/>
            <a:ext cx="3303931" cy="4493346"/>
          </a:xfrm>
          <a:prstGeom prst="rect">
            <a:avLst/>
          </a:prstGeom>
          <a:noFill/>
          <a:ln>
            <a:noFill/>
          </a:ln>
        </p:spPr>
      </p:pic>
      <p:sp>
        <p:nvSpPr>
          <p:cNvPr id="559" name="Google Shape;559;p71"/>
          <p:cNvSpPr txBox="1"/>
          <p:nvPr/>
        </p:nvSpPr>
        <p:spPr>
          <a:xfrm>
            <a:off x="5483671" y="1973725"/>
            <a:ext cx="506779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National Women’s Party (NWP) Protest, World War I</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p:nvPr/>
        </p:nvSpPr>
        <p:spPr>
          <a:xfrm>
            <a:off x="247166" y="0"/>
            <a:ext cx="5383205"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cap="none" dirty="0">
                <a:solidFill>
                  <a:schemeClr val="dk1"/>
                </a:solidFill>
                <a:latin typeface="Algerian" panose="04020705040A02060702" pitchFamily="82" charset="0"/>
                <a:ea typeface="Play"/>
                <a:cs typeface="Play"/>
                <a:sym typeface="Play"/>
              </a:rPr>
              <a:t>Election of 1916</a:t>
            </a:r>
            <a:endParaRPr sz="4800" cap="none" dirty="0">
              <a:solidFill>
                <a:schemeClr val="dk1"/>
              </a:solidFill>
              <a:latin typeface="Algerian" panose="04020705040A02060702" pitchFamily="82" charset="0"/>
              <a:ea typeface="Play"/>
              <a:cs typeface="Play"/>
              <a:sym typeface="Play"/>
            </a:endParaRPr>
          </a:p>
        </p:txBody>
      </p:sp>
      <p:sp>
        <p:nvSpPr>
          <p:cNvPr id="129" name="Google Shape;129;p18"/>
          <p:cNvSpPr txBox="1"/>
          <p:nvPr/>
        </p:nvSpPr>
        <p:spPr>
          <a:xfrm>
            <a:off x="445830" y="1731314"/>
            <a:ext cx="5184541"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Democratic: 277</a:t>
            </a:r>
            <a:endParaRPr sz="1800"/>
          </a:p>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President: Woodrow Wilson</a:t>
            </a:r>
            <a:endParaRPr sz="1800"/>
          </a:p>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Vice President: Thomas Marshall</a:t>
            </a:r>
            <a:endParaRPr sz="1800">
              <a:solidFill>
                <a:schemeClr val="dk1"/>
              </a:solidFill>
              <a:latin typeface="Libre Baskerville"/>
              <a:ea typeface="Libre Baskerville"/>
              <a:cs typeface="Libre Baskerville"/>
              <a:sym typeface="Libre Baskerville"/>
            </a:endParaRPr>
          </a:p>
        </p:txBody>
      </p:sp>
      <p:sp>
        <p:nvSpPr>
          <p:cNvPr id="130" name="Google Shape;130;p18"/>
          <p:cNvSpPr txBox="1"/>
          <p:nvPr/>
        </p:nvSpPr>
        <p:spPr>
          <a:xfrm>
            <a:off x="445830" y="3470350"/>
            <a:ext cx="5184541"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Republican: 254</a:t>
            </a:r>
            <a:endParaRPr sz="1800"/>
          </a:p>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President: Charles Evans Hughes</a:t>
            </a:r>
            <a:endParaRPr sz="1800"/>
          </a:p>
          <a:p>
            <a:pPr marL="0" marR="0" lvl="0" indent="0" algn="l" rtl="0">
              <a:spcBef>
                <a:spcPts val="0"/>
              </a:spcBef>
              <a:spcAft>
                <a:spcPts val="0"/>
              </a:spcAft>
              <a:buNone/>
            </a:pPr>
            <a:r>
              <a:rPr lang="en-US" sz="1800">
                <a:solidFill>
                  <a:schemeClr val="dk1"/>
                </a:solidFill>
                <a:latin typeface="Libre Baskerville"/>
                <a:ea typeface="Libre Baskerville"/>
                <a:cs typeface="Libre Baskerville"/>
                <a:sym typeface="Libre Baskerville"/>
              </a:rPr>
              <a:t>Vice President: Charles Fairbanks</a:t>
            </a:r>
            <a:endParaRPr sz="1800">
              <a:solidFill>
                <a:schemeClr val="dk1"/>
              </a:solidFill>
              <a:latin typeface="Libre Baskerville"/>
              <a:ea typeface="Libre Baskerville"/>
              <a:cs typeface="Libre Baskerville"/>
              <a:sym typeface="Libre Baskerville"/>
            </a:endParaRPr>
          </a:p>
        </p:txBody>
      </p:sp>
      <p:pic>
        <p:nvPicPr>
          <p:cNvPr id="131" name="Google Shape;131;p18" descr="File:ElectoralCollege1916.svg"/>
          <p:cNvPicPr preferRelativeResize="0"/>
          <p:nvPr/>
        </p:nvPicPr>
        <p:blipFill rotWithShape="1">
          <a:blip r:embed="rId3">
            <a:alphaModFix/>
          </a:blip>
          <a:srcRect/>
          <a:stretch/>
        </p:blipFill>
        <p:spPr>
          <a:xfrm>
            <a:off x="6221506" y="0"/>
            <a:ext cx="5970494" cy="3470350"/>
          </a:xfrm>
          <a:prstGeom prst="rect">
            <a:avLst/>
          </a:prstGeom>
          <a:noFill/>
          <a:ln>
            <a:noFill/>
          </a:ln>
        </p:spPr>
      </p:pic>
      <p:pic>
        <p:nvPicPr>
          <p:cNvPr id="132" name="Google Shape;132;p18" descr="Image result for election of 1916 he kept us out of war"/>
          <p:cNvPicPr preferRelativeResize="0"/>
          <p:nvPr/>
        </p:nvPicPr>
        <p:blipFill rotWithShape="1">
          <a:blip r:embed="rId4">
            <a:alphaModFix/>
          </a:blip>
          <a:srcRect/>
          <a:stretch/>
        </p:blipFill>
        <p:spPr>
          <a:xfrm>
            <a:off x="8500417" y="4283503"/>
            <a:ext cx="3924809" cy="2574497"/>
          </a:xfrm>
          <a:prstGeom prst="rect">
            <a:avLst/>
          </a:prstGeom>
          <a:noFill/>
          <a:ln>
            <a:noFill/>
          </a:ln>
        </p:spPr>
      </p:pic>
      <p:pic>
        <p:nvPicPr>
          <p:cNvPr id="133" name="Google Shape;133;p18" descr="Image result for election of 1916"/>
          <p:cNvPicPr preferRelativeResize="0"/>
          <p:nvPr/>
        </p:nvPicPr>
        <p:blipFill rotWithShape="1">
          <a:blip r:embed="rId5">
            <a:alphaModFix/>
          </a:blip>
          <a:srcRect/>
          <a:stretch/>
        </p:blipFill>
        <p:spPr>
          <a:xfrm>
            <a:off x="5383178" y="3470350"/>
            <a:ext cx="3350465" cy="320027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2"/>
          <p:cNvSpPr txBox="1">
            <a:spLocks noGrp="1"/>
          </p:cNvSpPr>
          <p:nvPr>
            <p:ph type="title"/>
          </p:nvPr>
        </p:nvSpPr>
        <p:spPr>
          <a:xfrm>
            <a:off x="237506" y="-50510"/>
            <a:ext cx="1022564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u="sng">
                <a:solidFill>
                  <a:schemeClr val="hlink"/>
                </a:solidFill>
                <a:hlinkClick r:id="rId3"/>
              </a:rPr>
              <a:t>Boston Molasses Flood</a:t>
            </a:r>
            <a:endParaRPr/>
          </a:p>
        </p:txBody>
      </p:sp>
      <p:pic>
        <p:nvPicPr>
          <p:cNvPr id="565" name="Google Shape;565;p72" descr="https://upload.wikimedia.org/wikipedia/commons/thumb/0/0a/Boston_post-January_16%2C_1919%2C.jpg/800px-Boston_post-January_16%2C_1919%2C.jpg"/>
          <p:cNvPicPr preferRelativeResize="0"/>
          <p:nvPr/>
        </p:nvPicPr>
        <p:blipFill rotWithShape="1">
          <a:blip r:embed="rId4">
            <a:alphaModFix/>
          </a:blip>
          <a:srcRect/>
          <a:stretch/>
        </p:blipFill>
        <p:spPr>
          <a:xfrm>
            <a:off x="7162823" y="332508"/>
            <a:ext cx="4875993" cy="6210796"/>
          </a:xfrm>
          <a:prstGeom prst="rect">
            <a:avLst/>
          </a:prstGeom>
          <a:noFill/>
          <a:ln>
            <a:noFill/>
          </a:ln>
        </p:spPr>
      </p:pic>
      <p:sp>
        <p:nvSpPr>
          <p:cNvPr id="566" name="Google Shape;566;p72"/>
          <p:cNvSpPr txBox="1"/>
          <p:nvPr/>
        </p:nvSpPr>
        <p:spPr>
          <a:xfrm>
            <a:off x="391886" y="1377538"/>
            <a:ext cx="6626431" cy="2585323"/>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January 15, 1919, a tank containing 2.3 million gallons of molasses burst in Boston’s North End</a:t>
            </a:r>
            <a:endParaRPr/>
          </a:p>
          <a:p>
            <a:pPr marL="285750" marR="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wave of molasses moved at 35 mph and killed 21, injured 150</a:t>
            </a:r>
            <a:endParaRPr/>
          </a:p>
          <a:p>
            <a:pPr marL="285750" marR="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cleanup took weeks and molasses floated in the harbor until the summer.</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67" name="Google Shape;567;p72"/>
          <p:cNvSpPr txBox="1"/>
          <p:nvPr/>
        </p:nvSpPr>
        <p:spPr>
          <a:xfrm>
            <a:off x="410700" y="3962861"/>
            <a:ext cx="6436426" cy="2831544"/>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i="1">
                <a:solidFill>
                  <a:schemeClr val="dk1"/>
                </a:solidFill>
                <a:latin typeface="Book Antiqua"/>
                <a:ea typeface="Book Antiqua"/>
                <a:cs typeface="Book Antiqua"/>
                <a:sym typeface="Book Antiqua"/>
              </a:rPr>
              <a:t>“Anthony di Stasio, walking homeward with his sisters from the Michelangelo School, was picked up by the wave and carried, tumbling on its crest, almost as though he were surfing. Then he grounded and the molasses rolled him like a pebble as the wave diminished. He heard his mother call his name and couldn't answer, his throat was so clogged with the smothering molasses. He passed out, then opened his eyes to find three of his four sisters staring at him.”</a:t>
            </a:r>
            <a:endParaRPr sz="2000" i="1">
              <a:solidFill>
                <a:schemeClr val="dk1"/>
              </a:solidFill>
              <a:latin typeface="Book Antiqua"/>
              <a:ea typeface="Book Antiqua"/>
              <a:cs typeface="Book Antiqua"/>
              <a:sym typeface="Book Antiqua"/>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3"/>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Spanish Flu </a:t>
            </a:r>
            <a:r>
              <a:rPr lang="en-US" u="sng">
                <a:solidFill>
                  <a:schemeClr val="hlink"/>
                </a:solidFill>
                <a:hlinkClick r:id="rId3"/>
              </a:rPr>
              <a:t>Pandemic</a:t>
            </a:r>
            <a:r>
              <a:rPr lang="en-US"/>
              <a:t> of 1919</a:t>
            </a:r>
            <a:endParaRPr/>
          </a:p>
        </p:txBody>
      </p:sp>
      <p:pic>
        <p:nvPicPr>
          <p:cNvPr id="573" name="Google Shape;573;p73" descr="Image result for spanish flu epidemic"/>
          <p:cNvPicPr preferRelativeResize="0"/>
          <p:nvPr/>
        </p:nvPicPr>
        <p:blipFill rotWithShape="1">
          <a:blip r:embed="rId4">
            <a:alphaModFix/>
          </a:blip>
          <a:srcRect/>
          <a:stretch/>
        </p:blipFill>
        <p:spPr>
          <a:xfrm>
            <a:off x="273133" y="1325563"/>
            <a:ext cx="5937662" cy="4558805"/>
          </a:xfrm>
          <a:prstGeom prst="rect">
            <a:avLst/>
          </a:prstGeom>
          <a:noFill/>
          <a:ln>
            <a:noFill/>
          </a:ln>
        </p:spPr>
      </p:pic>
      <p:sp>
        <p:nvSpPr>
          <p:cNvPr id="574" name="Google Shape;574;p73"/>
          <p:cNvSpPr txBox="1"/>
          <p:nvPr/>
        </p:nvSpPr>
        <p:spPr>
          <a:xfrm>
            <a:off x="6483928" y="1971304"/>
            <a:ext cx="5533900" cy="4154984"/>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 Flu pandemic that lasted from 1917-1919</a:t>
            </a:r>
            <a:endParaRPr/>
          </a:p>
          <a:p>
            <a:pPr marL="285750" marR="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flu has an unknown origin, but spread rapidly among soldiers in the trenches, and then among civilians</a:t>
            </a:r>
            <a:endParaRPr/>
          </a:p>
          <a:p>
            <a:pPr marL="285750" marR="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 Probably killed 50 million worldwide, and 675,000 in the United States</a:t>
            </a:r>
            <a:endParaRPr/>
          </a:p>
          <a:p>
            <a:pPr marL="285750" marR="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first modern pandemic”</a:t>
            </a:r>
            <a:endParaRPr/>
          </a:p>
          <a:p>
            <a:pPr marL="285750" marR="0" lvl="0" indent="-13335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285750" marR="0" lvl="0" indent="-13335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8"/>
        <p:cNvGrpSpPr/>
        <p:nvPr/>
      </p:nvGrpSpPr>
      <p:grpSpPr>
        <a:xfrm>
          <a:off x="0" y="0"/>
          <a:ext cx="0" cy="0"/>
          <a:chOff x="0" y="0"/>
          <a:chExt cx="0" cy="0"/>
        </a:xfrm>
      </p:grpSpPr>
      <p:pic>
        <p:nvPicPr>
          <p:cNvPr id="579" name="Google Shape;579;p74"/>
          <p:cNvPicPr preferRelativeResize="0"/>
          <p:nvPr/>
        </p:nvPicPr>
        <p:blipFill rotWithShape="1">
          <a:blip r:embed="rId3">
            <a:alphaModFix/>
          </a:blip>
          <a:srcRect/>
          <a:stretch/>
        </p:blipFill>
        <p:spPr>
          <a:xfrm>
            <a:off x="7257494" y="0"/>
            <a:ext cx="3901666" cy="5639602"/>
          </a:xfrm>
          <a:prstGeom prst="rect">
            <a:avLst/>
          </a:prstGeom>
          <a:noFill/>
          <a:ln>
            <a:noFill/>
          </a:ln>
        </p:spPr>
      </p:pic>
      <p:sp>
        <p:nvSpPr>
          <p:cNvPr id="580" name="Google Shape;580;p74"/>
          <p:cNvSpPr/>
          <p:nvPr/>
        </p:nvSpPr>
        <p:spPr>
          <a:xfrm>
            <a:off x="7203436" y="0"/>
            <a:ext cx="4189615" cy="153166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81" name="Google Shape;581;p74"/>
          <p:cNvPicPr preferRelativeResize="0"/>
          <p:nvPr/>
        </p:nvPicPr>
        <p:blipFill rotWithShape="1">
          <a:blip r:embed="rId4">
            <a:alphaModFix/>
          </a:blip>
          <a:srcRect/>
          <a:stretch/>
        </p:blipFill>
        <p:spPr>
          <a:xfrm>
            <a:off x="269388" y="1672645"/>
            <a:ext cx="2749087" cy="2814129"/>
          </a:xfrm>
          <a:prstGeom prst="rect">
            <a:avLst/>
          </a:prstGeom>
          <a:noFill/>
          <a:ln>
            <a:noFill/>
          </a:ln>
        </p:spPr>
      </p:pic>
      <p:pic>
        <p:nvPicPr>
          <p:cNvPr id="582" name="Google Shape;582;p74"/>
          <p:cNvPicPr preferRelativeResize="0"/>
          <p:nvPr/>
        </p:nvPicPr>
        <p:blipFill rotWithShape="1">
          <a:blip r:embed="rId5">
            <a:alphaModFix/>
          </a:blip>
          <a:srcRect/>
          <a:stretch/>
        </p:blipFill>
        <p:spPr>
          <a:xfrm>
            <a:off x="3431097" y="1672645"/>
            <a:ext cx="2601661" cy="2814129"/>
          </a:xfrm>
          <a:prstGeom prst="rect">
            <a:avLst/>
          </a:prstGeom>
          <a:noFill/>
          <a:ln>
            <a:noFill/>
          </a:ln>
        </p:spPr>
      </p:pic>
      <p:sp>
        <p:nvSpPr>
          <p:cNvPr id="583" name="Google Shape;583;p74"/>
          <p:cNvSpPr/>
          <p:nvPr/>
        </p:nvSpPr>
        <p:spPr>
          <a:xfrm>
            <a:off x="7113519" y="4476495"/>
            <a:ext cx="4189615" cy="1413164"/>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74"/>
          <p:cNvSpPr txBox="1"/>
          <p:nvPr/>
        </p:nvSpPr>
        <p:spPr>
          <a:xfrm>
            <a:off x="631767" y="1102736"/>
            <a:ext cx="1628651"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Romolo Vanni</a:t>
            </a:r>
            <a:endParaRPr sz="2000">
              <a:solidFill>
                <a:schemeClr val="lt1"/>
              </a:solidFill>
              <a:latin typeface="Calibri"/>
              <a:ea typeface="Calibri"/>
              <a:cs typeface="Calibri"/>
              <a:sym typeface="Calibri"/>
            </a:endParaRPr>
          </a:p>
        </p:txBody>
      </p:sp>
      <p:sp>
        <p:nvSpPr>
          <p:cNvPr id="585" name="Google Shape;585;p74"/>
          <p:cNvSpPr txBox="1"/>
          <p:nvPr/>
        </p:nvSpPr>
        <p:spPr>
          <a:xfrm>
            <a:off x="3536888" y="1102736"/>
            <a:ext cx="2390078"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Lena (Rondina) Vanni</a:t>
            </a:r>
            <a:endParaRPr sz="2000">
              <a:solidFill>
                <a:schemeClr val="lt1"/>
              </a:solidFill>
              <a:latin typeface="Calibri"/>
              <a:ea typeface="Calibri"/>
              <a:cs typeface="Calibri"/>
              <a:sym typeface="Calibri"/>
            </a:endParaRPr>
          </a:p>
        </p:txBody>
      </p:sp>
      <p:sp>
        <p:nvSpPr>
          <p:cNvPr id="586" name="Google Shape;586;p74"/>
          <p:cNvSpPr txBox="1"/>
          <p:nvPr/>
        </p:nvSpPr>
        <p:spPr>
          <a:xfrm>
            <a:off x="6924455" y="1102736"/>
            <a:ext cx="4468596"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Thomas McCue      Ellen (Wallace) McCue</a:t>
            </a:r>
            <a:endParaRPr sz="2000">
              <a:solidFill>
                <a:schemeClr val="lt1"/>
              </a:solidFill>
              <a:latin typeface="Calibri"/>
              <a:ea typeface="Calibri"/>
              <a:cs typeface="Calibri"/>
              <a:sym typeface="Calibri"/>
            </a:endParaRPr>
          </a:p>
        </p:txBody>
      </p:sp>
      <p:pic>
        <p:nvPicPr>
          <p:cNvPr id="587" name="Google Shape;587;p74" descr="Tombstone, gravestone PNG"/>
          <p:cNvPicPr preferRelativeResize="0"/>
          <p:nvPr/>
        </p:nvPicPr>
        <p:blipFill rotWithShape="1">
          <a:blip r:embed="rId6">
            <a:alphaModFix/>
          </a:blip>
          <a:srcRect/>
          <a:stretch/>
        </p:blipFill>
        <p:spPr>
          <a:xfrm>
            <a:off x="3699409" y="4476495"/>
            <a:ext cx="2065036" cy="2581295"/>
          </a:xfrm>
          <a:prstGeom prst="rect">
            <a:avLst/>
          </a:prstGeom>
          <a:noFill/>
          <a:ln>
            <a:noFill/>
          </a:ln>
        </p:spPr>
      </p:pic>
      <p:pic>
        <p:nvPicPr>
          <p:cNvPr id="588" name="Google Shape;588;p74" descr="Tombstone, gravestone PNG"/>
          <p:cNvPicPr preferRelativeResize="0"/>
          <p:nvPr/>
        </p:nvPicPr>
        <p:blipFill rotWithShape="1">
          <a:blip r:embed="rId6">
            <a:alphaModFix/>
          </a:blip>
          <a:srcRect/>
          <a:stretch/>
        </p:blipFill>
        <p:spPr>
          <a:xfrm>
            <a:off x="7113519" y="4505315"/>
            <a:ext cx="2065036" cy="2581295"/>
          </a:xfrm>
          <a:prstGeom prst="rect">
            <a:avLst/>
          </a:prstGeom>
          <a:noFill/>
          <a:ln>
            <a:noFill/>
          </a:ln>
        </p:spPr>
      </p:pic>
      <p:pic>
        <p:nvPicPr>
          <p:cNvPr id="589" name="Google Shape;589;p74" descr="Tombstone, gravestone PNG"/>
          <p:cNvPicPr preferRelativeResize="0"/>
          <p:nvPr/>
        </p:nvPicPr>
        <p:blipFill rotWithShape="1">
          <a:blip r:embed="rId6">
            <a:alphaModFix/>
          </a:blip>
          <a:srcRect/>
          <a:stretch/>
        </p:blipFill>
        <p:spPr>
          <a:xfrm>
            <a:off x="9382073" y="4530721"/>
            <a:ext cx="2065036" cy="25812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5"/>
          <p:cNvSpPr txBox="1">
            <a:spLocks noGrp="1"/>
          </p:cNvSpPr>
          <p:nvPr>
            <p:ph type="title"/>
          </p:nvPr>
        </p:nvSpPr>
        <p:spPr>
          <a:xfrm>
            <a:off x="0" y="-195943"/>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The Palmer Raids</a:t>
            </a:r>
            <a:endParaRPr dirty="0"/>
          </a:p>
        </p:txBody>
      </p:sp>
      <p:sp>
        <p:nvSpPr>
          <p:cNvPr id="596" name="Google Shape;596;p75"/>
          <p:cNvSpPr txBox="1"/>
          <p:nvPr/>
        </p:nvSpPr>
        <p:spPr>
          <a:xfrm>
            <a:off x="166136" y="840589"/>
            <a:ext cx="6770344" cy="601741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The </a:t>
            </a:r>
            <a:r>
              <a:rPr lang="en-US" sz="2000" dirty="0">
                <a:solidFill>
                  <a:srgbClr val="FF0000"/>
                </a:solidFill>
                <a:latin typeface="Eater"/>
                <a:ea typeface="Eater"/>
                <a:cs typeface="Eater"/>
                <a:sym typeface="Eater"/>
              </a:rPr>
              <a:t>RED SCARE</a:t>
            </a:r>
            <a:r>
              <a:rPr lang="en-US" sz="2000" dirty="0">
                <a:solidFill>
                  <a:schemeClr val="dk1"/>
                </a:solidFill>
                <a:latin typeface="Calibri"/>
                <a:ea typeface="Calibri"/>
                <a:cs typeface="Calibri"/>
                <a:sym typeface="Calibri"/>
              </a:rPr>
              <a:t>:  </a:t>
            </a:r>
            <a:r>
              <a:rPr lang="en-US" sz="2000" b="1" dirty="0">
                <a:solidFill>
                  <a:schemeClr val="dk1"/>
                </a:solidFill>
                <a:latin typeface="Calibri"/>
                <a:ea typeface="Calibri"/>
                <a:cs typeface="Calibri"/>
                <a:sym typeface="Calibri"/>
              </a:rPr>
              <a:t>Following the Communist takeover in Russia, Americans feared socialists, labor organizers, anarchists, and others were plotting the overthrow of the US Government.</a:t>
            </a:r>
            <a:endParaRPr b="1" dirty="0"/>
          </a:p>
          <a:p>
            <a:pPr marL="342900" marR="0" lvl="0" indent="-21590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Calibri"/>
              <a:buChar char="-"/>
            </a:pPr>
            <a:r>
              <a:rPr lang="en-US" sz="2000" b="1" dirty="0">
                <a:solidFill>
                  <a:schemeClr val="dk1"/>
                </a:solidFill>
                <a:latin typeface="Calibri"/>
                <a:ea typeface="Calibri"/>
                <a:cs typeface="Calibri"/>
                <a:sym typeface="Calibri"/>
                <a:hlinkClick r:id="rId3"/>
              </a:rPr>
              <a:t>Race Riots </a:t>
            </a:r>
            <a:r>
              <a:rPr lang="en-US" sz="2000" b="1" dirty="0">
                <a:solidFill>
                  <a:schemeClr val="dk1"/>
                </a:solidFill>
                <a:latin typeface="Calibri"/>
                <a:ea typeface="Calibri"/>
                <a:cs typeface="Calibri"/>
                <a:sym typeface="Calibri"/>
              </a:rPr>
              <a:t>in 30 cities</a:t>
            </a:r>
            <a:r>
              <a:rPr lang="en-US" sz="2000" dirty="0">
                <a:solidFill>
                  <a:schemeClr val="dk1"/>
                </a:solidFill>
                <a:latin typeface="Calibri"/>
                <a:ea typeface="Calibri"/>
                <a:cs typeface="Calibri"/>
                <a:sym typeface="Calibri"/>
              </a:rPr>
              <a:t> and several strikes had many Americans fearful.</a:t>
            </a:r>
            <a:endParaRPr dirty="0"/>
          </a:p>
          <a:p>
            <a:pPr marL="342900" marR="0" lvl="0" indent="-21590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Calibri"/>
              <a:buChar char="-"/>
            </a:pPr>
            <a:r>
              <a:rPr lang="en-US" sz="2000" b="1" dirty="0">
                <a:solidFill>
                  <a:schemeClr val="dk1"/>
                </a:solidFill>
                <a:latin typeface="Calibri"/>
                <a:ea typeface="Calibri"/>
                <a:cs typeface="Calibri"/>
                <a:sym typeface="Calibri"/>
              </a:rPr>
              <a:t>Bombs were mailed to government officials, and several were killed.  Anarchists were blamed, several of them Italian. </a:t>
            </a:r>
            <a:r>
              <a:rPr lang="en-US" sz="2000" dirty="0">
                <a:solidFill>
                  <a:schemeClr val="dk1"/>
                </a:solidFill>
                <a:latin typeface="Calibri"/>
                <a:ea typeface="Calibri"/>
                <a:cs typeface="Calibri"/>
                <a:sym typeface="Calibri"/>
              </a:rPr>
              <a:t>One targeted the house of </a:t>
            </a:r>
            <a:r>
              <a:rPr lang="en-US" sz="2000" u="sng" dirty="0">
                <a:solidFill>
                  <a:schemeClr val="dk1"/>
                </a:solidFill>
                <a:latin typeface="Calibri"/>
                <a:ea typeface="Calibri"/>
                <a:cs typeface="Calibri"/>
                <a:sym typeface="Calibri"/>
                <a:hlinkClick r:id="rId4"/>
              </a:rPr>
              <a:t>Attorney General A. Mitchell Palmer</a:t>
            </a:r>
            <a:endParaRPr sz="2000" dirty="0">
              <a:solidFill>
                <a:schemeClr val="dk1"/>
              </a:solidFill>
              <a:latin typeface="Calibri"/>
              <a:ea typeface="Calibri"/>
              <a:cs typeface="Calibri"/>
              <a:sym typeface="Calibri"/>
            </a:endParaRPr>
          </a:p>
          <a:p>
            <a:pPr marL="342900" marR="0" lvl="0" indent="-21590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Calibri"/>
              <a:buChar char="-"/>
            </a:pPr>
            <a:r>
              <a:rPr lang="en-US" sz="2000" b="1" dirty="0">
                <a:solidFill>
                  <a:schemeClr val="dk1"/>
                </a:solidFill>
                <a:latin typeface="Calibri"/>
                <a:ea typeface="Calibri"/>
                <a:cs typeface="Calibri"/>
                <a:sym typeface="Calibri"/>
              </a:rPr>
              <a:t>The Justice Dept brutally raided the homes and businesses of suspected anarchists, Italian and Eastern European immigrants, and labor organizers. </a:t>
            </a:r>
            <a:r>
              <a:rPr lang="en-US" sz="2000" dirty="0">
                <a:solidFill>
                  <a:schemeClr val="dk1"/>
                </a:solidFill>
                <a:latin typeface="Calibri"/>
                <a:ea typeface="Calibri"/>
                <a:cs typeface="Calibri"/>
                <a:sym typeface="Calibri"/>
              </a:rPr>
              <a:t>500+ were deported.</a:t>
            </a:r>
            <a:endParaRPr dirty="0"/>
          </a:p>
          <a:p>
            <a:pPr marL="342900" marR="0" lvl="0" indent="-21590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Calibri"/>
              <a:buChar char="-"/>
            </a:pPr>
            <a:r>
              <a:rPr lang="en-US" sz="2000" b="1" dirty="0">
                <a:solidFill>
                  <a:schemeClr val="dk1"/>
                </a:solidFill>
                <a:latin typeface="Calibri"/>
                <a:ea typeface="Calibri"/>
                <a:cs typeface="Calibri"/>
                <a:sym typeface="Calibri"/>
              </a:rPr>
              <a:t>The Raids violated the civil rights of many immigrants, and were undeniably unconstitutional.</a:t>
            </a:r>
            <a:endParaRPr sz="2000" b="1" dirty="0">
              <a:solidFill>
                <a:schemeClr val="dk1"/>
              </a:solidFill>
              <a:latin typeface="Calibri"/>
              <a:ea typeface="Calibri"/>
              <a:cs typeface="Calibri"/>
              <a:sym typeface="Calibri"/>
            </a:endParaRPr>
          </a:p>
        </p:txBody>
      </p:sp>
      <p:pic>
        <p:nvPicPr>
          <p:cNvPr id="597" name="Google Shape;597;p75" descr="Step by step greene.jpg"/>
          <p:cNvPicPr preferRelativeResize="0"/>
          <p:nvPr/>
        </p:nvPicPr>
        <p:blipFill rotWithShape="1">
          <a:blip r:embed="rId5">
            <a:alphaModFix/>
          </a:blip>
          <a:srcRect/>
          <a:stretch/>
        </p:blipFill>
        <p:spPr>
          <a:xfrm>
            <a:off x="8580901" y="2110307"/>
            <a:ext cx="3444963" cy="4539875"/>
          </a:xfrm>
          <a:prstGeom prst="rect">
            <a:avLst/>
          </a:prstGeom>
          <a:noFill/>
          <a:ln>
            <a:noFill/>
          </a:ln>
        </p:spPr>
      </p:pic>
      <p:pic>
        <p:nvPicPr>
          <p:cNvPr id="598" name="Google Shape;598;p75" descr="Palmer, A. Mitchell"/>
          <p:cNvPicPr preferRelativeResize="0"/>
          <p:nvPr/>
        </p:nvPicPr>
        <p:blipFill rotWithShape="1">
          <a:blip r:embed="rId6">
            <a:alphaModFix/>
          </a:blip>
          <a:srcRect/>
          <a:stretch/>
        </p:blipFill>
        <p:spPr>
          <a:xfrm>
            <a:off x="7355643" y="150878"/>
            <a:ext cx="2450516" cy="307167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76" descr="Related image"/>
          <p:cNvPicPr preferRelativeResize="0"/>
          <p:nvPr/>
        </p:nvPicPr>
        <p:blipFill rotWithShape="1">
          <a:blip r:embed="rId3">
            <a:alphaModFix/>
          </a:blip>
          <a:srcRect/>
          <a:stretch/>
        </p:blipFill>
        <p:spPr>
          <a:xfrm>
            <a:off x="238702" y="169759"/>
            <a:ext cx="7758008" cy="4865379"/>
          </a:xfrm>
          <a:prstGeom prst="rect">
            <a:avLst/>
          </a:prstGeom>
          <a:noFill/>
          <a:ln>
            <a:noFill/>
          </a:ln>
        </p:spPr>
      </p:pic>
      <p:pic>
        <p:nvPicPr>
          <p:cNvPr id="604" name="Google Shape;604;p76" descr="Related image"/>
          <p:cNvPicPr preferRelativeResize="0"/>
          <p:nvPr/>
        </p:nvPicPr>
        <p:blipFill rotWithShape="1">
          <a:blip r:embed="rId4">
            <a:alphaModFix/>
          </a:blip>
          <a:srcRect/>
          <a:stretch/>
        </p:blipFill>
        <p:spPr>
          <a:xfrm>
            <a:off x="8296320" y="229222"/>
            <a:ext cx="3725037" cy="3318102"/>
          </a:xfrm>
          <a:prstGeom prst="rect">
            <a:avLst/>
          </a:prstGeom>
          <a:noFill/>
          <a:ln>
            <a:noFill/>
          </a:ln>
        </p:spPr>
      </p:pic>
      <p:pic>
        <p:nvPicPr>
          <p:cNvPr id="605" name="Google Shape;605;p76" descr="Image result for woodrow wilson tomb">
            <a:hlinkClick r:id="rId5"/>
          </p:cNvPr>
          <p:cNvPicPr preferRelativeResize="0"/>
          <p:nvPr/>
        </p:nvPicPr>
        <p:blipFill rotWithShape="1">
          <a:blip r:embed="rId6">
            <a:alphaModFix/>
          </a:blip>
          <a:srcRect/>
          <a:stretch/>
        </p:blipFill>
        <p:spPr>
          <a:xfrm>
            <a:off x="7851754" y="3885721"/>
            <a:ext cx="4340250" cy="2894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9"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19"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19"/>
          <p:cNvSpPr txBox="1"/>
          <p:nvPr/>
        </p:nvSpPr>
        <p:spPr>
          <a:xfrm>
            <a:off x="307975" y="2185517"/>
            <a:ext cx="6858944" cy="452431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 central bank for the United States</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One central headquarters in Washington DC, and 12 branches in major cities</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Designed to standardize interest rates, the amount of money in circulation, and implement other monetary and banking policies</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Goal is to have banks answerable to the public and to government, and to control banking policies.</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141" name="Google Shape;141;p19"/>
          <p:cNvSpPr/>
          <p:nvPr/>
        </p:nvSpPr>
        <p:spPr>
          <a:xfrm>
            <a:off x="2255016" y="653447"/>
            <a:ext cx="6961008"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Federal Reserve System </a:t>
            </a:r>
            <a:endParaRPr sz="5400" b="0" cap="none">
              <a:solidFill>
                <a:schemeClr val="dk1"/>
              </a:solidFill>
              <a:latin typeface="Calibri"/>
              <a:ea typeface="Calibri"/>
              <a:cs typeface="Calibri"/>
              <a:sym typeface="Calibri"/>
            </a:endParaRPr>
          </a:p>
        </p:txBody>
      </p:sp>
      <p:pic>
        <p:nvPicPr>
          <p:cNvPr id="142" name="Google Shape;142;p19" descr="https://upload.wikimedia.org/wikipedia/commons/thumb/9/9b/Woodrow_Wilson_Signature_2.svg/1280px-Woodrow_Wilson_Signature_2.svg.png"/>
          <p:cNvPicPr preferRelativeResize="0"/>
          <p:nvPr/>
        </p:nvPicPr>
        <p:blipFill rotWithShape="1">
          <a:blip r:embed="rId3">
            <a:alphaModFix/>
          </a:blip>
          <a:srcRect/>
          <a:stretch/>
        </p:blipFill>
        <p:spPr>
          <a:xfrm>
            <a:off x="10484" y="44707"/>
            <a:ext cx="3431070" cy="1594912"/>
          </a:xfrm>
          <a:prstGeom prst="rect">
            <a:avLst/>
          </a:prstGeom>
          <a:noFill/>
          <a:ln>
            <a:noFill/>
          </a:ln>
        </p:spPr>
      </p:pic>
      <p:pic>
        <p:nvPicPr>
          <p:cNvPr id="143" name="Google Shape;143;p19" descr="https://upload.wikimedia.org/wikipedia/commons/thumb/7/7a/Fed_Reserve.JPG/800px-Fed_Reserve.JPG"/>
          <p:cNvPicPr preferRelativeResize="0"/>
          <p:nvPr/>
        </p:nvPicPr>
        <p:blipFill rotWithShape="1">
          <a:blip r:embed="rId4">
            <a:alphaModFix/>
          </a:blip>
          <a:srcRect/>
          <a:stretch/>
        </p:blipFill>
        <p:spPr>
          <a:xfrm>
            <a:off x="7727104" y="1576777"/>
            <a:ext cx="4114980" cy="59204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9" name="Google Shape;149;p20" descr="Image result for federal reserve system"/>
          <p:cNvPicPr preferRelativeResize="0"/>
          <p:nvPr/>
        </p:nvPicPr>
        <p:blipFill rotWithShape="1">
          <a:blip r:embed="rId3">
            <a:alphaModFix/>
          </a:blip>
          <a:srcRect/>
          <a:stretch/>
        </p:blipFill>
        <p:spPr>
          <a:xfrm>
            <a:off x="439781" y="1088832"/>
            <a:ext cx="7839075" cy="4505325"/>
          </a:xfrm>
          <a:prstGeom prst="rect">
            <a:avLst/>
          </a:prstGeom>
          <a:noFill/>
          <a:ln>
            <a:noFill/>
          </a:ln>
        </p:spPr>
      </p:pic>
      <p:pic>
        <p:nvPicPr>
          <p:cNvPr id="150" name="Google Shape;150;p20" descr="Image result for federal reserve dollar bill"/>
          <p:cNvPicPr preferRelativeResize="0"/>
          <p:nvPr/>
        </p:nvPicPr>
        <p:blipFill rotWithShape="1">
          <a:blip r:embed="rId4">
            <a:alphaModFix/>
          </a:blip>
          <a:srcRect/>
          <a:stretch/>
        </p:blipFill>
        <p:spPr>
          <a:xfrm>
            <a:off x="8677275" y="365125"/>
            <a:ext cx="6663515" cy="2976370"/>
          </a:xfrm>
          <a:prstGeom prst="rect">
            <a:avLst/>
          </a:prstGeom>
          <a:noFill/>
          <a:ln>
            <a:noFill/>
          </a:ln>
        </p:spPr>
      </p:pic>
      <p:pic>
        <p:nvPicPr>
          <p:cNvPr id="151" name="Google Shape;151;p20" descr="Image result for federal reserve dollar bill"/>
          <p:cNvPicPr preferRelativeResize="0"/>
          <p:nvPr/>
        </p:nvPicPr>
        <p:blipFill rotWithShape="1">
          <a:blip r:embed="rId5">
            <a:alphaModFix/>
          </a:blip>
          <a:srcRect/>
          <a:stretch/>
        </p:blipFill>
        <p:spPr>
          <a:xfrm>
            <a:off x="8677275" y="3632887"/>
            <a:ext cx="6900290" cy="30150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21"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21"/>
          <p:cNvSpPr txBox="1"/>
          <p:nvPr/>
        </p:nvSpPr>
        <p:spPr>
          <a:xfrm>
            <a:off x="307975" y="2185517"/>
            <a:ext cx="6858944" cy="341632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 government bureau designed to enforce anti-monopoly laws and protect consumers.</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Enforced the Clayton Anti-Trust Act, a new (1914) law strengthening laws against monopolies and corrupt business practices.</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159" name="Google Shape;159;p21"/>
          <p:cNvSpPr/>
          <p:nvPr/>
        </p:nvSpPr>
        <p:spPr>
          <a:xfrm>
            <a:off x="1950515" y="653447"/>
            <a:ext cx="7570021"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Federal Trade Commission</a:t>
            </a:r>
            <a:endParaRPr sz="5400" b="0" cap="none">
              <a:solidFill>
                <a:schemeClr val="dk1"/>
              </a:solidFill>
              <a:latin typeface="Calibri"/>
              <a:ea typeface="Calibri"/>
              <a:cs typeface="Calibri"/>
              <a:sym typeface="Calibri"/>
            </a:endParaRPr>
          </a:p>
        </p:txBody>
      </p:sp>
      <p:pic>
        <p:nvPicPr>
          <p:cNvPr id="160" name="Google Shape;160;p21" descr="https://upload.wikimedia.org/wikipedia/commons/thumb/9/9b/Woodrow_Wilson_Signature_2.svg/1280px-Woodrow_Wilson_Signature_2.svg.png"/>
          <p:cNvPicPr preferRelativeResize="0"/>
          <p:nvPr/>
        </p:nvPicPr>
        <p:blipFill rotWithShape="1">
          <a:blip r:embed="rId3">
            <a:alphaModFix/>
          </a:blip>
          <a:srcRect/>
          <a:stretch/>
        </p:blipFill>
        <p:spPr>
          <a:xfrm>
            <a:off x="10484" y="44707"/>
            <a:ext cx="3431070" cy="1594912"/>
          </a:xfrm>
          <a:prstGeom prst="rect">
            <a:avLst/>
          </a:prstGeom>
          <a:noFill/>
          <a:ln>
            <a:noFill/>
          </a:ln>
        </p:spPr>
      </p:pic>
      <p:pic>
        <p:nvPicPr>
          <p:cNvPr id="161" name="Google Shape;161;p21" descr="Image result for federal trade commission"/>
          <p:cNvPicPr preferRelativeResize="0"/>
          <p:nvPr/>
        </p:nvPicPr>
        <p:blipFill rotWithShape="1">
          <a:blip r:embed="rId4">
            <a:alphaModFix/>
          </a:blip>
          <a:srcRect/>
          <a:stretch/>
        </p:blipFill>
        <p:spPr>
          <a:xfrm>
            <a:off x="7166919" y="1754659"/>
            <a:ext cx="4432687" cy="44326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TotalTime>
  <Words>3614</Words>
  <Application>Microsoft Office PowerPoint</Application>
  <PresentationFormat>Widescreen</PresentationFormat>
  <Paragraphs>343</Paragraphs>
  <Slides>64</Slides>
  <Notes>64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Palatino Linotype</vt:lpstr>
      <vt:lpstr>Play</vt:lpstr>
      <vt:lpstr>Algerian</vt:lpstr>
      <vt:lpstr>Book Antiqua</vt:lpstr>
      <vt:lpstr>Libre Baskerville</vt:lpstr>
      <vt:lpstr>Eater</vt:lpstr>
      <vt:lpstr>Calibri</vt:lpstr>
      <vt:lpstr>Arial</vt:lpstr>
      <vt:lpstr>Anton</vt:lpstr>
      <vt:lpstr>EB Garamond</vt:lpstr>
      <vt:lpstr>Overlock</vt:lpstr>
      <vt:lpstr>Office Theme</vt:lpstr>
      <vt:lpstr>Woodrow Wilson</vt:lpstr>
      <vt:lpstr>PowerPoint Presentation</vt:lpstr>
      <vt:lpstr>New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World War I – The Great War</vt:lpstr>
      <vt:lpstr>Pre-World War I European Alliances:</vt:lpstr>
      <vt:lpstr>Pre-World War I European Alliances</vt:lpstr>
      <vt:lpstr>PowerPoint Presentation</vt:lpstr>
      <vt:lpstr>PowerPoint Presentation</vt:lpstr>
      <vt:lpstr>Pre-World War I European Alliances</vt:lpstr>
      <vt:lpstr>PowerPoint Presentation</vt:lpstr>
      <vt:lpstr>PowerPoint Presentation</vt:lpstr>
      <vt:lpstr>Schlieffen Plan</vt:lpstr>
      <vt:lpstr>PowerPoint Presentation</vt:lpstr>
      <vt:lpstr>PowerPoint Presentation</vt:lpstr>
      <vt:lpstr>PowerPoint Presentation</vt:lpstr>
      <vt:lpstr>Songs of World War I</vt:lpstr>
      <vt:lpstr>Other areas of the war</vt:lpstr>
      <vt:lpstr>The Eastern Front</vt:lpstr>
      <vt:lpstr>The Christmas Truce</vt:lpstr>
      <vt:lpstr>PowerPoint Presentation</vt:lpstr>
      <vt:lpstr>PowerPoint Presentation</vt:lpstr>
      <vt:lpstr>May 17, 1915: Sinking of the Lusitania</vt:lpstr>
      <vt:lpstr>January 1917: Zimmermann Telegram</vt:lpstr>
      <vt:lpstr>April 1917: US declares war on Germany</vt:lpstr>
      <vt:lpstr>PowerPoint Presentation</vt:lpstr>
      <vt:lpstr>Over There</vt:lpstr>
      <vt:lpstr>World War I on the Homefront</vt:lpstr>
      <vt:lpstr>PowerPoint Presentation</vt:lpstr>
      <vt:lpstr>PowerPoint Presentation</vt:lpstr>
      <vt:lpstr>PowerPoint Presentation</vt:lpstr>
      <vt:lpstr>PowerPoint Presentation</vt:lpstr>
      <vt:lpstr>“Lafayette, we are here!”</vt:lpstr>
      <vt:lpstr>PowerPoint Presentation</vt:lpstr>
      <vt:lpstr>Gas attack!</vt:lpstr>
      <vt:lpstr>Battles Involving US Troops</vt:lpstr>
      <vt:lpstr>“Harlem Hellfighters”</vt:lpstr>
      <vt:lpstr>Sergeant York</vt:lpstr>
      <vt:lpstr>The Armistice</vt:lpstr>
      <vt:lpstr>Casualties of World War I</vt:lpstr>
      <vt:lpstr>Private George Dilboy</vt:lpstr>
      <vt:lpstr>PowerPoint Presentation</vt:lpstr>
      <vt:lpstr>Wilson’s 14 Points</vt:lpstr>
      <vt:lpstr>PowerPoint Presentation</vt:lpstr>
      <vt:lpstr>Treaty of Versailles - 1919</vt:lpstr>
      <vt:lpstr>Treaty of Versailles - 1919</vt:lpstr>
      <vt:lpstr>PowerPoint Presentation</vt:lpstr>
      <vt:lpstr>Wilson’s Treaty Fight</vt:lpstr>
      <vt:lpstr>PowerPoint Presentation</vt:lpstr>
      <vt:lpstr>PowerPoint Presentation</vt:lpstr>
      <vt:lpstr>PowerPoint Presentation</vt:lpstr>
      <vt:lpstr>Boston Molasses Flood</vt:lpstr>
      <vt:lpstr>Spanish Flu Pandemic of 1919</vt:lpstr>
      <vt:lpstr>PowerPoint Presentation</vt:lpstr>
      <vt:lpstr>The Palmer Raids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Woodrow Wilson</dc:title>
  <cp:lastModifiedBy>Peter Lambert</cp:lastModifiedBy>
  <cp:revision>5</cp:revision>
  <dcterms:modified xsi:type="dcterms:W3CDTF">2023-12-19T14:00:29Z</dcterms:modified>
</cp:coreProperties>
</file>