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99" r:id="rId3"/>
    <p:sldId id="315" r:id="rId4"/>
    <p:sldId id="316" r:id="rId5"/>
    <p:sldId id="260" r:id="rId6"/>
    <p:sldId id="261" r:id="rId7"/>
    <p:sldId id="270" r:id="rId8"/>
    <p:sldId id="263" r:id="rId9"/>
    <p:sldId id="264" r:id="rId10"/>
    <p:sldId id="265" r:id="rId11"/>
    <p:sldId id="302" r:id="rId12"/>
    <p:sldId id="303" r:id="rId13"/>
    <p:sldId id="304" r:id="rId14"/>
    <p:sldId id="312" r:id="rId15"/>
    <p:sldId id="266" r:id="rId16"/>
    <p:sldId id="310" r:id="rId17"/>
    <p:sldId id="311" r:id="rId18"/>
    <p:sldId id="313" r:id="rId19"/>
    <p:sldId id="267" r:id="rId20"/>
    <p:sldId id="317" r:id="rId21"/>
    <p:sldId id="300" r:id="rId22"/>
    <p:sldId id="269" r:id="rId23"/>
    <p:sldId id="262" r:id="rId24"/>
    <p:sldId id="271" r:id="rId25"/>
    <p:sldId id="272" r:id="rId26"/>
    <p:sldId id="273" r:id="rId27"/>
    <p:sldId id="274" r:id="rId28"/>
    <p:sldId id="275" r:id="rId29"/>
    <p:sldId id="314" r:id="rId3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674"/>
    <a:srgbClr val="9EB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89" d="100"/>
          <a:sy n="89" d="100"/>
        </p:scale>
        <p:origin x="1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C06EE3B-4AF0-46C7-982D-00AC0C09B70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69B6A4B-F8C7-4D46-89DE-BA27D9B06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1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FE4A-0321-496A-B39B-725ABE810FDF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849C-3BDB-4608-B225-02AB317DC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JgCQDZdlMd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JzHD7_dWEik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www.youtube.com/watch?v=eLX1wstLA4A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w0KcA59_8s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George Washington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4" name="Picture 3" descr="501px-Gilbert_Stuart_Williamstown_Portrait_of_George_Washington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838200"/>
            <a:ext cx="4038600" cy="4836648"/>
          </a:xfrm>
          <a:prstGeom prst="rect">
            <a:avLst/>
          </a:prstGeom>
        </p:spPr>
      </p:pic>
      <p:pic>
        <p:nvPicPr>
          <p:cNvPr id="5" name="Picture 4" descr="464px-George_Washington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5676900"/>
            <a:ext cx="44196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90600"/>
            <a:ext cx="8326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Battle </a:t>
            </a:r>
            <a:r>
              <a:rPr lang="en-US" sz="2400" b="1" dirty="0" smtClean="0">
                <a:latin typeface="Book Antiqua" pitchFamily="18" charset="0"/>
              </a:rPr>
              <a:t>of Fallen Timbers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US Army under Anthony Wayne defeated a confederacy of tribes </a:t>
            </a:r>
            <a:r>
              <a:rPr lang="en-US" sz="2400" dirty="0" smtClean="0">
                <a:latin typeface="Book Antiqua" pitchFamily="18" charset="0"/>
              </a:rPr>
              <a:t>(Shawnee, Delaware, Iroquois, Miami) in modern Ohio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Treaty of Greenville: Tribes surrender the Ohio territory to the US.</a:t>
            </a: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Image may contain: 5 people, people 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44277"/>
            <a:ext cx="5257800" cy="35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64px-George_Washington_signatur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stellar" pitchFamily="18" charset="0"/>
              </a:rPr>
              <a:t>7</a:t>
            </a:r>
            <a:r>
              <a:rPr lang="en-US" dirty="0" smtClean="0">
                <a:latin typeface="Castellar" pitchFamily="18" charset="0"/>
              </a:rPr>
              <a:t>) The 1</a:t>
            </a:r>
            <a:r>
              <a:rPr lang="en-US" baseline="30000" dirty="0" smtClean="0">
                <a:latin typeface="Castellar" pitchFamily="18" charset="0"/>
              </a:rPr>
              <a:t>st</a:t>
            </a:r>
            <a:r>
              <a:rPr lang="en-US" dirty="0" smtClean="0">
                <a:latin typeface="Castellar" pitchFamily="18" charset="0"/>
              </a:rPr>
              <a:t> Political Parties</a:t>
            </a:r>
          </a:p>
        </p:txBody>
      </p:sp>
      <p:pic>
        <p:nvPicPr>
          <p:cNvPr id="2053" name="Picture 5" descr="thomas-jeff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657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781800" cy="1143000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rgbClr val="FF0000"/>
                </a:solidFill>
                <a:latin typeface="Baskerville Old Face" pitchFamily="18" charset="0"/>
              </a:rPr>
              <a:t>       Federalists                       </a:t>
            </a:r>
            <a:r>
              <a:rPr lang="en-US" sz="2400" smtClean="0">
                <a:solidFill>
                  <a:srgbClr val="0070C0"/>
                </a:solidFill>
                <a:latin typeface="Baskerville Old Face" pitchFamily="18" charset="0"/>
              </a:rPr>
              <a:t>Democratic Republicans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95600" y="914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Hamilton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0" y="914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Jefferson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Wealthy and well educated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715000" y="1477962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Regular, common people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362200" y="24384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National Government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172200" y="24384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State Governments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05000" y="30480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Mills, </a:t>
            </a:r>
            <a:r>
              <a:rPr lang="en-US" sz="2400" dirty="0" smtClean="0"/>
              <a:t>manufacturing, and </a:t>
            </a:r>
            <a:r>
              <a:rPr lang="en-US" sz="2400" dirty="0"/>
              <a:t>trade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248400" y="3124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Farms &amp; agriculture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819400" y="3962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Pro-British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629400" y="3962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Pro-French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86000" y="449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“Loose” interpretation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019800" y="449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“Strict” interpretation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438400" y="51054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National bank and protective tariffs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638800" y="5105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 national bank, hates protective tariffs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2324100" y="34671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-1028700" y="36195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21"/>
          <p:cNvSpPr txBox="1">
            <a:spLocks noChangeArrowheads="1"/>
          </p:cNvSpPr>
          <p:nvPr/>
        </p:nvSpPr>
        <p:spPr bwMode="auto">
          <a:xfrm>
            <a:off x="457200" y="990600"/>
            <a:ext cx="126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Led by?</a:t>
            </a:r>
          </a:p>
        </p:txBody>
      </p:sp>
      <p:sp>
        <p:nvSpPr>
          <p:cNvPr id="3092" name="TextBox 22"/>
          <p:cNvSpPr txBox="1">
            <a:spLocks noChangeArrowheads="1"/>
          </p:cNvSpPr>
          <p:nvPr/>
        </p:nvSpPr>
        <p:spPr bwMode="auto">
          <a:xfrm>
            <a:off x="0" y="1600200"/>
            <a:ext cx="196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Who leads </a:t>
            </a:r>
          </a:p>
          <a:p>
            <a:pPr algn="ctr"/>
            <a:r>
              <a:rPr lang="en-US" sz="2000">
                <a:latin typeface="Castellar" pitchFamily="18" charset="0"/>
              </a:rPr>
              <a:t>the US?</a:t>
            </a:r>
          </a:p>
        </p:txBody>
      </p:sp>
      <p:sp>
        <p:nvSpPr>
          <p:cNvPr id="3093" name="TextBox 23"/>
          <p:cNvSpPr txBox="1">
            <a:spLocks noChangeArrowheads="1"/>
          </p:cNvSpPr>
          <p:nvPr/>
        </p:nvSpPr>
        <p:spPr bwMode="auto">
          <a:xfrm>
            <a:off x="0" y="2362200"/>
            <a:ext cx="230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Which gov’t </a:t>
            </a:r>
          </a:p>
          <a:p>
            <a:r>
              <a:rPr lang="en-US" sz="2000">
                <a:latin typeface="Castellar" pitchFamily="18" charset="0"/>
              </a:rPr>
              <a:t>is important?</a:t>
            </a:r>
          </a:p>
        </p:txBody>
      </p: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228600" y="3124200"/>
            <a:ext cx="186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Economic </a:t>
            </a:r>
          </a:p>
          <a:p>
            <a:pPr algn="ctr"/>
            <a:r>
              <a:rPr lang="en-US" sz="2000">
                <a:latin typeface="Castellar" pitchFamily="18" charset="0"/>
              </a:rPr>
              <a:t>views?</a:t>
            </a:r>
          </a:p>
        </p:txBody>
      </p:sp>
      <p:sp>
        <p:nvSpPr>
          <p:cNvPr id="3095" name="TextBox 25"/>
          <p:cNvSpPr txBox="1">
            <a:spLocks noChangeArrowheads="1"/>
          </p:cNvSpPr>
          <p:nvPr/>
        </p:nvSpPr>
        <p:spPr bwMode="auto">
          <a:xfrm>
            <a:off x="0" y="3962400"/>
            <a:ext cx="2344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Foreign View</a:t>
            </a:r>
          </a:p>
        </p:txBody>
      </p:sp>
      <p:sp>
        <p:nvSpPr>
          <p:cNvPr id="3096" name="TextBox 26"/>
          <p:cNvSpPr txBox="1">
            <a:spLocks noChangeArrowheads="1"/>
          </p:cNvSpPr>
          <p:nvPr/>
        </p:nvSpPr>
        <p:spPr bwMode="auto">
          <a:xfrm>
            <a:off x="0" y="4572000"/>
            <a:ext cx="216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stellar" pitchFamily="18" charset="0"/>
              </a:rPr>
              <a:t>Constitution</a:t>
            </a:r>
          </a:p>
        </p:txBody>
      </p:sp>
      <p:sp>
        <p:nvSpPr>
          <p:cNvPr id="3097" name="TextBox 27"/>
          <p:cNvSpPr txBox="1">
            <a:spLocks noChangeArrowheads="1"/>
          </p:cNvSpPr>
          <p:nvPr/>
        </p:nvSpPr>
        <p:spPr bwMode="auto">
          <a:xfrm>
            <a:off x="381000" y="5181600"/>
            <a:ext cx="154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Banking</a:t>
            </a:r>
          </a:p>
        </p:txBody>
      </p:sp>
      <p:sp>
        <p:nvSpPr>
          <p:cNvPr id="3098" name="TextBox 28"/>
          <p:cNvSpPr txBox="1">
            <a:spLocks noChangeArrowheads="1"/>
          </p:cNvSpPr>
          <p:nvPr/>
        </p:nvSpPr>
        <p:spPr bwMode="auto">
          <a:xfrm>
            <a:off x="228600" y="5943600"/>
            <a:ext cx="181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Powerful </a:t>
            </a:r>
          </a:p>
          <a:p>
            <a:pPr algn="ctr"/>
            <a:r>
              <a:rPr lang="en-US" sz="2000">
                <a:latin typeface="Castellar" pitchFamily="18" charset="0"/>
              </a:rPr>
              <a:t>where?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209800" y="6027738"/>
            <a:ext cx="350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North, cities, and coast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638800" y="6027738"/>
            <a:ext cx="350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South, rural, and 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781800" cy="1143000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rgbClr val="FF0000"/>
                </a:solidFill>
                <a:latin typeface="Baskerville Old Face" pitchFamily="18" charset="0"/>
              </a:rPr>
              <a:t>       Federalists                       </a:t>
            </a:r>
            <a:r>
              <a:rPr lang="en-US" sz="2400" smtClean="0">
                <a:solidFill>
                  <a:srgbClr val="0070C0"/>
                </a:solidFill>
                <a:latin typeface="Baskerville Old Face" pitchFamily="18" charset="0"/>
              </a:rPr>
              <a:t>Democratic Republicans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2324100" y="34671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-1028700" y="36195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21"/>
          <p:cNvSpPr txBox="1">
            <a:spLocks noChangeArrowheads="1"/>
          </p:cNvSpPr>
          <p:nvPr/>
        </p:nvSpPr>
        <p:spPr bwMode="auto">
          <a:xfrm>
            <a:off x="457200" y="990600"/>
            <a:ext cx="126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Led by?</a:t>
            </a:r>
          </a:p>
        </p:txBody>
      </p:sp>
      <p:sp>
        <p:nvSpPr>
          <p:cNvPr id="3092" name="TextBox 22"/>
          <p:cNvSpPr txBox="1">
            <a:spLocks noChangeArrowheads="1"/>
          </p:cNvSpPr>
          <p:nvPr/>
        </p:nvSpPr>
        <p:spPr bwMode="auto">
          <a:xfrm>
            <a:off x="0" y="1600200"/>
            <a:ext cx="196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Who leads </a:t>
            </a:r>
          </a:p>
          <a:p>
            <a:pPr algn="ctr"/>
            <a:r>
              <a:rPr lang="en-US" sz="2000">
                <a:latin typeface="Castellar" pitchFamily="18" charset="0"/>
              </a:rPr>
              <a:t>the US?</a:t>
            </a:r>
          </a:p>
        </p:txBody>
      </p:sp>
      <p:sp>
        <p:nvSpPr>
          <p:cNvPr id="3093" name="TextBox 23"/>
          <p:cNvSpPr txBox="1">
            <a:spLocks noChangeArrowheads="1"/>
          </p:cNvSpPr>
          <p:nvPr/>
        </p:nvSpPr>
        <p:spPr bwMode="auto">
          <a:xfrm>
            <a:off x="0" y="2362200"/>
            <a:ext cx="230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Which gov’t </a:t>
            </a:r>
          </a:p>
          <a:p>
            <a:r>
              <a:rPr lang="en-US" sz="2000">
                <a:latin typeface="Castellar" pitchFamily="18" charset="0"/>
              </a:rPr>
              <a:t>is important?</a:t>
            </a:r>
          </a:p>
        </p:txBody>
      </p: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228600" y="3124200"/>
            <a:ext cx="186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Economic </a:t>
            </a:r>
          </a:p>
          <a:p>
            <a:pPr algn="ctr"/>
            <a:r>
              <a:rPr lang="en-US" sz="2000">
                <a:latin typeface="Castellar" pitchFamily="18" charset="0"/>
              </a:rPr>
              <a:t>views?</a:t>
            </a:r>
          </a:p>
        </p:txBody>
      </p:sp>
      <p:sp>
        <p:nvSpPr>
          <p:cNvPr id="3095" name="TextBox 25"/>
          <p:cNvSpPr txBox="1">
            <a:spLocks noChangeArrowheads="1"/>
          </p:cNvSpPr>
          <p:nvPr/>
        </p:nvSpPr>
        <p:spPr bwMode="auto">
          <a:xfrm>
            <a:off x="0" y="3962400"/>
            <a:ext cx="2344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Foreign View</a:t>
            </a:r>
          </a:p>
        </p:txBody>
      </p:sp>
      <p:sp>
        <p:nvSpPr>
          <p:cNvPr id="3096" name="TextBox 26"/>
          <p:cNvSpPr txBox="1">
            <a:spLocks noChangeArrowheads="1"/>
          </p:cNvSpPr>
          <p:nvPr/>
        </p:nvSpPr>
        <p:spPr bwMode="auto">
          <a:xfrm>
            <a:off x="0" y="4572000"/>
            <a:ext cx="216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stellar" pitchFamily="18" charset="0"/>
              </a:rPr>
              <a:t>Constitution</a:t>
            </a:r>
          </a:p>
        </p:txBody>
      </p:sp>
      <p:sp>
        <p:nvSpPr>
          <p:cNvPr id="3097" name="TextBox 27"/>
          <p:cNvSpPr txBox="1">
            <a:spLocks noChangeArrowheads="1"/>
          </p:cNvSpPr>
          <p:nvPr/>
        </p:nvSpPr>
        <p:spPr bwMode="auto">
          <a:xfrm>
            <a:off x="381000" y="5181600"/>
            <a:ext cx="154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Banking</a:t>
            </a:r>
          </a:p>
        </p:txBody>
      </p:sp>
      <p:sp>
        <p:nvSpPr>
          <p:cNvPr id="3098" name="TextBox 28"/>
          <p:cNvSpPr txBox="1">
            <a:spLocks noChangeArrowheads="1"/>
          </p:cNvSpPr>
          <p:nvPr/>
        </p:nvSpPr>
        <p:spPr bwMode="auto">
          <a:xfrm>
            <a:off x="228600" y="5943600"/>
            <a:ext cx="181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Powerful </a:t>
            </a:r>
          </a:p>
          <a:p>
            <a:pPr algn="ctr"/>
            <a:r>
              <a:rPr lang="en-US" sz="2000">
                <a:latin typeface="Castellar" pitchFamily="18" charset="0"/>
              </a:rPr>
              <a:t>where?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8600" y="14478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2860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8600" y="30480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8600" y="38862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4800" y="44958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800" y="51816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4800" y="57912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90600"/>
            <a:ext cx="8326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The </a:t>
            </a:r>
            <a:r>
              <a:rPr lang="en-US" sz="2400" b="1" dirty="0" smtClean="0">
                <a:latin typeface="Book Antiqua" pitchFamily="18" charset="0"/>
              </a:rPr>
              <a:t>French Revolution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The French overthrow/execute their king and declare war on Britain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Citizen Genet: </a:t>
            </a:r>
            <a:r>
              <a:rPr lang="en-US" sz="2400" dirty="0" smtClean="0">
                <a:latin typeface="Book Antiqua" pitchFamily="18" charset="0"/>
              </a:rPr>
              <a:t>French minster to US who publicly campaigned for American support for French Revolution, earning the wrath of Washington.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Washington issues a neutrality declaration, saying the US will stay out of it</a:t>
            </a: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6" descr="french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419600"/>
            <a:ext cx="2944368" cy="2438400"/>
          </a:xfrm>
          <a:prstGeom prst="rect">
            <a:avLst/>
          </a:prstGeom>
        </p:spPr>
      </p:pic>
      <p:pic>
        <p:nvPicPr>
          <p:cNvPr id="11" name="Picture 10" descr="french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8600" y="4419600"/>
            <a:ext cx="2944368" cy="2438400"/>
          </a:xfrm>
          <a:prstGeom prst="rect">
            <a:avLst/>
          </a:prstGeom>
        </p:spPr>
      </p:pic>
      <p:pic>
        <p:nvPicPr>
          <p:cNvPr id="12" name="Picture 11" descr="ist2_2662649-guillot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419600"/>
            <a:ext cx="1676400" cy="2291482"/>
          </a:xfrm>
          <a:prstGeom prst="rect">
            <a:avLst/>
          </a:prstGeom>
        </p:spPr>
      </p:pic>
      <p:pic>
        <p:nvPicPr>
          <p:cNvPr id="9" name="Picture 8" descr="464px-George_Washington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anish-flag-thumb575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191000"/>
            <a:ext cx="2971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990600"/>
            <a:ext cx="8326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Problem 1: British are seizing US ships and taking sailors and cargo; Redcoats still in forts in the NW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Jay’s Treaty: Damages are paid to British, and Redcoats will leave the NW (nothing is said about ships, so treaty is unpopular)</a:t>
            </a: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7" descr="british-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800600"/>
            <a:ext cx="2895600" cy="1746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911" y="633178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Foreign </a:t>
            </a:r>
            <a:r>
              <a:rPr lang="en-US" sz="2400" b="1" dirty="0" smtClean="0">
                <a:latin typeface="Book Antiqua" pitchFamily="18" charset="0"/>
              </a:rPr>
              <a:t>Treaties</a:t>
            </a:r>
          </a:p>
        </p:txBody>
      </p:sp>
      <p:pic>
        <p:nvPicPr>
          <p:cNvPr id="7" name="Picture 6" descr="464px-George_Washington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085" y="3116111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Problem 2: Spanish are closing New Orleans and Mississippi River to US shipping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Pinkney’s Treaty: Spain agrees to let US use New Orleans and the river again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051860"/>
            <a:ext cx="6545687" cy="751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The Cotton Gin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http://media.web.britannica.com/eb-media/19/164019-004-9B48EDF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86" y="2064644"/>
            <a:ext cx="4848125" cy="32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4354" y="5638800"/>
            <a:ext cx="5010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Invented by Eli Whitney (Connecticut) in 1793.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820" y="2296464"/>
            <a:ext cx="1506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Before: One Slave could separate up to one pound of cotton in one 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2871" y="2296464"/>
            <a:ext cx="1506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After: One Slave could separate up to 50 pounds of cotton in one day.</a:t>
            </a:r>
          </a:p>
        </p:txBody>
      </p:sp>
    </p:spTree>
    <p:extLst>
      <p:ext uri="{BB962C8B-B14F-4D97-AF65-F5344CB8AC3E}">
        <p14:creationId xmlns:p14="http://schemas.microsoft.com/office/powerpoint/2010/main" val="16074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9536"/>
            <a:ext cx="8610600" cy="751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The Textile Mill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http://www.nationsreportcard.gov/subject/ushistory_2010/images/gr4_ushistory_ty3_pic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6788"/>
            <a:ext cx="5334000" cy="53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9890" y="779487"/>
            <a:ext cx="4008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First in America: Slater’s Mill (in Rhode Island) in 1793.</a:t>
            </a:r>
          </a:p>
        </p:txBody>
      </p:sp>
    </p:spTree>
    <p:extLst>
      <p:ext uri="{BB962C8B-B14F-4D97-AF65-F5344CB8AC3E}">
        <p14:creationId xmlns:p14="http://schemas.microsoft.com/office/powerpoint/2010/main" val="15216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75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Washington’s Farewell Address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1" y="1397973"/>
            <a:ext cx="4024311" cy="4953000"/>
          </a:xfrm>
        </p:spPr>
      </p:pic>
      <p:sp>
        <p:nvSpPr>
          <p:cNvPr id="5" name="TextBox 4"/>
          <p:cNvSpPr txBox="1"/>
          <p:nvPr/>
        </p:nvSpPr>
        <p:spPr>
          <a:xfrm>
            <a:off x="76200" y="12192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Goudy Old Style" panose="02020502050305020303" pitchFamily="18" charset="0"/>
              </a:rPr>
              <a:t>Written address at the end of Washington’s second term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oudy Old Style" panose="02020502050305020303" pitchFamily="18" charset="0"/>
              </a:rPr>
              <a:t>A</a:t>
            </a:r>
            <a:r>
              <a:rPr lang="en-US" sz="2400" b="1" dirty="0" smtClean="0">
                <a:latin typeface="Goudy Old Style" panose="02020502050305020303" pitchFamily="18" charset="0"/>
              </a:rPr>
              <a:t>dvised </a:t>
            </a:r>
            <a:r>
              <a:rPr lang="en-US" sz="2400" b="1" dirty="0">
                <a:latin typeface="Goudy Old Style" panose="02020502050305020303" pitchFamily="18" charset="0"/>
              </a:rPr>
              <a:t>American citizens to view themselves as a cohesive unit and avoid political </a:t>
            </a:r>
            <a:r>
              <a:rPr lang="en-US" sz="2400" b="1" dirty="0" smtClean="0">
                <a:latin typeface="Goudy Old Style" panose="02020502050305020303" pitchFamily="18" charset="0"/>
              </a:rPr>
              <a:t>parties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oudy Old Style" panose="02020502050305020303" pitchFamily="18" charset="0"/>
              </a:rPr>
              <a:t>I</a:t>
            </a:r>
            <a:r>
              <a:rPr lang="en-US" sz="2400" b="1" dirty="0" smtClean="0">
                <a:latin typeface="Goudy Old Style" panose="02020502050305020303" pitchFamily="18" charset="0"/>
              </a:rPr>
              <a:t>ssued </a:t>
            </a:r>
            <a:r>
              <a:rPr lang="en-US" sz="2400" b="1" dirty="0">
                <a:latin typeface="Goudy Old Style" panose="02020502050305020303" pitchFamily="18" charset="0"/>
              </a:rPr>
              <a:t>a special warning to be wary of attachments and entanglements with other nations.</a:t>
            </a:r>
            <a:endParaRPr lang="en-US" sz="2400" b="1" dirty="0" smtClean="0">
              <a:latin typeface="Goudy Old Style" panose="0202050205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266188"/>
            <a:ext cx="5334000" cy="19389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dwardian Script ITC" panose="030303020407070D0804" pitchFamily="66" charset="0"/>
              </a:rPr>
              <a:t>“The basis of our political systems is the right of the people to make and to alter their Constitutions of Government.”</a:t>
            </a:r>
            <a:endParaRPr lang="en-US" sz="4000" dirty="0" smtClean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7" name="Picture 6" descr="464px-George_Washington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7117" y="37603"/>
            <a:ext cx="2323117" cy="6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John Adams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6" name="Picture 5" descr="477px-US_Navy_031029-N-6236G-001_A_painting_of_President_John_Adams_(1735-1826),_2nd_president_of_the_United_States,_by_Asher_B._Durand_(1767-1845)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914400"/>
            <a:ext cx="3755899" cy="4724400"/>
          </a:xfrm>
          <a:prstGeom prst="rect">
            <a:avLst/>
          </a:prstGeom>
        </p:spPr>
      </p:pic>
      <p:pic>
        <p:nvPicPr>
          <p:cNvPr id="7" name="Picture 6" descr="406px-John_Adams_Sig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5791200"/>
            <a:ext cx="38671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8203-004-00818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429000"/>
            <a:ext cx="4977334" cy="3022599"/>
          </a:xfrm>
          <a:prstGeom prst="rect">
            <a:avLst/>
          </a:prstGeom>
        </p:spPr>
      </p:pic>
      <p:pic>
        <p:nvPicPr>
          <p:cNvPr id="7" name="Picture 6" descr="virgi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666" y="228600"/>
            <a:ext cx="5333334" cy="3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latino Linotype" pitchFamily="18" charset="0"/>
              </a:rPr>
              <a:t>Elected in:		1789, 1792	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latino Linotype" pitchFamily="18" charset="0"/>
              </a:rPr>
              <a:t>President from:	1789-1797	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latino Linotype" pitchFamily="18" charset="0"/>
              </a:rPr>
              <a:t>Political Party:		None	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latino Linotype" pitchFamily="18" charset="0"/>
              </a:rPr>
              <a:t>Home State:		Virginia	</a:t>
            </a:r>
            <a:endParaRPr lang="en-US" sz="3200" b="1" dirty="0">
              <a:latin typeface="Palatino Linotype" pitchFamily="18" charset="0"/>
            </a:endParaRPr>
          </a:p>
        </p:txBody>
      </p:sp>
      <p:pic>
        <p:nvPicPr>
          <p:cNvPr id="8" name="Picture 7" descr="george-washington-presidential-dollar-coin-public-dom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810000"/>
            <a:ext cx="2590800" cy="2590800"/>
          </a:xfrm>
          <a:prstGeom prst="rect">
            <a:avLst/>
          </a:prstGeom>
        </p:spPr>
      </p:pic>
      <p:pic>
        <p:nvPicPr>
          <p:cNvPr id="10" name="Picture 9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338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Election of 1796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 Antiqua" pitchFamily="18" charset="0"/>
              </a:rPr>
              <a:t>Federalist: 71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Book Antiqua" pitchFamily="18" charset="0"/>
              </a:rPr>
              <a:t>President: John Adams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 Antiqua" pitchFamily="18" charset="0"/>
              </a:rPr>
              <a:t>Democratic-Republican: 68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Book Antiqua" pitchFamily="18" charset="0"/>
              </a:rPr>
              <a:t>President: Thomas Jefferson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876800"/>
            <a:ext cx="153358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876800"/>
            <a:ext cx="1447800" cy="1833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309" y="533400"/>
            <a:ext cx="4737463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3657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Book Antiqua" pitchFamily="18" charset="0"/>
              </a:rPr>
              <a:t>As he came in </a:t>
            </a:r>
            <a:r>
              <a:rPr lang="en-US" sz="2000" i="1" dirty="0" smtClean="0">
                <a:solidFill>
                  <a:srgbClr val="000000"/>
                </a:solidFill>
                <a:latin typeface="Book Antiqua" pitchFamily="18" charset="0"/>
              </a:rPr>
              <a:t>second in the Electoral College, </a:t>
            </a:r>
            <a:r>
              <a:rPr lang="en-US" sz="2000" i="1" dirty="0">
                <a:solidFill>
                  <a:srgbClr val="000000"/>
                </a:solidFill>
                <a:latin typeface="Book Antiqua" pitchFamily="18" charset="0"/>
              </a:rPr>
              <a:t>J</a:t>
            </a:r>
            <a:r>
              <a:rPr lang="en-US" sz="2000" i="1" dirty="0" smtClean="0">
                <a:solidFill>
                  <a:srgbClr val="000000"/>
                </a:solidFill>
                <a:latin typeface="Book Antiqua" pitchFamily="18" charset="0"/>
              </a:rPr>
              <a:t>efferson became the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6088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sachuset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4724400" cy="2858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latino Linotype" pitchFamily="18" charset="0"/>
              </a:rPr>
              <a:t>Elected in:		1796	</a:t>
            </a:r>
            <a:endParaRPr lang="en-US" sz="3200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latino Linotype" pitchFamily="18" charset="0"/>
              </a:rPr>
              <a:t>President from:	1797-1801	</a:t>
            </a:r>
            <a:endParaRPr lang="en-US" sz="3200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latino Linotype" pitchFamily="18" charset="0"/>
              </a:rPr>
              <a:t>Political Party:		Federalist	</a:t>
            </a:r>
            <a:endParaRPr lang="en-US" sz="32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latino Linotype" pitchFamily="18" charset="0"/>
              </a:rPr>
              <a:t>Home State:		Massachusetts	</a:t>
            </a:r>
            <a:endParaRPr lang="en-US" sz="3200" dirty="0">
              <a:latin typeface="Palatino Linotype" pitchFamily="18" charset="0"/>
            </a:endParaRPr>
          </a:p>
        </p:txBody>
      </p:sp>
      <p:pic>
        <p:nvPicPr>
          <p:cNvPr id="12" name="Picture 11" descr="2363909415_f830a8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3352800"/>
            <a:ext cx="4677899" cy="2984500"/>
          </a:xfrm>
          <a:prstGeom prst="rect">
            <a:avLst/>
          </a:prstGeom>
        </p:spPr>
      </p:pic>
      <p:pic>
        <p:nvPicPr>
          <p:cNvPr id="13" name="Picture 12" descr="coins_adams_d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200400"/>
            <a:ext cx="3048000" cy="3048000"/>
          </a:xfrm>
          <a:prstGeom prst="rect">
            <a:avLst/>
          </a:prstGeom>
        </p:spPr>
      </p:pic>
      <p:pic>
        <p:nvPicPr>
          <p:cNvPr id="14" name="Picture 13" descr="406px-John_Adams_Sig_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20654"/>
            <a:ext cx="2286000" cy="54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slon Antique" pitchFamily="18" charset="0"/>
              </a:rPr>
              <a:t>New States</a:t>
            </a:r>
            <a:endParaRPr lang="en-US" dirty="0">
              <a:latin typeface="Caslon Antiqu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676400"/>
            <a:ext cx="1117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slon Antique" pitchFamily="18" charset="0"/>
              </a:rPr>
              <a:t>None</a:t>
            </a:r>
          </a:p>
          <a:p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</p:txBody>
      </p:sp>
      <p:pic>
        <p:nvPicPr>
          <p:cNvPr id="6" name="Picture 5" descr="406px-John_Adams_Sig_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14600" cy="6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nce-flag.jpg"/>
          <p:cNvPicPr>
            <a:picLocks noChangeAspect="1"/>
          </p:cNvPicPr>
          <p:nvPr/>
        </p:nvPicPr>
        <p:blipFill>
          <a:blip r:embed="rId2" cstate="print">
            <a:lum bright="70000" contrast="-53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85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XYZ Affair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France is angry that US will not declare war on Britain, so US sends envoys to write a treaty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Three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French agents (“X, Y, and Z”) demand a $250,000 bribe and a $10 million loan, just to talk about a treaty.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Federalists are furious and want war with France, but Adams refuses, but allows the…</a:t>
            </a:r>
          </a:p>
        </p:txBody>
      </p:sp>
      <p:pic>
        <p:nvPicPr>
          <p:cNvPr id="7" name="Picture 6" descr="Bri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19600"/>
            <a:ext cx="3174603" cy="2031746"/>
          </a:xfrm>
          <a:prstGeom prst="rect">
            <a:avLst/>
          </a:prstGeom>
        </p:spPr>
      </p:pic>
      <p:pic>
        <p:nvPicPr>
          <p:cNvPr id="9" name="Picture 8" descr="406px-John_Adams_Sig_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14600" cy="6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685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Quasi-War (Naval War) with France</a:t>
            </a:r>
          </a:p>
          <a:p>
            <a:pPr marL="914400" lvl="1" indent="-457200"/>
            <a:r>
              <a:rPr lang="en-US" sz="2400" dirty="0" smtClean="0">
                <a:latin typeface="Book Antiqua" pitchFamily="18" charset="0"/>
              </a:rPr>
              <a:t>- 	US Navy frigates (like the USS Constitution) attack French shipping, even though there is no declaration of war</a:t>
            </a:r>
          </a:p>
          <a:p>
            <a:pPr marL="914400" lvl="1" indent="-457200"/>
            <a:r>
              <a:rPr lang="en-US" sz="2400" dirty="0" smtClean="0">
                <a:latin typeface="Book Antiqua" pitchFamily="18" charset="0"/>
              </a:rPr>
              <a:t>-	War ends after less than 2 years. US captured more than 20 French ships	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</a:p>
        </p:txBody>
      </p:sp>
      <p:pic>
        <p:nvPicPr>
          <p:cNvPr id="8" name="Picture 7" descr="french_fri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0"/>
            <a:ext cx="4953000" cy="3648886"/>
          </a:xfrm>
          <a:prstGeom prst="rect">
            <a:avLst/>
          </a:prstGeom>
        </p:spPr>
      </p:pic>
      <p:pic>
        <p:nvPicPr>
          <p:cNvPr id="6" name="Picture 5" descr="406px-John_Adams_Sig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14600" cy="6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3 Things You Probably Didn't Know About The 'Toy Story' Trilogy | Toy  story alien, Toy story characters, Toy story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506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migrants for Ellis Island book-sampl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966" y="4267200"/>
            <a:ext cx="2847033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334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The Alien and Sedition Acts</a:t>
            </a:r>
          </a:p>
          <a:p>
            <a:pPr marL="914400" lvl="1" indent="-457200"/>
            <a:r>
              <a:rPr lang="en-US" sz="2400" dirty="0" smtClean="0">
                <a:latin typeface="Book Antiqua" pitchFamily="18" charset="0"/>
              </a:rPr>
              <a:t>-	</a:t>
            </a:r>
            <a:r>
              <a:rPr lang="en-US" sz="2400" b="1" dirty="0" smtClean="0">
                <a:latin typeface="Book Antiqua" pitchFamily="18" charset="0"/>
              </a:rPr>
              <a:t>Laws designed to keep people from voting for the Dem-Reps and support the Federalists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Alien Act: Allowed President to deport or detain “dangerous” aliens.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Naturalization Act: Increased residency requirement to become a citizen from 5 to 14 years</a:t>
            </a:r>
            <a:endParaRPr lang="en-US" sz="2400" b="1" dirty="0"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Sedition Act: Newspaper editors criticizing the Federalist government could be fined or jailed</a:t>
            </a:r>
          </a:p>
          <a:p>
            <a:pPr marL="914400" lvl="1" indent="-457200"/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4477312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ok Antiqua" pitchFamily="18" charset="0"/>
              </a:rPr>
              <a:t>&lt;NOT this  kind of </a:t>
            </a:r>
            <a:r>
              <a:rPr lang="en-US" sz="2400" i="1" dirty="0" smtClean="0">
                <a:latin typeface="Book Antiqua" pitchFamily="18" charset="0"/>
              </a:rPr>
              <a:t>alien</a:t>
            </a:r>
            <a:endParaRPr lang="en-US" sz="2400" i="1" dirty="0" smtClean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6192" y="6172200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Book Antiqua" pitchFamily="18" charset="0"/>
              </a:rPr>
              <a:t>This kind of alien &gt;</a:t>
            </a:r>
          </a:p>
        </p:txBody>
      </p:sp>
      <p:pic>
        <p:nvPicPr>
          <p:cNvPr id="11" name="Picture 10" descr="406px-John_Adams_Sig_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14600" cy="6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533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Book Antiqua" pitchFamily="18" charset="0"/>
              </a:rPr>
              <a:t>The </a:t>
            </a:r>
            <a:r>
              <a:rPr lang="en-US" sz="2400" b="1" dirty="0" smtClean="0">
                <a:latin typeface="Book Antiqua" pitchFamily="18" charset="0"/>
              </a:rPr>
              <a:t>VA and KY Resolutions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	-	</a:t>
            </a:r>
            <a:r>
              <a:rPr lang="en-US" sz="2400" b="1" dirty="0" smtClean="0">
                <a:latin typeface="Book Antiqua" pitchFamily="18" charset="0"/>
              </a:rPr>
              <a:t>Written by Dem-Reps </a:t>
            </a:r>
            <a:r>
              <a:rPr lang="en-US" sz="2400" dirty="0" smtClean="0">
                <a:latin typeface="Book Antiqua" pitchFamily="18" charset="0"/>
              </a:rPr>
              <a:t>(Jefferson &amp; Madison) </a:t>
            </a:r>
            <a:r>
              <a:rPr lang="en-US" sz="2400" b="1" dirty="0" smtClean="0">
                <a:latin typeface="Book Antiqua" pitchFamily="18" charset="0"/>
              </a:rPr>
              <a:t>in 	response to the Alien/Sedition Acts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	-	Resolutions from VA and KY that </a:t>
            </a:r>
            <a:r>
              <a:rPr lang="en-US" sz="2400" b="1" dirty="0" smtClean="0">
                <a:latin typeface="Book Antiqua" pitchFamily="18" charset="0"/>
              </a:rPr>
              <a:t>said states 	could </a:t>
            </a:r>
            <a:r>
              <a:rPr lang="en-US" sz="2400" b="1" i="1" dirty="0" smtClean="0">
                <a:latin typeface="Book Antiqua" pitchFamily="18" charset="0"/>
              </a:rPr>
              <a:t>nullify</a:t>
            </a:r>
            <a:r>
              <a:rPr lang="en-US" sz="2400" b="1" dirty="0" smtClean="0">
                <a:latin typeface="Book Antiqua" pitchFamily="18" charset="0"/>
              </a:rPr>
              <a:t> (cancel) any Federal law it doesn’t 	</a:t>
            </a:r>
            <a:r>
              <a:rPr lang="en-US" sz="2400" b="1" dirty="0" smtClean="0">
                <a:latin typeface="Book Antiqua" pitchFamily="18" charset="0"/>
              </a:rPr>
              <a:t>like (unconstitutional) </a:t>
            </a:r>
            <a:r>
              <a:rPr lang="en-US" sz="2400" b="1" dirty="0" smtClean="0">
                <a:latin typeface="Book Antiqua" pitchFamily="18" charset="0"/>
              </a:rPr>
              <a:t>within its borders. 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7" descr="resolu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895600"/>
            <a:ext cx="3810000" cy="3825119"/>
          </a:xfrm>
          <a:prstGeom prst="rect">
            <a:avLst/>
          </a:prstGeom>
        </p:spPr>
      </p:pic>
      <p:pic>
        <p:nvPicPr>
          <p:cNvPr id="6" name="Picture 5" descr="406px-John_Adams_Sig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14600" cy="600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533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Washington, DC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Capital of the US finally moves to Washington, DC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Adams is the first president to live in the White House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</a:p>
          <a:p>
            <a:pPr marL="914400" lvl="1" indent="-457200"/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		</a:t>
            </a:r>
          </a:p>
        </p:txBody>
      </p:sp>
      <p:pic>
        <p:nvPicPr>
          <p:cNvPr id="7" name="Picture 6" descr="adams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14600"/>
            <a:ext cx="6350000" cy="3568700"/>
          </a:xfrm>
          <a:prstGeom prst="rect">
            <a:avLst/>
          </a:prstGeom>
        </p:spPr>
      </p:pic>
      <p:pic>
        <p:nvPicPr>
          <p:cNvPr id="9" name="Picture 8" descr="KNC21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340038" cy="4724400"/>
          </a:xfrm>
          <a:prstGeom prst="rect">
            <a:avLst/>
          </a:prstGeom>
        </p:spPr>
      </p:pic>
      <p:pic>
        <p:nvPicPr>
          <p:cNvPr id="8" name="Picture 7" descr="406px-John_Adams_Sig_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14600" cy="6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3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-11345"/>
            <a:ext cx="8610600" cy="6869345"/>
          </a:xfrm>
          <a:prstGeom prst="rect">
            <a:avLst/>
          </a:prstGeom>
        </p:spPr>
      </p:pic>
      <p:pic>
        <p:nvPicPr>
          <p:cNvPr id="5" name="Picture 4" descr="Washington_DC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47" y="0"/>
            <a:ext cx="8088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6097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The Revolution of 1800</a:t>
            </a:r>
            <a:endParaRPr lang="en-US" sz="80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1026" name="Picture 2" descr="Notable Men of the Election of 180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345303" cy="38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371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- The peaceful transition of power between Federalist and Democratic-Republican parties as a result of the election of 1800.</a:t>
            </a:r>
          </a:p>
        </p:txBody>
      </p:sp>
    </p:spTree>
    <p:extLst>
      <p:ext uri="{BB962C8B-B14F-4D97-AF65-F5344CB8AC3E}">
        <p14:creationId xmlns:p14="http://schemas.microsoft.com/office/powerpoint/2010/main" val="11659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338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Election of 1789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295400"/>
            <a:ext cx="569348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338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Election of 1792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6720805" cy="5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etschGuitarsG6120SSLVOBrianSetzerSignatureNashvilleGuitarJT06095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379458">
            <a:off x="5444654" y="803747"/>
            <a:ext cx="3124200" cy="3124200"/>
          </a:xfrm>
          <a:prstGeom prst="rect">
            <a:avLst/>
          </a:prstGeom>
        </p:spPr>
      </p:pic>
      <p:pic>
        <p:nvPicPr>
          <p:cNvPr id="12" name="Picture 11" descr="IMG_0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2944349" cy="3107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slon Antique" pitchFamily="18" charset="0"/>
              </a:rPr>
              <a:t>New States</a:t>
            </a:r>
            <a:endParaRPr lang="en-US" dirty="0">
              <a:latin typeface="Caslon Antiqu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371600"/>
            <a:ext cx="24272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slon Antique" pitchFamily="18" charset="0"/>
              </a:rPr>
              <a:t>14. Vermont</a:t>
            </a:r>
          </a:p>
          <a:p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Caslon Antique" pitchFamily="18" charset="0"/>
              </a:rPr>
              <a:t>15. Kentucky</a:t>
            </a:r>
          </a:p>
          <a:p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Caslon Antique" pitchFamily="18" charset="0"/>
              </a:rPr>
              <a:t>16. Tennessee</a:t>
            </a:r>
          </a:p>
        </p:txBody>
      </p:sp>
      <p:pic>
        <p:nvPicPr>
          <p:cNvPr id="13" name="Picture 12" descr="LexHorseFarm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267200"/>
            <a:ext cx="4191000" cy="2344341"/>
          </a:xfrm>
          <a:prstGeom prst="rect">
            <a:avLst/>
          </a:prstGeom>
        </p:spPr>
      </p:pic>
      <p:pic>
        <p:nvPicPr>
          <p:cNvPr id="8" name="Picture 7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First Cabinet (</a:t>
            </a:r>
            <a:r>
              <a:rPr lang="en-US" sz="2400" b="1" dirty="0">
                <a:latin typeface="Book Antiqua" pitchFamily="18" charset="0"/>
              </a:rPr>
              <a:t>P</a:t>
            </a:r>
            <a:r>
              <a:rPr lang="en-US" sz="2400" b="1" dirty="0" smtClean="0">
                <a:latin typeface="Book Antiqua" pitchFamily="18" charset="0"/>
              </a:rPr>
              <a:t>residential advisors)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Secretary of State: Thomas Jefferson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Secretary of the Treasury: Alexander Hamilton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Secretary of War: Henry Knox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Attorney General: Edmund Randolph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762000"/>
            <a:ext cx="568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President			Precedent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913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Judiciary Act of 1789 </a:t>
            </a:r>
          </a:p>
          <a:p>
            <a:pPr lvl="1"/>
            <a:r>
              <a:rPr lang="en-US" sz="2000" b="1" dirty="0" smtClean="0">
                <a:latin typeface="Book Antiqua" pitchFamily="18" charset="0"/>
              </a:rPr>
              <a:t>- Sets up a Supreme Court, with 6 justices (John Jay is 1</a:t>
            </a:r>
            <a:r>
              <a:rPr lang="en-US" sz="2000" b="1" baseline="30000" dirty="0" smtClean="0">
                <a:latin typeface="Book Antiqua" pitchFamily="18" charset="0"/>
              </a:rPr>
              <a:t>st</a:t>
            </a:r>
            <a:r>
              <a:rPr lang="en-US" sz="2000" b="1" dirty="0" smtClean="0">
                <a:latin typeface="Book Antiqua" pitchFamily="18" charset="0"/>
              </a:rPr>
              <a:t> Chief Justice) </a:t>
            </a:r>
          </a:p>
          <a:p>
            <a:pPr marL="914400" lvl="1" indent="-457200"/>
            <a:r>
              <a:rPr lang="en-US" sz="2000" dirty="0" smtClean="0">
                <a:latin typeface="Book Antiqua" pitchFamily="18" charset="0"/>
              </a:rPr>
              <a:t>- </a:t>
            </a:r>
            <a:r>
              <a:rPr lang="en-US" sz="2000" dirty="0" smtClean="0">
                <a:latin typeface="Book Antiqua" pitchFamily="18" charset="0"/>
              </a:rPr>
              <a:t>13 District Courts, 3 Appeals Courts</a:t>
            </a:r>
          </a:p>
          <a:p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	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6" descr="Gilbert_Stuart_Thomas_Jeffer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505200"/>
            <a:ext cx="1524000" cy="1828800"/>
          </a:xfrm>
          <a:prstGeom prst="rect">
            <a:avLst/>
          </a:prstGeom>
        </p:spPr>
      </p:pic>
      <p:pic>
        <p:nvPicPr>
          <p:cNvPr id="8" name="Picture 7" descr="480px-Hamiltontrumbull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505200"/>
            <a:ext cx="1493520" cy="1866900"/>
          </a:xfrm>
          <a:prstGeom prst="rect">
            <a:avLst/>
          </a:prstGeom>
        </p:spPr>
      </p:pic>
      <p:pic>
        <p:nvPicPr>
          <p:cNvPr id="9" name="Picture 8" descr="459px-HenryKn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505200"/>
            <a:ext cx="1456255" cy="1900428"/>
          </a:xfrm>
          <a:prstGeom prst="rect">
            <a:avLst/>
          </a:prstGeom>
        </p:spPr>
      </p:pic>
      <p:pic>
        <p:nvPicPr>
          <p:cNvPr id="10" name="Picture 9" descr="EdmundRandolph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505200"/>
            <a:ext cx="1443446" cy="1901952"/>
          </a:xfrm>
          <a:prstGeom prst="rect">
            <a:avLst/>
          </a:prstGeom>
        </p:spPr>
      </p:pic>
      <p:pic>
        <p:nvPicPr>
          <p:cNvPr id="11" name="Picture 10" descr="John_Jay_(Gilbert_Stuart_portrait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3477604"/>
            <a:ext cx="1595972" cy="2040751"/>
          </a:xfrm>
          <a:prstGeom prst="rect">
            <a:avLst/>
          </a:prstGeom>
        </p:spPr>
      </p:pic>
      <p:pic>
        <p:nvPicPr>
          <p:cNvPr id="13" name="Picture 12" descr="464px-George_Washington_signature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re-Government-Savings-Bonds-Tax-Deduct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900" y="2828925"/>
            <a:ext cx="2705100" cy="4029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7620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Hamilton’s Debt Plan</a:t>
            </a:r>
          </a:p>
          <a:p>
            <a:pPr marL="914400" lvl="1" indent="-457200"/>
            <a:r>
              <a:rPr lang="en-US" sz="2400" dirty="0" smtClean="0">
                <a:latin typeface="Book Antiqua" pitchFamily="18" charset="0"/>
              </a:rPr>
              <a:t>-  	</a:t>
            </a:r>
            <a:r>
              <a:rPr lang="en-US" sz="2400" b="1" dirty="0" smtClean="0">
                <a:latin typeface="Book Antiqua" pitchFamily="18" charset="0"/>
              </a:rPr>
              <a:t>Hamilton proposes that the Federal government assume all national and state debt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Federal government will issue new bonds </a:t>
            </a:r>
            <a:r>
              <a:rPr lang="en-US" sz="2400" dirty="0" smtClean="0">
                <a:latin typeface="Book Antiqua" pitchFamily="18" charset="0"/>
              </a:rPr>
              <a:t>to sell, and use the money to </a:t>
            </a:r>
            <a:r>
              <a:rPr lang="en-US" sz="2400" b="1" dirty="0" smtClean="0">
                <a:latin typeface="Book Antiqua" pitchFamily="18" charset="0"/>
              </a:rPr>
              <a:t>repay all old debt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	-	</a:t>
            </a:r>
            <a:r>
              <a:rPr lang="en-US" sz="2400" b="1" dirty="0" smtClean="0">
                <a:latin typeface="Book Antiqua" pitchFamily="18" charset="0"/>
              </a:rPr>
              <a:t>A new Bank of the United States </a:t>
            </a:r>
            <a:r>
              <a:rPr lang="en-US" sz="2400" dirty="0" smtClean="0">
                <a:latin typeface="Book Antiqua" pitchFamily="18" charset="0"/>
              </a:rPr>
              <a:t>would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		 issue paper money to loan out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	-	There would also be a </a:t>
            </a:r>
            <a:r>
              <a:rPr lang="en-US" sz="2400" b="1" dirty="0" smtClean="0">
                <a:latin typeface="Book Antiqua" pitchFamily="18" charset="0"/>
              </a:rPr>
              <a:t>protective tariff</a:t>
            </a:r>
          </a:p>
          <a:p>
            <a:pPr marL="914400" lvl="1" indent="-457200"/>
            <a:r>
              <a:rPr lang="en-US" sz="2400" dirty="0" smtClean="0">
                <a:latin typeface="Book Antiqua" pitchFamily="18" charset="0"/>
              </a:rPr>
              <a:t>-	Southern states are against it because they </a:t>
            </a:r>
          </a:p>
          <a:p>
            <a:pPr marL="914400" lvl="1" indent="-457200"/>
            <a:r>
              <a:rPr lang="en-US" sz="2400" dirty="0" smtClean="0">
                <a:latin typeface="Book Antiqua" pitchFamily="18" charset="0"/>
              </a:rPr>
              <a:t>	already repaid their debt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Jefferson opposes: it’s unconstitutional!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latin typeface="Book Antiqua" pitchFamily="18" charset="0"/>
              </a:rPr>
              <a:t>Compromise: South supports </a:t>
            </a:r>
          </a:p>
          <a:p>
            <a:pPr marL="914400" lvl="1" indent="-457200"/>
            <a:r>
              <a:rPr lang="en-US" sz="2400" b="1" dirty="0" smtClean="0">
                <a:latin typeface="Book Antiqua" pitchFamily="18" charset="0"/>
              </a:rPr>
              <a:t>	Hamilton’s plan; in return, the new </a:t>
            </a:r>
          </a:p>
          <a:p>
            <a:pPr marL="914400" lvl="1" indent="-457200"/>
            <a:r>
              <a:rPr lang="en-US" sz="2400" b="1" dirty="0" smtClean="0">
                <a:latin typeface="Book Antiqua" pitchFamily="18" charset="0"/>
              </a:rPr>
              <a:t>	capital city will be built in the South</a:t>
            </a:r>
          </a:p>
        </p:txBody>
      </p:sp>
      <p:pic>
        <p:nvPicPr>
          <p:cNvPr id="5" name="Picture 4" descr="464px-George_Washington_signatur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685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Book Antiqua" pitchFamily="18" charset="0"/>
              </a:rPr>
              <a:t>Bank </a:t>
            </a:r>
            <a:r>
              <a:rPr lang="en-US" sz="2400" dirty="0" smtClean="0">
                <a:latin typeface="Book Antiqua" pitchFamily="18" charset="0"/>
              </a:rPr>
              <a:t>of the United States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	- 	Hamilton proposes a national bank, into which 	the US government would deposit tax money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-	The bank would issue paper money to loan out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-	There would also be a protective tariff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-	South is against tariffs, Jefferson is against the bank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-	Washington and Congress approve the bank</a:t>
            </a:r>
          </a:p>
          <a:p>
            <a:pPr marL="457200" indent="-457200"/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457200" indent="-457200">
              <a:buAutoNum type="arabicParenR" startAt="3"/>
            </a:pP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6" name="Picture 5" descr="first-pennsylvania-bank-philadelphia-paphbn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429000"/>
            <a:ext cx="4572000" cy="3044952"/>
          </a:xfrm>
          <a:prstGeom prst="rect">
            <a:avLst/>
          </a:prstGeom>
        </p:spPr>
      </p:pic>
      <p:pic>
        <p:nvPicPr>
          <p:cNvPr id="7" name="Picture 6" descr="464px-George_Washington_signatur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AK-0027c_272px_4px-bor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114800"/>
            <a:ext cx="2667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990600"/>
            <a:ext cx="8326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Book Antiqua" pitchFamily="18" charset="0"/>
              </a:rPr>
              <a:t>Whiskey </a:t>
            </a:r>
            <a:r>
              <a:rPr lang="en-US" sz="2400" b="1" dirty="0" smtClean="0">
                <a:latin typeface="Book Antiqua" pitchFamily="18" charset="0"/>
              </a:rPr>
              <a:t>Rebellion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- 	</a:t>
            </a:r>
            <a:r>
              <a:rPr lang="en-US" sz="2400" b="1" dirty="0" smtClean="0">
                <a:latin typeface="Book Antiqua" pitchFamily="18" charset="0"/>
              </a:rPr>
              <a:t>Hamilton’s excise (sales) tax on whiskey angers 	farmers in western Pennsylvania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-	</a:t>
            </a:r>
            <a:r>
              <a:rPr lang="en-US" sz="2400" b="1" dirty="0" smtClean="0">
                <a:latin typeface="Book Antiqua" pitchFamily="18" charset="0"/>
              </a:rPr>
              <a:t>Washington sends out troops and ends rebellion</a:t>
            </a:r>
          </a:p>
          <a:p>
            <a:pPr marL="457200" indent="-457200"/>
            <a:r>
              <a:rPr lang="en-US" sz="2400" b="1" dirty="0">
                <a:latin typeface="Book Antiqua" pitchFamily="18" charset="0"/>
              </a:rPr>
              <a:t>	</a:t>
            </a:r>
            <a:r>
              <a:rPr lang="en-US" sz="2400" b="1" dirty="0" smtClean="0">
                <a:latin typeface="Book Antiqua" pitchFamily="18" charset="0"/>
              </a:rPr>
              <a:t>-	Proof that new Federal government works</a:t>
            </a:r>
          </a:p>
          <a:p>
            <a:pPr marL="457200" indent="-457200"/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7" descr="ExplorePAHistory-a0h9u4-a_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3050" y="4114800"/>
            <a:ext cx="3790950" cy="2640815"/>
          </a:xfrm>
          <a:prstGeom prst="rect">
            <a:avLst/>
          </a:prstGeom>
        </p:spPr>
      </p:pic>
      <p:pic>
        <p:nvPicPr>
          <p:cNvPr id="9" name="Picture 8" descr="per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4114800"/>
            <a:ext cx="3631915" cy="2565400"/>
          </a:xfrm>
          <a:prstGeom prst="rect">
            <a:avLst/>
          </a:prstGeom>
        </p:spPr>
      </p:pic>
      <p:pic>
        <p:nvPicPr>
          <p:cNvPr id="11" name="Picture 10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117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FF0000"/>
            </a:solidFill>
            <a:latin typeface="Book Antiqu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1102</Words>
  <Application>Microsoft Office PowerPoint</Application>
  <PresentationFormat>On-screen Show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Algerian</vt:lpstr>
      <vt:lpstr>Arial</vt:lpstr>
      <vt:lpstr>Baskerville Old Face</vt:lpstr>
      <vt:lpstr>Book Antiqua</vt:lpstr>
      <vt:lpstr>Calibri</vt:lpstr>
      <vt:lpstr>Caslon Antique</vt:lpstr>
      <vt:lpstr>Castellar</vt:lpstr>
      <vt:lpstr>Edwardian Script ITC</vt:lpstr>
      <vt:lpstr>Goudy Old Style</vt:lpstr>
      <vt:lpstr>Palatino Linotype</vt:lpstr>
      <vt:lpstr>Times New Roman</vt:lpstr>
      <vt:lpstr>Office Theme</vt:lpstr>
      <vt:lpstr>George Washington</vt:lpstr>
      <vt:lpstr>PowerPoint Presentation</vt:lpstr>
      <vt:lpstr>PowerPoint Presentation</vt:lpstr>
      <vt:lpstr>PowerPoint Presentation</vt:lpstr>
      <vt:lpstr>New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7) The 1st Political Parties</vt:lpstr>
      <vt:lpstr>       Federalists                       Democratic Republicans</vt:lpstr>
      <vt:lpstr>       Federalists                       Democratic Republicans</vt:lpstr>
      <vt:lpstr>PowerPoint Presentation</vt:lpstr>
      <vt:lpstr>PowerPoint Presentation</vt:lpstr>
      <vt:lpstr>The Cotton Gin</vt:lpstr>
      <vt:lpstr>The Textile Mill</vt:lpstr>
      <vt:lpstr>Washington’s Farewell Address</vt:lpstr>
      <vt:lpstr>John Adams</vt:lpstr>
      <vt:lpstr>PowerPoint Presentation</vt:lpstr>
      <vt:lpstr>PowerPoint Presentation</vt:lpstr>
      <vt:lpstr>New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Monadnock Regional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Washington</dc:title>
  <dc:creator>Peter Lambert</dc:creator>
  <cp:lastModifiedBy>Peter Lambert</cp:lastModifiedBy>
  <cp:revision>118</cp:revision>
  <cp:lastPrinted>2016-03-25T11:45:19Z</cp:lastPrinted>
  <dcterms:created xsi:type="dcterms:W3CDTF">2010-04-02T16:10:02Z</dcterms:created>
  <dcterms:modified xsi:type="dcterms:W3CDTF">2021-04-19T14:17:44Z</dcterms:modified>
</cp:coreProperties>
</file>