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315" r:id="rId4"/>
    <p:sldId id="316" r:id="rId5"/>
    <p:sldId id="260" r:id="rId6"/>
    <p:sldId id="261" r:id="rId7"/>
    <p:sldId id="270" r:id="rId8"/>
    <p:sldId id="264" r:id="rId9"/>
    <p:sldId id="265" r:id="rId10"/>
    <p:sldId id="302" r:id="rId11"/>
    <p:sldId id="303" r:id="rId12"/>
    <p:sldId id="304" r:id="rId13"/>
    <p:sldId id="312" r:id="rId14"/>
    <p:sldId id="266" r:id="rId15"/>
    <p:sldId id="313" r:id="rId16"/>
    <p:sldId id="310" r:id="rId17"/>
    <p:sldId id="311" r:id="rId18"/>
    <p:sldId id="267" r:id="rId19"/>
    <p:sldId id="317" r:id="rId20"/>
    <p:sldId id="300" r:id="rId21"/>
    <p:sldId id="269" r:id="rId22"/>
    <p:sldId id="262" r:id="rId23"/>
    <p:sldId id="271" r:id="rId24"/>
    <p:sldId id="272" r:id="rId25"/>
    <p:sldId id="273" r:id="rId26"/>
    <p:sldId id="274" r:id="rId27"/>
    <p:sldId id="275" r:id="rId28"/>
    <p:sldId id="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503B-203B-4D14-8323-FAC81FF48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F39BF-091C-4BFA-8966-6705DD2B6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535E-59A0-4340-BF23-A4B26D55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D2F4B-2AC9-4830-8173-990874DA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DE27-AEA1-48BD-9C78-258ED4B4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1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079F-A7E9-4EE2-AF55-B08EC025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AC83-7D1D-499A-B80A-87D92B5AE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C2B4-B022-4759-886D-1905B472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B3E5-8FE6-4912-942F-D058992D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FA36-41D3-4D82-820D-02DB8401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F2FC1-04A4-4421-83D3-495B09E06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AA190-48EA-490C-93B6-E0B07788C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D5A93-BF6E-4337-A687-57FE99EC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DD12F-49CF-4794-A2EA-893E9D77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B56B6-542D-4862-8A51-DB70149D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3668-8DEB-4A36-B16E-E2A5EBD6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79778-C313-4571-9662-EE99E645B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2BD87-E441-4288-8BAB-DA7C8780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25F-6529-4261-BF82-A2D8194D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B0BDE-602E-4570-B6A9-2AE540A6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F4E1-C9BE-4268-AE30-11FFE4E9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C5A6A-5B70-4B98-9DCA-3846417E1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43D56-E7AD-47A0-9FF9-1A107552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AFF8-7120-48C8-B927-1B139DFE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69DC-B9BE-44EE-9561-D8F39E38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3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88D5-C4D8-4A7C-8B9E-951C3F50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9C19-F4A7-4D27-84B4-702B34337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80DF6-004F-4490-A270-173BFD5A7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8C562-3227-4CC9-BEB2-247EE266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523FE-ECF3-4537-B87B-0C66FF60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CC07D-3E68-490B-8004-C4058D0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EB85-FBCD-4C8D-9452-DB54CEB1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3D37D-0C0D-4C88-B1EA-559F5394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7BFB8-B619-4538-BE18-14964D4EC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86C8A-E244-4CB1-AA39-BEA584FA8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10AF6-0A8E-4089-8BC7-121E57CDD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08538-B77B-44F6-B7C0-D7CE6126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5AB94A-608B-406C-9DC9-F7EAC25C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97812-FFB6-466C-8842-12C7B652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5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AD8E-C29E-4E41-BC76-EFF82877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A8CF2-C0B0-4F83-8FC6-5E5C64C2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55188-B5D6-4748-A348-55E62B37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6E12A-2D39-4C40-B36A-81CE4112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5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01649-2303-4FF4-9EA7-F249BDB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1B296-DC17-4A13-A17C-B80C68B5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E365E-7A65-46FB-A6BA-D15543A3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6A89-6AF9-4483-8AC2-E7CC195B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2CD8-870D-4EEB-9B38-353270A7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704DC-D6F1-4207-B2A4-659892696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310D-C071-415C-9E34-C6823044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CD4E9-EABC-4093-8D30-172ACB8E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49BFC-0B18-4663-92F9-CD6A47BD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BCE7-5EA0-490C-8C40-293B14A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E1E5F-0B6D-41BF-BB3E-2624EAD36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D6921-24ED-4D5C-8304-E37AA214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46543-2FBF-4C8C-A454-F1CDCD45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416DA-09FE-43FB-854C-3AF67035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5E716-EC71-4A90-A9C1-5DCB28FD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0B363-5816-4325-BC6E-723DB3A7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3FFF-5E37-4E43-9058-B7698F77D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50025-1781-4BBE-B0E0-0D6533F1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43E5-70B2-4EAB-92C4-9F98A2E9E41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B48AC-7EA6-4F15-9EA1-97016DF2E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1F0E6-6CF4-4029-B594-2975E8170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2E6B-99BD-4CC9-8D20-1AE2E996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JgCQDZdlMd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s://www.youtube.com/watch?v=a5wCl3aAMEQ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09xrBsVSMB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HD7_dWEik" TargetMode="External"/><Relationship Id="rId2" Type="http://schemas.openxmlformats.org/officeDocument/2006/relationships/hyperlink" Target="https://www.youtube.com/watch?v=bns6aKfrIj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X1wstLA4A" TargetMode="External"/><Relationship Id="rId2" Type="http://schemas.openxmlformats.org/officeDocument/2006/relationships/hyperlink" Target="https://www.youtube.com/watch?v=7-SvSBLfqs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uZRcxpCKM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r>
              <a:rPr lang="en-US" dirty="0">
                <a:latin typeface="Palatino Linotype" pitchFamily="18" charset="0"/>
              </a:rPr>
              <a:t>George Washington</a:t>
            </a:r>
          </a:p>
        </p:txBody>
      </p:sp>
      <p:pic>
        <p:nvPicPr>
          <p:cNvPr id="4" name="Picture 3" descr="501px-Gilbert_Stuart_Williamstown_Portrait_of_George_Washington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838200"/>
            <a:ext cx="4038600" cy="4836648"/>
          </a:xfrm>
          <a:prstGeom prst="rect">
            <a:avLst/>
          </a:prstGeom>
        </p:spPr>
      </p:pic>
      <p:pic>
        <p:nvPicPr>
          <p:cNvPr id="5" name="Picture 4" descr="464px-George_Washington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676900"/>
            <a:ext cx="44196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stellar" pitchFamily="18" charset="0"/>
              </a:rPr>
              <a:t>The 1</a:t>
            </a:r>
            <a:r>
              <a:rPr lang="en-US" baseline="30000" dirty="0">
                <a:latin typeface="Castellar" pitchFamily="18" charset="0"/>
              </a:rPr>
              <a:t>st</a:t>
            </a:r>
            <a:r>
              <a:rPr lang="en-US" dirty="0">
                <a:latin typeface="Castellar" pitchFamily="18" charset="0"/>
              </a:rPr>
              <a:t> Political Parties</a:t>
            </a:r>
          </a:p>
        </p:txBody>
      </p:sp>
      <p:pic>
        <p:nvPicPr>
          <p:cNvPr id="2053" name="Picture 5" descr="thomas-jeff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812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3657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6781800" cy="11430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rgbClr val="FF0000"/>
                </a:solidFill>
                <a:latin typeface="Baskerville Old Face" pitchFamily="18" charset="0"/>
              </a:rPr>
              <a:t>       Federalists                       </a:t>
            </a:r>
            <a:r>
              <a:rPr lang="en-US" sz="2400">
                <a:solidFill>
                  <a:srgbClr val="0070C0"/>
                </a:solidFill>
                <a:latin typeface="Baskerville Old Face" pitchFamily="18" charset="0"/>
              </a:rPr>
              <a:t>Democratic Republicans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19600" y="914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Hamilton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0" y="914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Jefferson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038600" y="1524001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Wealthy and well educated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239000" y="1477963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Regular, common people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886200" y="2438401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National Government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696200" y="2438401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State Governments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429000" y="3048001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Mills, manufacturing, and trade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772400" y="3124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Farms &amp; agriculture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343400" y="3962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Pro-British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153400" y="3962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Pro-French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0" y="4495801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“Loose” interpretation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543800" y="4495801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“Strict” interpretation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962400" y="5105401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National bank and protective tariffs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162800" y="5105401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 national bank, hates protective tariffs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3848100" y="3467100"/>
            <a:ext cx="64770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495300" y="3619500"/>
            <a:ext cx="64770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TextBox 21"/>
          <p:cNvSpPr txBox="1">
            <a:spLocks noChangeArrowheads="1"/>
          </p:cNvSpPr>
          <p:nvPr/>
        </p:nvSpPr>
        <p:spPr bwMode="auto">
          <a:xfrm>
            <a:off x="1981201" y="990600"/>
            <a:ext cx="126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Led by?</a:t>
            </a:r>
          </a:p>
        </p:txBody>
      </p:sp>
      <p:sp>
        <p:nvSpPr>
          <p:cNvPr id="3092" name="TextBox 22"/>
          <p:cNvSpPr txBox="1">
            <a:spLocks noChangeArrowheads="1"/>
          </p:cNvSpPr>
          <p:nvPr/>
        </p:nvSpPr>
        <p:spPr bwMode="auto">
          <a:xfrm>
            <a:off x="1524000" y="1600201"/>
            <a:ext cx="196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Who leads </a:t>
            </a:r>
          </a:p>
          <a:p>
            <a:pPr algn="ctr"/>
            <a:r>
              <a:rPr lang="en-US" sz="2000">
                <a:latin typeface="Castellar" pitchFamily="18" charset="0"/>
              </a:rPr>
              <a:t>the US?</a:t>
            </a:r>
          </a:p>
        </p:txBody>
      </p:sp>
      <p:sp>
        <p:nvSpPr>
          <p:cNvPr id="3093" name="TextBox 23"/>
          <p:cNvSpPr txBox="1">
            <a:spLocks noChangeArrowheads="1"/>
          </p:cNvSpPr>
          <p:nvPr/>
        </p:nvSpPr>
        <p:spPr bwMode="auto">
          <a:xfrm>
            <a:off x="1524000" y="2362201"/>
            <a:ext cx="230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Which gov’t </a:t>
            </a:r>
          </a:p>
          <a:p>
            <a:r>
              <a:rPr lang="en-US" sz="2000">
                <a:latin typeface="Castellar" pitchFamily="18" charset="0"/>
              </a:rPr>
              <a:t>is important?</a:t>
            </a:r>
          </a:p>
        </p:txBody>
      </p:sp>
      <p:sp>
        <p:nvSpPr>
          <p:cNvPr id="3094" name="TextBox 24"/>
          <p:cNvSpPr txBox="1">
            <a:spLocks noChangeArrowheads="1"/>
          </p:cNvSpPr>
          <p:nvPr/>
        </p:nvSpPr>
        <p:spPr bwMode="auto">
          <a:xfrm>
            <a:off x="1752601" y="3124201"/>
            <a:ext cx="186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Economic </a:t>
            </a:r>
          </a:p>
          <a:p>
            <a:pPr algn="ctr"/>
            <a:r>
              <a:rPr lang="en-US" sz="2000">
                <a:latin typeface="Castellar" pitchFamily="18" charset="0"/>
              </a:rPr>
              <a:t>views?</a:t>
            </a:r>
          </a:p>
        </p:txBody>
      </p:sp>
      <p:sp>
        <p:nvSpPr>
          <p:cNvPr id="3095" name="TextBox 25"/>
          <p:cNvSpPr txBox="1">
            <a:spLocks noChangeArrowheads="1"/>
          </p:cNvSpPr>
          <p:nvPr/>
        </p:nvSpPr>
        <p:spPr bwMode="auto">
          <a:xfrm>
            <a:off x="1524000" y="3962400"/>
            <a:ext cx="2344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Foreign View</a:t>
            </a:r>
          </a:p>
        </p:txBody>
      </p:sp>
      <p:sp>
        <p:nvSpPr>
          <p:cNvPr id="3096" name="TextBox 26"/>
          <p:cNvSpPr txBox="1">
            <a:spLocks noChangeArrowheads="1"/>
          </p:cNvSpPr>
          <p:nvPr/>
        </p:nvSpPr>
        <p:spPr bwMode="auto">
          <a:xfrm>
            <a:off x="1524000" y="4572000"/>
            <a:ext cx="216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stellar" pitchFamily="18" charset="0"/>
              </a:rPr>
              <a:t>Constitution</a:t>
            </a:r>
          </a:p>
        </p:txBody>
      </p:sp>
      <p:sp>
        <p:nvSpPr>
          <p:cNvPr id="3097" name="TextBox 27"/>
          <p:cNvSpPr txBox="1">
            <a:spLocks noChangeArrowheads="1"/>
          </p:cNvSpPr>
          <p:nvPr/>
        </p:nvSpPr>
        <p:spPr bwMode="auto">
          <a:xfrm>
            <a:off x="1905001" y="5181600"/>
            <a:ext cx="154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Banking</a:t>
            </a:r>
          </a:p>
        </p:txBody>
      </p:sp>
      <p:sp>
        <p:nvSpPr>
          <p:cNvPr id="3098" name="TextBox 28"/>
          <p:cNvSpPr txBox="1">
            <a:spLocks noChangeArrowheads="1"/>
          </p:cNvSpPr>
          <p:nvPr/>
        </p:nvSpPr>
        <p:spPr bwMode="auto">
          <a:xfrm>
            <a:off x="1752600" y="5943601"/>
            <a:ext cx="181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Powerful </a:t>
            </a:r>
          </a:p>
          <a:p>
            <a:pPr algn="ctr"/>
            <a:r>
              <a:rPr lang="en-US" sz="2000">
                <a:latin typeface="Castellar" pitchFamily="18" charset="0"/>
              </a:rPr>
              <a:t>where?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733800" y="6027739"/>
            <a:ext cx="3505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North, cities, and coast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162800" y="6027739"/>
            <a:ext cx="3505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South, rural, and 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6781800" cy="11430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rgbClr val="FF0000"/>
                </a:solidFill>
                <a:latin typeface="Baskerville Old Face" pitchFamily="18" charset="0"/>
              </a:rPr>
              <a:t>       Federalists                       </a:t>
            </a:r>
            <a:r>
              <a:rPr lang="en-US" sz="2400">
                <a:solidFill>
                  <a:srgbClr val="0070C0"/>
                </a:solidFill>
                <a:latin typeface="Baskerville Old Face" pitchFamily="18" charset="0"/>
              </a:rPr>
              <a:t>Democratic Republicans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3848100" y="3467100"/>
            <a:ext cx="64770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495300" y="3619500"/>
            <a:ext cx="64770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TextBox 21"/>
          <p:cNvSpPr txBox="1">
            <a:spLocks noChangeArrowheads="1"/>
          </p:cNvSpPr>
          <p:nvPr/>
        </p:nvSpPr>
        <p:spPr bwMode="auto">
          <a:xfrm>
            <a:off x="1981201" y="990600"/>
            <a:ext cx="126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Led by?</a:t>
            </a:r>
          </a:p>
        </p:txBody>
      </p:sp>
      <p:sp>
        <p:nvSpPr>
          <p:cNvPr id="3092" name="TextBox 22"/>
          <p:cNvSpPr txBox="1">
            <a:spLocks noChangeArrowheads="1"/>
          </p:cNvSpPr>
          <p:nvPr/>
        </p:nvSpPr>
        <p:spPr bwMode="auto">
          <a:xfrm>
            <a:off x="1524000" y="1600201"/>
            <a:ext cx="196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Who leads </a:t>
            </a:r>
          </a:p>
          <a:p>
            <a:pPr algn="ctr"/>
            <a:r>
              <a:rPr lang="en-US" sz="2000">
                <a:latin typeface="Castellar" pitchFamily="18" charset="0"/>
              </a:rPr>
              <a:t>the US?</a:t>
            </a:r>
          </a:p>
        </p:txBody>
      </p:sp>
      <p:sp>
        <p:nvSpPr>
          <p:cNvPr id="3093" name="TextBox 23"/>
          <p:cNvSpPr txBox="1">
            <a:spLocks noChangeArrowheads="1"/>
          </p:cNvSpPr>
          <p:nvPr/>
        </p:nvSpPr>
        <p:spPr bwMode="auto">
          <a:xfrm>
            <a:off x="1524000" y="2362201"/>
            <a:ext cx="230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Which gov’t </a:t>
            </a:r>
          </a:p>
          <a:p>
            <a:r>
              <a:rPr lang="en-US" sz="2000">
                <a:latin typeface="Castellar" pitchFamily="18" charset="0"/>
              </a:rPr>
              <a:t>is important?</a:t>
            </a:r>
          </a:p>
        </p:txBody>
      </p:sp>
      <p:sp>
        <p:nvSpPr>
          <p:cNvPr id="3094" name="TextBox 24"/>
          <p:cNvSpPr txBox="1">
            <a:spLocks noChangeArrowheads="1"/>
          </p:cNvSpPr>
          <p:nvPr/>
        </p:nvSpPr>
        <p:spPr bwMode="auto">
          <a:xfrm>
            <a:off x="1752601" y="3124201"/>
            <a:ext cx="186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Economic </a:t>
            </a:r>
          </a:p>
          <a:p>
            <a:pPr algn="ctr"/>
            <a:r>
              <a:rPr lang="en-US" sz="2000">
                <a:latin typeface="Castellar" pitchFamily="18" charset="0"/>
              </a:rPr>
              <a:t>views?</a:t>
            </a:r>
          </a:p>
        </p:txBody>
      </p:sp>
      <p:sp>
        <p:nvSpPr>
          <p:cNvPr id="3095" name="TextBox 25"/>
          <p:cNvSpPr txBox="1">
            <a:spLocks noChangeArrowheads="1"/>
          </p:cNvSpPr>
          <p:nvPr/>
        </p:nvSpPr>
        <p:spPr bwMode="auto">
          <a:xfrm>
            <a:off x="1524000" y="3962400"/>
            <a:ext cx="2344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Foreign View</a:t>
            </a:r>
          </a:p>
        </p:txBody>
      </p:sp>
      <p:sp>
        <p:nvSpPr>
          <p:cNvPr id="3096" name="TextBox 26"/>
          <p:cNvSpPr txBox="1">
            <a:spLocks noChangeArrowheads="1"/>
          </p:cNvSpPr>
          <p:nvPr/>
        </p:nvSpPr>
        <p:spPr bwMode="auto">
          <a:xfrm>
            <a:off x="1524000" y="4572000"/>
            <a:ext cx="216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stellar" pitchFamily="18" charset="0"/>
              </a:rPr>
              <a:t>Constitution</a:t>
            </a:r>
          </a:p>
        </p:txBody>
      </p:sp>
      <p:sp>
        <p:nvSpPr>
          <p:cNvPr id="3097" name="TextBox 27"/>
          <p:cNvSpPr txBox="1">
            <a:spLocks noChangeArrowheads="1"/>
          </p:cNvSpPr>
          <p:nvPr/>
        </p:nvSpPr>
        <p:spPr bwMode="auto">
          <a:xfrm>
            <a:off x="1905001" y="5181600"/>
            <a:ext cx="154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stellar" pitchFamily="18" charset="0"/>
              </a:rPr>
              <a:t>Banking</a:t>
            </a:r>
          </a:p>
        </p:txBody>
      </p:sp>
      <p:sp>
        <p:nvSpPr>
          <p:cNvPr id="3098" name="TextBox 28"/>
          <p:cNvSpPr txBox="1">
            <a:spLocks noChangeArrowheads="1"/>
          </p:cNvSpPr>
          <p:nvPr/>
        </p:nvSpPr>
        <p:spPr bwMode="auto">
          <a:xfrm>
            <a:off x="1752600" y="5943601"/>
            <a:ext cx="181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stellar" pitchFamily="18" charset="0"/>
              </a:rPr>
              <a:t>Powerful </a:t>
            </a:r>
          </a:p>
          <a:p>
            <a:pPr algn="ctr"/>
            <a:r>
              <a:rPr lang="en-US" sz="2000">
                <a:latin typeface="Castellar" pitchFamily="18" charset="0"/>
              </a:rPr>
              <a:t>where?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752600" y="14478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52600" y="22860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52600" y="30480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52600" y="38862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28800" y="44958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28800" y="51816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28800" y="5791200"/>
            <a:ext cx="868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990600"/>
            <a:ext cx="8326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The French Revolution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The French overthrow/execute their king and declare war on Britain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  <a:hlinkClick r:id="rId2"/>
              </a:rPr>
              <a:t>Citizen Genet</a:t>
            </a:r>
            <a:r>
              <a:rPr lang="en-US" sz="2400" b="1" dirty="0">
                <a:latin typeface="Book Antiqua" pitchFamily="18" charset="0"/>
              </a:rPr>
              <a:t>: </a:t>
            </a:r>
            <a:r>
              <a:rPr lang="en-US" sz="2400" dirty="0">
                <a:latin typeface="Book Antiqua" pitchFamily="18" charset="0"/>
              </a:rPr>
              <a:t>French minster to US who publicly campaigned for American support for French Revolution, earning the wrath of Washington.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Washington issues a neutrality declaration, saying the US will stay out of it</a:t>
            </a: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6" descr="french-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4419600"/>
            <a:ext cx="2944368" cy="2438400"/>
          </a:xfrm>
          <a:prstGeom prst="rect">
            <a:avLst/>
          </a:prstGeom>
        </p:spPr>
      </p:pic>
      <p:pic>
        <p:nvPicPr>
          <p:cNvPr id="11" name="Picture 10" descr="french-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52600" y="4419600"/>
            <a:ext cx="2944368" cy="2438400"/>
          </a:xfrm>
          <a:prstGeom prst="rect">
            <a:avLst/>
          </a:prstGeom>
        </p:spPr>
      </p:pic>
      <p:pic>
        <p:nvPicPr>
          <p:cNvPr id="12" name="Picture 11" descr="ist2_2662649-guillot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419600"/>
            <a:ext cx="1676400" cy="2291482"/>
          </a:xfrm>
          <a:prstGeom prst="rect">
            <a:avLst/>
          </a:prstGeom>
        </p:spPr>
      </p:pic>
      <p:pic>
        <p:nvPicPr>
          <p:cNvPr id="9" name="Picture 8" descr="464px-George_Washington_signatu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6884" y="37603"/>
            <a:ext cx="2704117" cy="7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anish-flag-thumb5753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191000"/>
            <a:ext cx="29718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990600"/>
            <a:ext cx="8326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Problem 1: British are seizing US ships and taking sailors and cargo; Redcoats still in forts in the NW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Jay’s Treaty: Damages are paid to British, and Redcoats will leave the NW (nothing is said about ships, so treaty is unpopular)</a:t>
            </a: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7" descr="british-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800601"/>
            <a:ext cx="2895600" cy="1746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3911" y="633179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Foreign Treaties</a:t>
            </a:r>
          </a:p>
        </p:txBody>
      </p:sp>
      <p:pic>
        <p:nvPicPr>
          <p:cNvPr id="7" name="Picture 6" descr="464px-George_Washington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6884" y="37603"/>
            <a:ext cx="2704117" cy="722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5085" y="3116111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Problem 2: Spanish are closing New Orleans and Mississippi River to US shipping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Pinkney’s Treaty: Spain agrees to let US use New Orleans and the river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9755"/>
            <a:ext cx="8229600" cy="1143000"/>
          </a:xfrm>
        </p:spPr>
        <p:txBody>
          <a:bodyPr/>
          <a:lstStyle/>
          <a:p>
            <a:r>
              <a:rPr lang="en-US" dirty="0">
                <a:latin typeface="Goudy Old Style" panose="02020502050305020303" pitchFamily="18" charset="0"/>
                <a:hlinkClick r:id="rId2"/>
              </a:rPr>
              <a:t>Washington’s Farewell Address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42" y="1397973"/>
            <a:ext cx="4024311" cy="4953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12192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Goudy Old Style" panose="02020502050305020303" pitchFamily="18" charset="0"/>
              </a:rPr>
              <a:t>Written address at the end of Washington’s second term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oudy Old Style" panose="02020502050305020303" pitchFamily="18" charset="0"/>
              </a:rPr>
              <a:t>Advised American citizens to view themselves as a cohesive unit and avoid political parties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oudy Old Style" panose="02020502050305020303" pitchFamily="18" charset="0"/>
              </a:rPr>
              <a:t>Issued a special warning to be wary of attachments and entanglements with other nations.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266188"/>
            <a:ext cx="5334000" cy="19389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dwardian Script ITC" panose="030303020407070D0804" pitchFamily="66" charset="0"/>
              </a:rPr>
              <a:t>“The basis of our political systems is the right of the people to make and to alter their Constitutions of Government.”</a:t>
            </a:r>
            <a:endParaRPr lang="en-US" sz="4000" dirty="0">
              <a:solidFill>
                <a:srgbClr val="FF000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7" name="Picture 6" descr="464px-George_Washington_signatu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6884" y="37604"/>
            <a:ext cx="2323117" cy="6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2" y="1051860"/>
            <a:ext cx="6545687" cy="7519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  <a:hlinkClick r:id="rId2"/>
              </a:rPr>
              <a:t>The Cotton Gin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http://media.web.britannica.com/eb-media/19/164019-004-9B48EDF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87" y="2064645"/>
            <a:ext cx="4848125" cy="323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8355" y="5638800"/>
            <a:ext cx="5010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Invented by Eli Whitney (Connecticut) in 1793.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5820" y="2296465"/>
            <a:ext cx="1506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Before: One Slave could separate up to one pound of cotton in one 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6871" y="2296465"/>
            <a:ext cx="1506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After: One Slave could separate up to 50 pounds of cotton in one day.</a:t>
            </a:r>
          </a:p>
        </p:txBody>
      </p:sp>
    </p:spTree>
    <p:extLst>
      <p:ext uri="{BB962C8B-B14F-4D97-AF65-F5344CB8AC3E}">
        <p14:creationId xmlns:p14="http://schemas.microsoft.com/office/powerpoint/2010/main" val="160744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99536"/>
            <a:ext cx="8610600" cy="7519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  <a:hlinkClick r:id="rId2"/>
              </a:rPr>
              <a:t>The Textile Mill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http://www.nationsreportcard.gov/subject/ushistory_2010/images/gr4_ushistory_ty3_pic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6788"/>
            <a:ext cx="5334000" cy="5301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3890" y="779487"/>
            <a:ext cx="4008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First in America: Slater’s Mill (in Rhode Island) in 1793.</a:t>
            </a:r>
          </a:p>
        </p:txBody>
      </p:sp>
    </p:spTree>
    <p:extLst>
      <p:ext uri="{BB962C8B-B14F-4D97-AF65-F5344CB8AC3E}">
        <p14:creationId xmlns:p14="http://schemas.microsoft.com/office/powerpoint/2010/main" val="152161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r>
              <a:rPr lang="en-US" dirty="0">
                <a:latin typeface="Palatino Linotype" pitchFamily="18" charset="0"/>
              </a:rPr>
              <a:t>John Adams</a:t>
            </a:r>
          </a:p>
        </p:txBody>
      </p:sp>
      <p:pic>
        <p:nvPicPr>
          <p:cNvPr id="6" name="Picture 5" descr="477px-US_Navy_031029-N-6236G-001_A_painting_of_President_John_Adams_(1735-1826),_2nd_president_of_the_United_States,_by_Asher_B._Durand_(1767-1845)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1" y="914400"/>
            <a:ext cx="3755899" cy="4724400"/>
          </a:xfrm>
          <a:prstGeom prst="rect">
            <a:avLst/>
          </a:prstGeom>
        </p:spPr>
      </p:pic>
      <p:pic>
        <p:nvPicPr>
          <p:cNvPr id="7" name="Picture 6" descr="406px-John_Adams_Sig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791201"/>
            <a:ext cx="38671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1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Election of 1796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 Antiqua" pitchFamily="18" charset="0"/>
              </a:rPr>
              <a:t>Federalist: 71</a:t>
            </a:r>
          </a:p>
          <a:p>
            <a:r>
              <a:rPr lang="en-US" sz="2000" dirty="0">
                <a:solidFill>
                  <a:srgbClr val="000000"/>
                </a:solidFill>
                <a:latin typeface="Book Antiqua" pitchFamily="18" charset="0"/>
              </a:rPr>
              <a:t>President: John Adams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4384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 Antiqua" pitchFamily="18" charset="0"/>
              </a:rPr>
              <a:t>Democratic-Republican: 68</a:t>
            </a:r>
          </a:p>
          <a:p>
            <a:r>
              <a:rPr lang="en-US" sz="2000" dirty="0">
                <a:solidFill>
                  <a:srgbClr val="000000"/>
                </a:solidFill>
                <a:latin typeface="Book Antiqua" pitchFamily="18" charset="0"/>
              </a:rPr>
              <a:t>President: Thomas Jefferson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4876800"/>
            <a:ext cx="153358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876801"/>
            <a:ext cx="1447800" cy="1833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310" y="533400"/>
            <a:ext cx="4737463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365760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Book Antiqua" pitchFamily="18" charset="0"/>
              </a:rPr>
              <a:t>As he came in second in the Electoral College, Jefferson became the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360888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8203-004-00818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429001"/>
            <a:ext cx="4977334" cy="3022599"/>
          </a:xfrm>
          <a:prstGeom prst="rect">
            <a:avLst/>
          </a:prstGeom>
        </p:spPr>
      </p:pic>
      <p:pic>
        <p:nvPicPr>
          <p:cNvPr id="7" name="Picture 6" descr="virgi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666" y="228600"/>
            <a:ext cx="5333334" cy="3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1200" y="8382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itchFamily="18" charset="0"/>
              </a:rPr>
              <a:t>Elected in:		1789, 1792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4478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itchFamily="18" charset="0"/>
              </a:rPr>
              <a:t>President from:	1789-1797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0574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itchFamily="18" charset="0"/>
              </a:rPr>
              <a:t>Political Party:		None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6670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itchFamily="18" charset="0"/>
              </a:rPr>
              <a:t>Home State:		Virginia	</a:t>
            </a:r>
          </a:p>
        </p:txBody>
      </p:sp>
      <p:pic>
        <p:nvPicPr>
          <p:cNvPr id="8" name="Picture 7" descr="george-washington-presidential-dollar-coin-public-dom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3810000"/>
            <a:ext cx="2590800" cy="2590800"/>
          </a:xfrm>
          <a:prstGeom prst="rect">
            <a:avLst/>
          </a:prstGeom>
        </p:spPr>
      </p:pic>
      <p:pic>
        <p:nvPicPr>
          <p:cNvPr id="10" name="Picture 9" descr="464px-George_Washington_signatu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6884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sachuset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57200"/>
            <a:ext cx="4724400" cy="2858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8382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itchFamily="18" charset="0"/>
              </a:rPr>
              <a:t>Elected in:		1796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4478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itchFamily="18" charset="0"/>
              </a:rPr>
              <a:t>President from:	1797-1801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0574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itchFamily="18" charset="0"/>
              </a:rPr>
              <a:t>Political Party:		Federalist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6670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itchFamily="18" charset="0"/>
              </a:rPr>
              <a:t>Home State:		Massachusetts	</a:t>
            </a:r>
          </a:p>
        </p:txBody>
      </p:sp>
      <p:pic>
        <p:nvPicPr>
          <p:cNvPr id="12" name="Picture 11" descr="2363909415_f830a8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352800"/>
            <a:ext cx="4677899" cy="2984500"/>
          </a:xfrm>
          <a:prstGeom prst="rect">
            <a:avLst/>
          </a:prstGeom>
        </p:spPr>
      </p:pic>
      <p:pic>
        <p:nvPicPr>
          <p:cNvPr id="13" name="Picture 12" descr="coins_adams_d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3200400"/>
            <a:ext cx="3048000" cy="3048000"/>
          </a:xfrm>
          <a:prstGeom prst="rect">
            <a:avLst/>
          </a:prstGeom>
        </p:spPr>
      </p:pic>
      <p:pic>
        <p:nvPicPr>
          <p:cNvPr id="14" name="Picture 13" descr="406px-John_Adams_Sig_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20655"/>
            <a:ext cx="2286000" cy="54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Caslon Antique" pitchFamily="18" charset="0"/>
              </a:rPr>
              <a:t>New States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1676401"/>
            <a:ext cx="1197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slon Antique" pitchFamily="18" charset="0"/>
              </a:rPr>
              <a:t>None</a:t>
            </a:r>
          </a:p>
          <a:p>
            <a:endParaRPr lang="en-US" sz="3600" dirty="0">
              <a:solidFill>
                <a:srgbClr val="FF0000"/>
              </a:solidFill>
              <a:latin typeface="Caslon Antique" pitchFamily="18" charset="0"/>
            </a:endParaRPr>
          </a:p>
        </p:txBody>
      </p:sp>
      <p:pic>
        <p:nvPicPr>
          <p:cNvPr id="6" name="Picture 5" descr="406px-John_Adams_Sig_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2514600" cy="60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8800" y="6858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XYZ Affair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latin typeface="Book Antiqua" pitchFamily="18" charset="0"/>
              </a:rPr>
              <a:t>France is angry that US will not declare war on Britain, so US sends envoys to write a treaty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Three French agents (“X, Y, and Z”) demand a $250,000 bribe and a $10 million loan, just to talk about a treaty.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Federalists are furious and want war with France, but Adams refuses, but allows the…</a:t>
            </a:r>
          </a:p>
        </p:txBody>
      </p:sp>
      <p:pic>
        <p:nvPicPr>
          <p:cNvPr id="7" name="Picture 6" descr="Bri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4419600"/>
            <a:ext cx="3174603" cy="2031746"/>
          </a:xfrm>
          <a:prstGeom prst="rect">
            <a:avLst/>
          </a:prstGeom>
        </p:spPr>
      </p:pic>
      <p:pic>
        <p:nvPicPr>
          <p:cNvPr id="9" name="Picture 8" descr="406px-John_Adams_Sig_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037" y="0"/>
            <a:ext cx="2514600" cy="6007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8800" y="685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Quasi-War (Naval War) with France</a:t>
            </a:r>
          </a:p>
          <a:p>
            <a:pPr marL="914400" lvl="1" indent="-457200"/>
            <a:r>
              <a:rPr lang="en-US" sz="2400" dirty="0">
                <a:latin typeface="Book Antiqua" pitchFamily="18" charset="0"/>
              </a:rPr>
              <a:t>- 	US Navy frigates (like the USS Constitution) attack French shipping, even though there is no declaration of war</a:t>
            </a:r>
          </a:p>
          <a:p>
            <a:pPr marL="914400" lvl="1" indent="-457200"/>
            <a:r>
              <a:rPr lang="en-US" sz="2400" dirty="0">
                <a:latin typeface="Book Antiqua" pitchFamily="18" charset="0"/>
              </a:rPr>
              <a:t>-	War ends after less than 2 years. US captured more than 20 French ships	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	</a:t>
            </a:r>
          </a:p>
        </p:txBody>
      </p:sp>
      <p:pic>
        <p:nvPicPr>
          <p:cNvPr id="8" name="Picture 7" descr="french_frig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048000"/>
            <a:ext cx="4953000" cy="3648886"/>
          </a:xfrm>
          <a:prstGeom prst="rect">
            <a:avLst/>
          </a:prstGeom>
        </p:spPr>
      </p:pic>
      <p:pic>
        <p:nvPicPr>
          <p:cNvPr id="6" name="Picture 5" descr="406px-John_Adams_Sig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2514600" cy="6007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3 Things You Probably Didn't Know About The 'Toy Story' Trilogy | Toy  story alien, Toy story characters, Toy story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65069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migrants for Ellis Island book-sampl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0967" y="4267200"/>
            <a:ext cx="2847033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5334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The Alien and Sedition Acts</a:t>
            </a:r>
          </a:p>
          <a:p>
            <a:pPr marL="914400" lvl="1" indent="-457200"/>
            <a:r>
              <a:rPr lang="en-US" sz="2400" dirty="0">
                <a:latin typeface="Book Antiqua" pitchFamily="18" charset="0"/>
              </a:rPr>
              <a:t>-	</a:t>
            </a:r>
            <a:r>
              <a:rPr lang="en-US" sz="2400" b="1" dirty="0">
                <a:latin typeface="Book Antiqua" pitchFamily="18" charset="0"/>
              </a:rPr>
              <a:t>Laws designed to keep people from voting for the Dem-Reps and support the Federalists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Alien Act: Allowed President to deport or detain “dangerous” aliens.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Naturalization Act: Increased residency requirement to become a citizen from 5 to 14 years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Sedition Act: Newspaper editors criticizing the Federalist government could be fined or jailed</a:t>
            </a:r>
          </a:p>
          <a:p>
            <a:pPr marL="914400" lvl="1" indent="-457200"/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2900" y="4477313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ok Antiqua" pitchFamily="18" charset="0"/>
              </a:rPr>
              <a:t>&lt;NOT this  kind of alien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0192" y="6172201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Book Antiqua" pitchFamily="18" charset="0"/>
              </a:rPr>
              <a:t>This kind of alien &gt;</a:t>
            </a:r>
          </a:p>
        </p:txBody>
      </p:sp>
      <p:pic>
        <p:nvPicPr>
          <p:cNvPr id="11" name="Picture 10" descr="406px-John_Adams_Sig_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"/>
            <a:ext cx="2514600" cy="6007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9800" y="533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latin typeface="Book Antiqua" pitchFamily="18" charset="0"/>
              </a:rPr>
              <a:t>The VA and KY Resolutions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-	</a:t>
            </a:r>
            <a:r>
              <a:rPr lang="en-US" sz="2400" b="1" dirty="0">
                <a:latin typeface="Book Antiqua" pitchFamily="18" charset="0"/>
              </a:rPr>
              <a:t>Written by Dem-Reps </a:t>
            </a:r>
            <a:r>
              <a:rPr lang="en-US" sz="2400" dirty="0">
                <a:latin typeface="Book Antiqua" pitchFamily="18" charset="0"/>
              </a:rPr>
              <a:t>(Jefferson &amp; Madison) </a:t>
            </a:r>
            <a:r>
              <a:rPr lang="en-US" sz="2400" b="1" dirty="0">
                <a:latin typeface="Book Antiqua" pitchFamily="18" charset="0"/>
              </a:rPr>
              <a:t>in 	response to the Alien/Sedition Acts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-	Resolutions from VA and KY that </a:t>
            </a:r>
            <a:r>
              <a:rPr lang="en-US" sz="2400" b="1" dirty="0">
                <a:latin typeface="Book Antiqua" pitchFamily="18" charset="0"/>
              </a:rPr>
              <a:t>said states 	could </a:t>
            </a:r>
            <a:r>
              <a:rPr lang="en-US" sz="2400" b="1" i="1" dirty="0">
                <a:latin typeface="Book Antiqua" pitchFamily="18" charset="0"/>
              </a:rPr>
              <a:t>nullify</a:t>
            </a:r>
            <a:r>
              <a:rPr lang="en-US" sz="2400" b="1" dirty="0">
                <a:latin typeface="Book Antiqua" pitchFamily="18" charset="0"/>
              </a:rPr>
              <a:t> (cancel) any Federal law it doesn’t 	like (unconstitutional) within its borders. </a:t>
            </a: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7" descr="resolu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895601"/>
            <a:ext cx="3810000" cy="3825119"/>
          </a:xfrm>
          <a:prstGeom prst="rect">
            <a:avLst/>
          </a:prstGeom>
        </p:spPr>
      </p:pic>
      <p:pic>
        <p:nvPicPr>
          <p:cNvPr id="6" name="Picture 5" descr="406px-John_Adams_Sig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2514600" cy="6007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5000" y="5334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Washington, DC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Capital of the US finally moves to Washington, DC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latin typeface="Book Antiqua" pitchFamily="18" charset="0"/>
              </a:rPr>
              <a:t>Adams is the first president to live in the White House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	</a:t>
            </a:r>
          </a:p>
          <a:p>
            <a:pPr marL="914400" lvl="1" indent="-457200"/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		</a:t>
            </a:r>
          </a:p>
        </p:txBody>
      </p:sp>
      <p:pic>
        <p:nvPicPr>
          <p:cNvPr id="7" name="Picture 6" descr="adams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514600"/>
            <a:ext cx="6350000" cy="3568700"/>
          </a:xfrm>
          <a:prstGeom prst="rect">
            <a:avLst/>
          </a:prstGeom>
        </p:spPr>
      </p:pic>
      <p:pic>
        <p:nvPicPr>
          <p:cNvPr id="9" name="Picture 8" descr="KNC21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133600"/>
            <a:ext cx="6340038" cy="4724400"/>
          </a:xfrm>
          <a:prstGeom prst="rect">
            <a:avLst/>
          </a:prstGeom>
        </p:spPr>
      </p:pic>
      <p:pic>
        <p:nvPicPr>
          <p:cNvPr id="8" name="Picture 7" descr="406px-John_Adams_Sig_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"/>
            <a:ext cx="2514600" cy="60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3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-11345"/>
            <a:ext cx="8610600" cy="6869345"/>
          </a:xfrm>
          <a:prstGeom prst="rect">
            <a:avLst/>
          </a:prstGeom>
        </p:spPr>
      </p:pic>
      <p:pic>
        <p:nvPicPr>
          <p:cNvPr id="5" name="Picture 4" descr="Washington_DC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648" y="0"/>
            <a:ext cx="8088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"/>
            <a:ext cx="76097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The Revolution of 1800</a:t>
            </a:r>
          </a:p>
        </p:txBody>
      </p:sp>
      <p:pic>
        <p:nvPicPr>
          <p:cNvPr id="1026" name="Picture 2" descr="Notable Men of the Election of 180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667001"/>
            <a:ext cx="6345303" cy="3896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137160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- The peaceful transition of power between Federalist and Democratic-Republican parties as a result of the election of 1800.</a:t>
            </a:r>
          </a:p>
        </p:txBody>
      </p:sp>
    </p:spTree>
    <p:extLst>
      <p:ext uri="{BB962C8B-B14F-4D97-AF65-F5344CB8AC3E}">
        <p14:creationId xmlns:p14="http://schemas.microsoft.com/office/powerpoint/2010/main" val="116596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1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Election of 1789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95400"/>
            <a:ext cx="569348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1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Election of 1792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990600"/>
            <a:ext cx="6720805" cy="5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etschGuitarsG6120SSLVOBrianSetzerSignatureNashvilleGuitarJT06095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379458">
            <a:off x="6968654" y="803747"/>
            <a:ext cx="3124200" cy="3124200"/>
          </a:xfrm>
          <a:prstGeom prst="rect">
            <a:avLst/>
          </a:prstGeom>
        </p:spPr>
      </p:pic>
      <p:pic>
        <p:nvPicPr>
          <p:cNvPr id="12" name="Picture 11" descr="IMG_0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1" y="609600"/>
            <a:ext cx="2944349" cy="3107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Caslon Antique" pitchFamily="18" charset="0"/>
              </a:rPr>
              <a:t>New States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1371600"/>
            <a:ext cx="28206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slon Antique" pitchFamily="18" charset="0"/>
              </a:rPr>
              <a:t>14. Vermont</a:t>
            </a:r>
          </a:p>
          <a:p>
            <a:endParaRPr lang="en-US" sz="3600" dirty="0">
              <a:solidFill>
                <a:srgbClr val="FF0000"/>
              </a:solidFill>
              <a:latin typeface="Caslon Antique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Caslon Antique" pitchFamily="18" charset="0"/>
              </a:rPr>
              <a:t>15. Kentucky</a:t>
            </a:r>
          </a:p>
          <a:p>
            <a:endParaRPr lang="en-US" sz="3600" dirty="0">
              <a:solidFill>
                <a:srgbClr val="FF0000"/>
              </a:solidFill>
              <a:latin typeface="Caslon Antique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Caslon Antique" pitchFamily="18" charset="0"/>
              </a:rPr>
              <a:t>16. Tennessee</a:t>
            </a:r>
          </a:p>
        </p:txBody>
      </p:sp>
      <p:pic>
        <p:nvPicPr>
          <p:cNvPr id="13" name="Picture 12" descr="LexHorseFarm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1"/>
            <a:ext cx="4191000" cy="2344341"/>
          </a:xfrm>
          <a:prstGeom prst="rect">
            <a:avLst/>
          </a:prstGeom>
        </p:spPr>
      </p:pic>
      <p:pic>
        <p:nvPicPr>
          <p:cNvPr id="8" name="Picture 7" descr="464px-George_Washington_signatu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6884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524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First Cabinet (Presidential advisors)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Secretary of State: Thomas Jefferson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Secretary of the Treasury: Alexander Hamilton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Secretary of War: Henry Knox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Attorney General: Edmund Randolph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762001"/>
            <a:ext cx="568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President			Precedent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4913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Judiciary Act of 1789 </a:t>
            </a:r>
          </a:p>
          <a:p>
            <a:pPr lvl="1"/>
            <a:r>
              <a:rPr lang="en-US" sz="2000" b="1" dirty="0">
                <a:latin typeface="Book Antiqua" pitchFamily="18" charset="0"/>
              </a:rPr>
              <a:t>- Sets up a Supreme Court, with 6 justices (John Jay is 1</a:t>
            </a:r>
            <a:r>
              <a:rPr lang="en-US" sz="2000" b="1" baseline="30000" dirty="0">
                <a:latin typeface="Book Antiqua" pitchFamily="18" charset="0"/>
              </a:rPr>
              <a:t>st</a:t>
            </a:r>
            <a:r>
              <a:rPr lang="en-US" sz="2000" b="1" dirty="0">
                <a:latin typeface="Book Antiqua" pitchFamily="18" charset="0"/>
              </a:rPr>
              <a:t> Chief Justice) </a:t>
            </a:r>
          </a:p>
          <a:p>
            <a:pPr marL="914400" lvl="1" indent="-457200"/>
            <a:r>
              <a:rPr lang="en-US" sz="2000" dirty="0">
                <a:latin typeface="Book Antiqua" pitchFamily="18" charset="0"/>
              </a:rPr>
              <a:t>- 13 District Courts, 3 Appeals Courts</a:t>
            </a:r>
          </a:p>
          <a:p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	</a:t>
            </a:r>
          </a:p>
        </p:txBody>
      </p:sp>
      <p:pic>
        <p:nvPicPr>
          <p:cNvPr id="7" name="Picture 6" descr="Gilbert_Stuart_Thomas_Jeffer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505200"/>
            <a:ext cx="1524000" cy="1828800"/>
          </a:xfrm>
          <a:prstGeom prst="rect">
            <a:avLst/>
          </a:prstGeom>
        </p:spPr>
      </p:pic>
      <p:pic>
        <p:nvPicPr>
          <p:cNvPr id="8" name="Picture 7" descr="480px-Hamiltontrumbull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505200"/>
            <a:ext cx="1493520" cy="1866900"/>
          </a:xfrm>
          <a:prstGeom prst="rect">
            <a:avLst/>
          </a:prstGeom>
        </p:spPr>
      </p:pic>
      <p:pic>
        <p:nvPicPr>
          <p:cNvPr id="9" name="Picture 8" descr="459px-HenryKn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1" y="3505200"/>
            <a:ext cx="1456255" cy="1900428"/>
          </a:xfrm>
          <a:prstGeom prst="rect">
            <a:avLst/>
          </a:prstGeom>
        </p:spPr>
      </p:pic>
      <p:pic>
        <p:nvPicPr>
          <p:cNvPr id="10" name="Picture 9" descr="EdmundRandolph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505200"/>
            <a:ext cx="1443446" cy="1901952"/>
          </a:xfrm>
          <a:prstGeom prst="rect">
            <a:avLst/>
          </a:prstGeom>
        </p:spPr>
      </p:pic>
      <p:pic>
        <p:nvPicPr>
          <p:cNvPr id="11" name="Picture 10" descr="John_Jay_(Gilbert_Stuart_portrait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8200" y="3477605"/>
            <a:ext cx="1595972" cy="2040751"/>
          </a:xfrm>
          <a:prstGeom prst="rect">
            <a:avLst/>
          </a:prstGeom>
        </p:spPr>
      </p:pic>
      <p:pic>
        <p:nvPicPr>
          <p:cNvPr id="13" name="Picture 12" descr="464px-George_Washington_signature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6884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re-Government-Savings-Bonds-Tax-Deducti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4774">
            <a:off x="8519590" y="-79843"/>
            <a:ext cx="2705100" cy="4029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098" y="669722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Hamilton’s Debt Plan</a:t>
            </a:r>
          </a:p>
          <a:p>
            <a:pPr marL="914400" lvl="1" indent="-457200"/>
            <a:r>
              <a:rPr lang="en-US" sz="2400" dirty="0">
                <a:latin typeface="Book Antiqua" pitchFamily="18" charset="0"/>
              </a:rPr>
              <a:t>-  	</a:t>
            </a:r>
            <a:r>
              <a:rPr lang="en-US" sz="2400" b="1" dirty="0">
                <a:latin typeface="Book Antiqua" pitchFamily="18" charset="0"/>
              </a:rPr>
              <a:t>Hamilton proposes that the Federal government assume all national and state debt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Federal government will issue new bonds </a:t>
            </a:r>
            <a:r>
              <a:rPr lang="en-US" sz="2400" dirty="0">
                <a:latin typeface="Book Antiqua" pitchFamily="18" charset="0"/>
              </a:rPr>
              <a:t>to sell, and use the money to </a:t>
            </a:r>
            <a:r>
              <a:rPr lang="en-US" sz="2400" b="1" dirty="0">
                <a:latin typeface="Book Antiqua" pitchFamily="18" charset="0"/>
              </a:rPr>
              <a:t>repay all old debt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-	</a:t>
            </a:r>
            <a:r>
              <a:rPr lang="en-US" sz="2400" b="1" dirty="0">
                <a:latin typeface="Book Antiqua" pitchFamily="18" charset="0"/>
              </a:rPr>
              <a:t>A new Bank of the United States </a:t>
            </a:r>
            <a:r>
              <a:rPr lang="en-US" sz="2400" dirty="0">
                <a:latin typeface="Book Antiqua" pitchFamily="18" charset="0"/>
              </a:rPr>
              <a:t>would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	 issue paper money to loan out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-	There would also be a </a:t>
            </a:r>
            <a:r>
              <a:rPr lang="en-US" sz="2400" b="1" dirty="0">
                <a:latin typeface="Book Antiqua" pitchFamily="18" charset="0"/>
              </a:rPr>
              <a:t>protective tariff</a:t>
            </a:r>
          </a:p>
          <a:p>
            <a:pPr marL="914400" lvl="1" indent="-457200"/>
            <a:r>
              <a:rPr lang="en-US" sz="2400" dirty="0">
                <a:latin typeface="Book Antiqua" pitchFamily="18" charset="0"/>
              </a:rPr>
              <a:t>-	Southern states are against it because they </a:t>
            </a:r>
          </a:p>
          <a:p>
            <a:pPr marL="914400" lvl="1" indent="-457200"/>
            <a:r>
              <a:rPr lang="en-US" sz="2400" dirty="0">
                <a:latin typeface="Book Antiqua" pitchFamily="18" charset="0"/>
              </a:rPr>
              <a:t>	already repaid their debt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latin typeface="Book Antiqua" pitchFamily="18" charset="0"/>
              </a:rPr>
              <a:t>Jefferson opposes: it’s unconstitutional!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Compromise: South supports </a:t>
            </a:r>
          </a:p>
          <a:p>
            <a:pPr marL="914400" lvl="1" indent="-457200"/>
            <a:r>
              <a:rPr lang="en-US" sz="2400" b="1" dirty="0">
                <a:latin typeface="Book Antiqua" pitchFamily="18" charset="0"/>
              </a:rPr>
              <a:t>	Hamilton’s plan; in return, the new </a:t>
            </a:r>
          </a:p>
          <a:p>
            <a:pPr marL="914400" lvl="1" indent="-457200"/>
            <a:r>
              <a:rPr lang="en-US" sz="2400" b="1" dirty="0">
                <a:latin typeface="Book Antiqua" pitchFamily="18" charset="0"/>
              </a:rPr>
              <a:t>	capital city will be built in the South</a:t>
            </a:r>
          </a:p>
        </p:txBody>
      </p:sp>
      <p:pic>
        <p:nvPicPr>
          <p:cNvPr id="5" name="Picture 4" descr="464px-George_Washington_signatur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884" y="37603"/>
            <a:ext cx="2704117" cy="722652"/>
          </a:xfrm>
          <a:prstGeom prst="rect">
            <a:avLst/>
          </a:prstGeom>
        </p:spPr>
      </p:pic>
      <p:pic>
        <p:nvPicPr>
          <p:cNvPr id="6" name="Picture 5" descr="first-pennsylvania-bank-philadelphia-paphbnk1.jpg">
            <a:extLst>
              <a:ext uri="{FF2B5EF4-FFF2-40B4-BE49-F238E27FC236}">
                <a16:creationId xmlns:a16="http://schemas.microsoft.com/office/drawing/2014/main" id="{86D66E9F-23F7-4CB2-B70F-523FDD051E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2068" y="3655503"/>
            <a:ext cx="4572000" cy="30449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AK-0027c_272px_4px-bor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114800"/>
            <a:ext cx="2667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990600"/>
            <a:ext cx="8326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latin typeface="Book Antiqua" pitchFamily="18" charset="0"/>
              </a:rPr>
              <a:t>Whiskey Rebellion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- 	</a:t>
            </a:r>
            <a:r>
              <a:rPr lang="en-US" sz="2400" b="1" dirty="0">
                <a:latin typeface="Book Antiqua" pitchFamily="18" charset="0"/>
              </a:rPr>
              <a:t>Hamilton’s excise (sales) tax on whiskey angers 	farmers in western Pennsylvania</a:t>
            </a:r>
          </a:p>
          <a:p>
            <a:pPr marL="457200" indent="-457200"/>
            <a:r>
              <a:rPr lang="en-US" sz="2400" dirty="0">
                <a:latin typeface="Book Antiqua" pitchFamily="18" charset="0"/>
              </a:rPr>
              <a:t>	-	</a:t>
            </a:r>
            <a:r>
              <a:rPr lang="en-US" sz="2400" b="1" dirty="0">
                <a:latin typeface="Book Antiqua" pitchFamily="18" charset="0"/>
              </a:rPr>
              <a:t>Washington sends out troops and ends rebellion</a:t>
            </a:r>
          </a:p>
          <a:p>
            <a:pPr marL="457200" indent="-457200"/>
            <a:r>
              <a:rPr lang="en-US" sz="2400" b="1" dirty="0">
                <a:latin typeface="Book Antiqua" pitchFamily="18" charset="0"/>
              </a:rPr>
              <a:t>	-	Proof that new Federal government works</a:t>
            </a:r>
          </a:p>
          <a:p>
            <a:pPr marL="457200" indent="-457200"/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7" descr="ExplorePAHistory-a0h9u4-a_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50" y="4114801"/>
            <a:ext cx="3790950" cy="2640815"/>
          </a:xfrm>
          <a:prstGeom prst="rect">
            <a:avLst/>
          </a:prstGeom>
        </p:spPr>
      </p:pic>
      <p:pic>
        <p:nvPicPr>
          <p:cNvPr id="9" name="Picture 8" descr="per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524001" y="4114800"/>
            <a:ext cx="3631915" cy="2565400"/>
          </a:xfrm>
          <a:prstGeom prst="rect">
            <a:avLst/>
          </a:prstGeom>
        </p:spPr>
      </p:pic>
      <p:pic>
        <p:nvPicPr>
          <p:cNvPr id="11" name="Picture 10" descr="464px-George_Washington_signatu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6884" y="37603"/>
            <a:ext cx="2704117" cy="7226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CC666A9A-B73C-411B-9D15-E2AAFD63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53" y="2144713"/>
            <a:ext cx="3532528" cy="46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560" y="990600"/>
            <a:ext cx="11232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Battle of Fallen Timbers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US Army under Anthony Wayne defeated a confederacy of tribes </a:t>
            </a:r>
            <a:r>
              <a:rPr lang="en-US" sz="2400" dirty="0">
                <a:latin typeface="Book Antiqua" pitchFamily="18" charset="0"/>
              </a:rPr>
              <a:t>(Shawnee, Delaware, Iroquois, Miami) in modern Ohio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latin typeface="Book Antiqua" pitchFamily="18" charset="0"/>
              </a:rPr>
              <a:t>Treaty of Greenville: Tribes surrender the Ohio territory to the US.</a:t>
            </a: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>
              <a:buFontTx/>
              <a:buChar char="-"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Image may contain: 5 people, people st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7" y="2590136"/>
            <a:ext cx="6142140" cy="4171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464px-George_Washington_signatu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758" y="96325"/>
            <a:ext cx="2704117" cy="7226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1036</Words>
  <Application>Microsoft Office PowerPoint</Application>
  <PresentationFormat>Widescreen</PresentationFormat>
  <Paragraphs>143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Algerian</vt:lpstr>
      <vt:lpstr>Arial</vt:lpstr>
      <vt:lpstr>Baskerville Old Face</vt:lpstr>
      <vt:lpstr>Book Antiqua</vt:lpstr>
      <vt:lpstr>Calibri</vt:lpstr>
      <vt:lpstr>Calibri Light</vt:lpstr>
      <vt:lpstr>Caslon Antique</vt:lpstr>
      <vt:lpstr>Castellar</vt:lpstr>
      <vt:lpstr>Edwardian Script ITC</vt:lpstr>
      <vt:lpstr>Goudy Old Style</vt:lpstr>
      <vt:lpstr>Palatino Linotype</vt:lpstr>
      <vt:lpstr>Times New Roman</vt:lpstr>
      <vt:lpstr>Office Theme</vt:lpstr>
      <vt:lpstr>George Washington</vt:lpstr>
      <vt:lpstr>PowerPoint Presentation</vt:lpstr>
      <vt:lpstr>PowerPoint Presentation</vt:lpstr>
      <vt:lpstr>PowerPoint Presentation</vt:lpstr>
      <vt:lpstr>New States</vt:lpstr>
      <vt:lpstr>PowerPoint Presentation</vt:lpstr>
      <vt:lpstr>PowerPoint Presentation</vt:lpstr>
      <vt:lpstr>PowerPoint Presentation</vt:lpstr>
      <vt:lpstr>PowerPoint Presentation</vt:lpstr>
      <vt:lpstr>The 1st Political Parties</vt:lpstr>
      <vt:lpstr>       Federalists                       Democratic Republicans</vt:lpstr>
      <vt:lpstr>       Federalists                       Democratic Republicans</vt:lpstr>
      <vt:lpstr>PowerPoint Presentation</vt:lpstr>
      <vt:lpstr>PowerPoint Presentation</vt:lpstr>
      <vt:lpstr>Washington’s Farewell Address</vt:lpstr>
      <vt:lpstr>The Cotton Gin</vt:lpstr>
      <vt:lpstr>The Textile Mill</vt:lpstr>
      <vt:lpstr>John Adams</vt:lpstr>
      <vt:lpstr>PowerPoint Presentation</vt:lpstr>
      <vt:lpstr>PowerPoint Presentation</vt:lpstr>
      <vt:lpstr>New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Washington</dc:title>
  <dc:creator>Peter Lambert</dc:creator>
  <cp:lastModifiedBy>Peter Lambert</cp:lastModifiedBy>
  <cp:revision>8</cp:revision>
  <dcterms:created xsi:type="dcterms:W3CDTF">2024-03-25T11:33:21Z</dcterms:created>
  <dcterms:modified xsi:type="dcterms:W3CDTF">2024-04-08T11:42:05Z</dcterms:modified>
</cp:coreProperties>
</file>