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302" r:id="rId4"/>
    <p:sldId id="303"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Lst>
  <p:sldSz cx="12192000" cy="6858000"/>
  <p:notesSz cx="6858000" cy="9144000"/>
  <p:embeddedFontLst>
    <p:embeddedFont>
      <p:font typeface="Algerian" panose="04020705040A02060702" pitchFamily="82" charset="0"/>
      <p:regular r:id="rId51"/>
    </p:embeddedFont>
    <p:embeddedFont>
      <p:font typeface="Bernard MT Condensed" panose="02050806060905020404" pitchFamily="18" charset="0"/>
      <p:regular r:id="rId52"/>
    </p:embeddedFont>
    <p:embeddedFont>
      <p:font typeface="Book Antiqua" panose="02040602050305030304" pitchFamily="18"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Garamond" panose="02020404030301010803" pitchFamily="18" charset="0"/>
      <p:regular r:id="rId61"/>
      <p:bold r:id="rId62"/>
      <p:italic r:id="rId63"/>
    </p:embeddedFont>
    <p:embeddedFont>
      <p:font typeface="Palatino Linotype" panose="02040502050505030304" pitchFamily="18"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4" roundtripDataSignature="AMtx7miCYC864S4cK8B71U3+lghoAzlL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432" y="6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462377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0" name="Google Shape;410;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0" name="Google Shape;48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p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6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amazon.com/The-Scripture-of-Nature-1851-1890/dp/B002Q83F3S/ref=sr_1_1?s=instant-video&amp;ie=UTF8&amp;qid=1544619121&amp;sr=1-1&amp;keywords=National+park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hyperlink" Target="https://mymodernmet.com/jacob-riis-how-the-other-half-liv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hyperlink" Target="https://www.amazon.com/Panama-Canal/dp/B00EDG4Z3U/ref=sr_1_1?s=instant-video&amp;ie=UTF8&amp;qid=1545049979&amp;sr=1-1&amp;keywords=panama+cana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hyperlink" Target="http://www.youtube.com/watch?v=cwKOXJXJwBE" TargetMode="Externa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hyperlink" Target="http://www.youtube.com/watch?v=RriKI7u72X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9.jp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FguWSsW21CQ"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www.youtube.com/watch?v=cTZ3rJHHSik" TargetMode="External"/><Relationship Id="rId5" Type="http://schemas.openxmlformats.org/officeDocument/2006/relationships/image" Target="../media/image65.jpg"/><Relationship Id="rId4" Type="http://schemas.openxmlformats.org/officeDocument/2006/relationships/hyperlink" Target="http://www.youtube.com/watch?v=MLMS_QtKam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9.gif"/></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461301" y="51500"/>
            <a:ext cx="10965600" cy="1662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dirty="0">
                <a:solidFill>
                  <a:schemeClr val="dk1"/>
                </a:solidFill>
                <a:latin typeface="Bernard MT Condensed"/>
                <a:ea typeface="Anton"/>
                <a:cs typeface="Bernard MT Condensed"/>
                <a:sym typeface="Anton"/>
              </a:rPr>
              <a:t>The Progressive Era</a:t>
            </a:r>
            <a:endParaRPr dirty="0">
              <a:latin typeface="Bernard MT Condensed"/>
              <a:cs typeface="Bernard MT Condensed"/>
            </a:endParaRPr>
          </a:p>
          <a:p>
            <a:pPr marL="0" marR="0" lvl="0" indent="0" algn="ctr" rtl="0">
              <a:spcBef>
                <a:spcPts val="0"/>
              </a:spcBef>
              <a:spcAft>
                <a:spcPts val="0"/>
              </a:spcAft>
              <a:buNone/>
            </a:pPr>
            <a:r>
              <a:rPr lang="en-US" sz="3600" b="1" i="0" u="none" strike="noStrike" cap="none" dirty="0">
                <a:solidFill>
                  <a:schemeClr val="dk1"/>
                </a:solidFill>
                <a:latin typeface="Bernard MT Condensed"/>
                <a:ea typeface="Anton"/>
                <a:cs typeface="Bernard MT Condensed"/>
                <a:sym typeface="Anton"/>
              </a:rPr>
              <a:t>1890s-1920s</a:t>
            </a:r>
            <a:endParaRPr sz="3600" b="1" i="0" u="none" strike="noStrike" cap="none" dirty="0">
              <a:solidFill>
                <a:schemeClr val="dk1"/>
              </a:solidFill>
              <a:latin typeface="Bernard MT Condensed"/>
              <a:ea typeface="Anton"/>
              <a:cs typeface="Bernard MT Condensed"/>
              <a:sym typeface="Anton"/>
            </a:endParaRPr>
          </a:p>
        </p:txBody>
      </p:sp>
      <p:sp>
        <p:nvSpPr>
          <p:cNvPr id="85" name="Google Shape;85;p1"/>
          <p:cNvSpPr txBox="1"/>
          <p:nvPr/>
        </p:nvSpPr>
        <p:spPr>
          <a:xfrm>
            <a:off x="902368" y="5197642"/>
            <a:ext cx="10696074"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chemeClr val="dk1"/>
                </a:solidFill>
                <a:latin typeface="Calibri"/>
                <a:ea typeface="Calibri"/>
                <a:cs typeface="Calibri"/>
                <a:sym typeface="Calibri"/>
              </a:rPr>
              <a:t>The Progressive Era is a period of widespread social activism and political reform across the United States that spanned from the 1890s to the 1920s. The main objectives of the Progressive movement were eliminating problems caused by industrialization, urbanization, immigration, and political corruption.</a:t>
            </a:r>
            <a:endParaRPr b="1" dirty="0"/>
          </a:p>
        </p:txBody>
      </p:sp>
      <p:pic>
        <p:nvPicPr>
          <p:cNvPr id="86" name="Google Shape;86;p1" descr="Image result for the progressive era"/>
          <p:cNvPicPr preferRelativeResize="0"/>
          <p:nvPr/>
        </p:nvPicPr>
        <p:blipFill rotWithShape="1">
          <a:blip r:embed="rId3">
            <a:alphaModFix/>
          </a:blip>
          <a:srcRect/>
          <a:stretch/>
        </p:blipFill>
        <p:spPr>
          <a:xfrm>
            <a:off x="902368" y="1713487"/>
            <a:ext cx="4434220" cy="3327745"/>
          </a:xfrm>
          <a:prstGeom prst="rect">
            <a:avLst/>
          </a:prstGeom>
          <a:noFill/>
          <a:ln>
            <a:noFill/>
          </a:ln>
        </p:spPr>
      </p:pic>
      <p:pic>
        <p:nvPicPr>
          <p:cNvPr id="87" name="Google Shape;87;p1" descr="Image result for the progressive era"/>
          <p:cNvPicPr preferRelativeResize="0"/>
          <p:nvPr/>
        </p:nvPicPr>
        <p:blipFill rotWithShape="1">
          <a:blip r:embed="rId4">
            <a:alphaModFix/>
          </a:blip>
          <a:srcRect/>
          <a:stretch/>
        </p:blipFill>
        <p:spPr>
          <a:xfrm>
            <a:off x="6300541" y="1713486"/>
            <a:ext cx="5297901" cy="33277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142"/>
        <p:cNvGrpSpPr/>
        <p:nvPr/>
      </p:nvGrpSpPr>
      <p:grpSpPr>
        <a:xfrm>
          <a:off x="0" y="0"/>
          <a:ext cx="0" cy="0"/>
          <a:chOff x="0" y="0"/>
          <a:chExt cx="0" cy="0"/>
        </a:xfrm>
      </p:grpSpPr>
      <p:sp>
        <p:nvSpPr>
          <p:cNvPr id="143" name="Google Shape;143;p8"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8"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8"/>
          <p:cNvSpPr txBox="1"/>
          <p:nvPr/>
        </p:nvSpPr>
        <p:spPr>
          <a:xfrm>
            <a:off x="74449" y="1297912"/>
            <a:ext cx="7316047" cy="60016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Amateur taxidermist as a child</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Toured Europe and Middle East, climbed Matterhorn</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Attends Harvard University, an avid boxer and wrestler. Graduated Magna cum laude.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Writes first book at age 24 (will write 45 books total)</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Elected to NY legislature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Wife and mother die on same day – Feb 14 1884</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Manages a ranch in North Dakota</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New York City Police Commissioner</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Assistant Secretary of the Navy, age 40</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Colonel, US Volunteer Cavalry (Rough Riders) in Spanish American War</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Governor of New York</a:t>
            </a: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146" name="Google Shape;146;p8" descr="https://cdn-images-1.medium.com/max/2000/1*Ul5c2JpwO71I4Sjv9Y3yTg.jpeg"/>
          <p:cNvPicPr preferRelativeResize="0"/>
          <p:nvPr/>
        </p:nvPicPr>
        <p:blipFill rotWithShape="1">
          <a:blip r:embed="rId3">
            <a:alphaModFix/>
          </a:blip>
          <a:srcRect/>
          <a:stretch/>
        </p:blipFill>
        <p:spPr>
          <a:xfrm>
            <a:off x="8954509" y="45896"/>
            <a:ext cx="3726873" cy="3726873"/>
          </a:xfrm>
          <a:prstGeom prst="rect">
            <a:avLst/>
          </a:prstGeom>
          <a:noFill/>
          <a:ln>
            <a:noFill/>
          </a:ln>
        </p:spPr>
      </p:pic>
      <p:pic>
        <p:nvPicPr>
          <p:cNvPr id="147" name="Google Shape;147;p8" descr="Cursive signature in ink"/>
          <p:cNvPicPr preferRelativeResize="0"/>
          <p:nvPr/>
        </p:nvPicPr>
        <p:blipFill rotWithShape="1">
          <a:blip r:embed="rId4">
            <a:alphaModFix/>
          </a:blip>
          <a:srcRect/>
          <a:stretch/>
        </p:blipFill>
        <p:spPr>
          <a:xfrm>
            <a:off x="74449" y="100961"/>
            <a:ext cx="5347855" cy="480472"/>
          </a:xfrm>
          <a:prstGeom prst="rect">
            <a:avLst/>
          </a:prstGeom>
          <a:noFill/>
          <a:ln>
            <a:noFill/>
          </a:ln>
        </p:spPr>
      </p:pic>
      <p:pic>
        <p:nvPicPr>
          <p:cNvPr id="148" name="Google Shape;148;p8" descr="Image result for theodore roosevelt cowboy"/>
          <p:cNvPicPr preferRelativeResize="0"/>
          <p:nvPr/>
        </p:nvPicPr>
        <p:blipFill rotWithShape="1">
          <a:blip r:embed="rId5">
            <a:alphaModFix/>
          </a:blip>
          <a:srcRect/>
          <a:stretch/>
        </p:blipFill>
        <p:spPr>
          <a:xfrm rot="-1503636">
            <a:off x="7540047" y="2540288"/>
            <a:ext cx="2828925" cy="4162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0" y="365125"/>
            <a:ext cx="12192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Domestic Program: A “Square Deal” </a:t>
            </a:r>
            <a:endParaRPr/>
          </a:p>
        </p:txBody>
      </p:sp>
      <p:sp>
        <p:nvSpPr>
          <p:cNvPr id="154" name="Google Shape;154;p9"/>
          <p:cNvSpPr txBox="1"/>
          <p:nvPr/>
        </p:nvSpPr>
        <p:spPr>
          <a:xfrm>
            <a:off x="0" y="1538066"/>
            <a:ext cx="6137564"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i="1">
                <a:solidFill>
                  <a:schemeClr val="dk1"/>
                </a:solidFill>
                <a:latin typeface="Garamond"/>
                <a:ea typeface="Garamond"/>
                <a:cs typeface="Garamond"/>
                <a:sym typeface="Garamond"/>
              </a:rPr>
              <a:t>“When I say that I am for the square deal, I mean not merely that I stand for fair play under the present rules of the game, but that I stand for having those rules changed so as to work for a more substantial equality of opportunity and of reward for equally good service.”</a:t>
            </a:r>
            <a:endParaRPr sz="2400" i="1">
              <a:solidFill>
                <a:schemeClr val="dk1"/>
              </a:solidFill>
              <a:latin typeface="Garamond"/>
              <a:ea typeface="Garamond"/>
              <a:cs typeface="Garamond"/>
              <a:sym typeface="Garamond"/>
            </a:endParaRPr>
          </a:p>
        </p:txBody>
      </p:sp>
      <p:sp>
        <p:nvSpPr>
          <p:cNvPr id="155" name="Google Shape;155;p9"/>
          <p:cNvSpPr txBox="1"/>
          <p:nvPr/>
        </p:nvSpPr>
        <p:spPr>
          <a:xfrm>
            <a:off x="6572249" y="3893127"/>
            <a:ext cx="5467351"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i="1">
                <a:solidFill>
                  <a:schemeClr val="dk1"/>
                </a:solidFill>
                <a:latin typeface="Garamond"/>
                <a:ea typeface="Garamond"/>
                <a:cs typeface="Garamond"/>
                <a:sym typeface="Garamond"/>
              </a:rPr>
              <a:t>"It seems to me eminently fitting that the guard around the tomb of Lincoln should be composed of colored soldiers. It was my own good fortune at Santiago to serve beside colored troops. A man who is good enough to shed his blood for his country is good enough to be given a square deal afterwards."</a:t>
            </a:r>
            <a:endParaRPr/>
          </a:p>
        </p:txBody>
      </p:sp>
      <p:pic>
        <p:nvPicPr>
          <p:cNvPr id="156" name="Google Shape;156;p9" descr="Related image"/>
          <p:cNvPicPr preferRelativeResize="0"/>
          <p:nvPr/>
        </p:nvPicPr>
        <p:blipFill rotWithShape="1">
          <a:blip r:embed="rId3">
            <a:alphaModFix/>
          </a:blip>
          <a:srcRect/>
          <a:stretch/>
        </p:blipFill>
        <p:spPr>
          <a:xfrm>
            <a:off x="8686801" y="195594"/>
            <a:ext cx="3352800" cy="3281464"/>
          </a:xfrm>
          <a:prstGeom prst="rect">
            <a:avLst/>
          </a:prstGeom>
          <a:noFill/>
          <a:ln>
            <a:noFill/>
          </a:ln>
        </p:spPr>
      </p:pic>
      <p:sp>
        <p:nvSpPr>
          <p:cNvPr id="157" name="Google Shape;157;p9"/>
          <p:cNvSpPr txBox="1"/>
          <p:nvPr/>
        </p:nvSpPr>
        <p:spPr>
          <a:xfrm>
            <a:off x="201756" y="3893127"/>
            <a:ext cx="6237143"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-Roosevelts plan for progressive reforms</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-The three C’s:</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Control the Corporations</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Consumer Protection</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Conservation of Natural Resources</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0" descr="https://c1.neweggimages.com/NeweggImage/ProductImageCompressAll1280/A1S7_1_201705161564104791.jpg"/>
          <p:cNvPicPr preferRelativeResize="0"/>
          <p:nvPr/>
        </p:nvPicPr>
        <p:blipFill rotWithShape="1">
          <a:blip r:embed="rId3">
            <a:alphaModFix/>
          </a:blip>
          <a:srcRect/>
          <a:stretch/>
        </p:blipFill>
        <p:spPr>
          <a:xfrm>
            <a:off x="6165706" y="1522145"/>
            <a:ext cx="7068993" cy="5301745"/>
          </a:xfrm>
          <a:prstGeom prst="rect">
            <a:avLst/>
          </a:prstGeom>
          <a:noFill/>
          <a:ln>
            <a:noFill/>
          </a:ln>
        </p:spPr>
      </p:pic>
      <p:sp>
        <p:nvSpPr>
          <p:cNvPr id="163" name="Google Shape;163;p10"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0"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0"/>
          <p:cNvSpPr txBox="1"/>
          <p:nvPr/>
        </p:nvSpPr>
        <p:spPr>
          <a:xfrm>
            <a:off x="612775" y="2917598"/>
            <a:ext cx="6272934" cy="563227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Roosevelt was against the powerful trusts – the monopolies that corporations had over entire industries. </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By 1900 they controlled 80% of US industry.</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He believed there were </a:t>
            </a:r>
            <a:r>
              <a:rPr lang="en-US" sz="2400" b="1" dirty="0">
                <a:solidFill>
                  <a:schemeClr val="dk1"/>
                </a:solidFill>
                <a:latin typeface="Calibri"/>
                <a:ea typeface="Calibri"/>
                <a:cs typeface="Calibri"/>
                <a:sym typeface="Calibri"/>
              </a:rPr>
              <a:t>good trusts and bad trusts</a:t>
            </a:r>
            <a:r>
              <a:rPr lang="en-US" sz="2400" dirty="0">
                <a:solidFill>
                  <a:schemeClr val="dk1"/>
                </a:solidFill>
                <a:latin typeface="Calibri"/>
                <a:ea typeface="Calibri"/>
                <a:cs typeface="Calibri"/>
                <a:sym typeface="Calibri"/>
              </a:rPr>
              <a:t>, and used the Sherman Anti-Trust Act to regulate and control them.</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Filed 44 antitrust suits against large corporations, Including Northern Securities (railroads), fuel oil, meatpacking, tobacco, etc.</a:t>
            </a:r>
            <a:endParaRPr sz="2400" b="1"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166" name="Google Shape;166;p10"/>
          <p:cNvSpPr/>
          <p:nvPr/>
        </p:nvSpPr>
        <p:spPr>
          <a:xfrm>
            <a:off x="1909961" y="653447"/>
            <a:ext cx="805334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Bernard MT Condensed"/>
                <a:ea typeface="Calibri"/>
                <a:cs typeface="Bernard MT Condensed"/>
                <a:sym typeface="Calibri"/>
              </a:rPr>
              <a:t>The Trustbuster</a:t>
            </a:r>
            <a:endParaRPr sz="5400" b="0" cap="none" dirty="0">
              <a:solidFill>
                <a:schemeClr val="dk1"/>
              </a:solidFill>
              <a:latin typeface="Bernard MT Condensed"/>
              <a:ea typeface="Calibri"/>
              <a:cs typeface="Bernard MT Condensed"/>
              <a:sym typeface="Calibri"/>
            </a:endParaRPr>
          </a:p>
        </p:txBody>
      </p:sp>
      <p:pic>
        <p:nvPicPr>
          <p:cNvPr id="167" name="Google Shape;167;p10" descr="Cursive signature in ink"/>
          <p:cNvPicPr preferRelativeResize="0"/>
          <p:nvPr/>
        </p:nvPicPr>
        <p:blipFill rotWithShape="1">
          <a:blip r:embed="rId4">
            <a:alphaModFix/>
          </a:blip>
          <a:srcRect/>
          <a:stretch/>
        </p:blipFill>
        <p:spPr>
          <a:xfrm>
            <a:off x="74449" y="100961"/>
            <a:ext cx="5347855" cy="480472"/>
          </a:xfrm>
          <a:prstGeom prst="rect">
            <a:avLst/>
          </a:prstGeom>
          <a:noFill/>
          <a:ln>
            <a:noFill/>
          </a:ln>
        </p:spPr>
      </p:pic>
      <p:sp>
        <p:nvSpPr>
          <p:cNvPr id="168" name="Google Shape;168;p10"/>
          <p:cNvSpPr txBox="1"/>
          <p:nvPr/>
        </p:nvSpPr>
        <p:spPr>
          <a:xfrm>
            <a:off x="155574" y="1522145"/>
            <a:ext cx="7256607"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i="1">
                <a:solidFill>
                  <a:schemeClr val="dk1"/>
                </a:solidFill>
                <a:latin typeface="Calibri"/>
                <a:ea typeface="Calibri"/>
                <a:cs typeface="Calibri"/>
                <a:sym typeface="Calibri"/>
              </a:rPr>
              <a:t>“There is a wide-spread conviction in the minds of the American people that the great corporations known as trusts are in certain of their features and tendencies hurtful to the general welfare. …It is based upon sincere conviction that combination and concentration should be, not prohibited, but supervised and within reasonable limits controlled; and in my judgment this conviction is right.”</a:t>
            </a:r>
            <a:endParaRPr sz="1600" i="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1"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1"/>
          <p:cNvSpPr txBox="1"/>
          <p:nvPr/>
        </p:nvSpPr>
        <p:spPr>
          <a:xfrm>
            <a:off x="155575" y="1611916"/>
            <a:ext cx="6854825" cy="710963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Coal miners led by the United Mine Workers union went on strike demanding better pay and working conditions.</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Mine owners were in favor of the strike (less supply drove up prices) but against the union, and refused to negotiate.</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Roosevelt sent in troops to protect everyone, and created a commission to arbitrate between the mine owners and union.</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The strike ends as miners got a 10% raise and a 9 hour day; mine owners could continue to refuse to recognize the union.</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First time in US History the government had settled a labor dispute.</a:t>
            </a:r>
            <a:endParaRPr b="1"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176" name="Google Shape;176;p11"/>
          <p:cNvSpPr/>
          <p:nvPr/>
        </p:nvSpPr>
        <p:spPr>
          <a:xfrm>
            <a:off x="1231362" y="741567"/>
            <a:ext cx="900971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1902 – Pennsylvania Coal Strike</a:t>
            </a:r>
            <a:endParaRPr sz="5400" b="0" cap="none">
              <a:solidFill>
                <a:schemeClr val="dk1"/>
              </a:solidFill>
              <a:latin typeface="Calibri"/>
              <a:ea typeface="Calibri"/>
              <a:cs typeface="Calibri"/>
              <a:sym typeface="Calibri"/>
            </a:endParaRPr>
          </a:p>
        </p:txBody>
      </p:sp>
      <p:pic>
        <p:nvPicPr>
          <p:cNvPr id="177" name="Google Shape;177;p11"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178" name="Google Shape;178;p11" descr="https://upload.wikimedia.org/wikipedia/commons/3/3f/Coal_miners_in_Hazleton_PA_1900.jpg"/>
          <p:cNvPicPr preferRelativeResize="0"/>
          <p:nvPr/>
        </p:nvPicPr>
        <p:blipFill rotWithShape="1">
          <a:blip r:embed="rId4">
            <a:alphaModFix/>
          </a:blip>
          <a:srcRect/>
          <a:stretch/>
        </p:blipFill>
        <p:spPr>
          <a:xfrm>
            <a:off x="7231172" y="1634735"/>
            <a:ext cx="4675077" cy="48082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2"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2"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2"/>
          <p:cNvSpPr txBox="1"/>
          <p:nvPr/>
        </p:nvSpPr>
        <p:spPr>
          <a:xfrm>
            <a:off x="307975" y="2402427"/>
            <a:ext cx="6384016" cy="627864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In 1904, Upton Sinclair’s book </a:t>
            </a:r>
            <a:r>
              <a:rPr lang="en-US" sz="2400" u="sng" dirty="0">
                <a:solidFill>
                  <a:schemeClr val="dk1"/>
                </a:solidFill>
                <a:latin typeface="Calibri"/>
                <a:ea typeface="Calibri"/>
                <a:cs typeface="Calibri"/>
                <a:sym typeface="Calibri"/>
              </a:rPr>
              <a:t>The Jungle</a:t>
            </a:r>
            <a:r>
              <a:rPr lang="en-US" sz="2400" dirty="0">
                <a:solidFill>
                  <a:schemeClr val="dk1"/>
                </a:solidFill>
                <a:latin typeface="Calibri"/>
                <a:ea typeface="Calibri"/>
                <a:cs typeface="Calibri"/>
                <a:sym typeface="Calibri"/>
              </a:rPr>
              <a:t>, is published.</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Meant to shed light on horrible working conditions in meat-packing plants, most readers focus on the unsanitary conditions of their food, and also medicines.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3200" i="1" dirty="0">
                <a:solidFill>
                  <a:schemeClr val="dk1"/>
                </a:solidFill>
                <a:latin typeface="Calibri"/>
                <a:ea typeface="Calibri"/>
                <a:cs typeface="Calibri"/>
                <a:sym typeface="Calibri"/>
              </a:rPr>
              <a:t>"I aimed at the public's heart and by accident I hit it in the stomach.“</a:t>
            </a:r>
            <a:endParaRPr dirty="0"/>
          </a:p>
          <a:p>
            <a:pPr marL="0" marR="0" lvl="0" indent="0" algn="ctr" rtl="0">
              <a:spcBef>
                <a:spcPts val="0"/>
              </a:spcBef>
              <a:spcAft>
                <a:spcPts val="0"/>
              </a:spcAft>
              <a:buNone/>
            </a:pPr>
            <a:r>
              <a:rPr lang="en-US" sz="3200" i="1" dirty="0">
                <a:solidFill>
                  <a:schemeClr val="dk1"/>
                </a:solidFill>
                <a:latin typeface="Calibri"/>
                <a:ea typeface="Calibri"/>
                <a:cs typeface="Calibri"/>
                <a:sym typeface="Calibri"/>
              </a:rPr>
              <a:t>-Upton Sinclair</a:t>
            </a:r>
            <a:endParaRPr sz="3200" i="1"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186" name="Google Shape;186;p12"/>
          <p:cNvSpPr/>
          <p:nvPr/>
        </p:nvSpPr>
        <p:spPr>
          <a:xfrm>
            <a:off x="1275382" y="741567"/>
            <a:ext cx="8921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1906 – Pure Food and Drug Act</a:t>
            </a:r>
            <a:endParaRPr sz="5400" b="0" cap="none">
              <a:solidFill>
                <a:schemeClr val="dk1"/>
              </a:solidFill>
              <a:latin typeface="Calibri"/>
              <a:ea typeface="Calibri"/>
              <a:cs typeface="Calibri"/>
              <a:sym typeface="Calibri"/>
            </a:endParaRPr>
          </a:p>
        </p:txBody>
      </p:sp>
      <p:pic>
        <p:nvPicPr>
          <p:cNvPr id="187" name="Google Shape;187;p12"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188" name="Google Shape;188;p12" descr="Image result for sinclair the jungle"/>
          <p:cNvPicPr preferRelativeResize="0"/>
          <p:nvPr/>
        </p:nvPicPr>
        <p:blipFill rotWithShape="1">
          <a:blip r:embed="rId4">
            <a:alphaModFix/>
          </a:blip>
          <a:srcRect/>
          <a:stretch/>
        </p:blipFill>
        <p:spPr>
          <a:xfrm>
            <a:off x="7386553" y="1664897"/>
            <a:ext cx="3309520" cy="507206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3"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3"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3"/>
          <p:cNvSpPr txBox="1"/>
          <p:nvPr/>
        </p:nvSpPr>
        <p:spPr>
          <a:xfrm>
            <a:off x="307975" y="1703058"/>
            <a:ext cx="5527341" cy="63709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In Response:</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Meat Inspection Act (1906): makes it illegal to mislabel meat products and allowing for inspection of slaughterhouses and packing plants.</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Pure Food and Drug Act (1906): Created the Food and Drug Administration; bans the sale of mislabeled food and drugs, </a:t>
            </a:r>
            <a:r>
              <a:rPr lang="en-US" sz="2400" dirty="0">
                <a:solidFill>
                  <a:schemeClr val="dk1"/>
                </a:solidFill>
                <a:latin typeface="Calibri"/>
                <a:ea typeface="Calibri"/>
                <a:cs typeface="Calibri"/>
                <a:sym typeface="Calibri"/>
              </a:rPr>
              <a:t>that ingredients be listed, and sets standard for food and ingredient purity.</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196" name="Google Shape;196;p13"/>
          <p:cNvSpPr/>
          <p:nvPr/>
        </p:nvSpPr>
        <p:spPr>
          <a:xfrm>
            <a:off x="1275382" y="741567"/>
            <a:ext cx="8921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1906 – Pure Food and Drug Act</a:t>
            </a:r>
            <a:endParaRPr sz="5400" b="0" cap="none">
              <a:solidFill>
                <a:schemeClr val="dk1"/>
              </a:solidFill>
              <a:latin typeface="Calibri"/>
              <a:ea typeface="Calibri"/>
              <a:cs typeface="Calibri"/>
              <a:sym typeface="Calibri"/>
            </a:endParaRPr>
          </a:p>
        </p:txBody>
      </p:sp>
      <p:pic>
        <p:nvPicPr>
          <p:cNvPr id="197" name="Google Shape;197;p13"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198" name="Google Shape;198;p13" descr="Image result for sinclair the jungle"/>
          <p:cNvPicPr preferRelativeResize="0"/>
          <p:nvPr/>
        </p:nvPicPr>
        <p:blipFill rotWithShape="1">
          <a:blip r:embed="rId4">
            <a:alphaModFix/>
          </a:blip>
          <a:srcRect/>
          <a:stretch/>
        </p:blipFill>
        <p:spPr>
          <a:xfrm>
            <a:off x="5990890" y="1664897"/>
            <a:ext cx="6076950" cy="4562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4"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4"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4"/>
          <p:cNvSpPr txBox="1"/>
          <p:nvPr/>
        </p:nvSpPr>
        <p:spPr>
          <a:xfrm>
            <a:off x="612775" y="1836943"/>
            <a:ext cx="5845690" cy="452431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Roosevelt</a:t>
            </a:r>
            <a:r>
              <a:rPr lang="en-US" sz="2400" dirty="0">
                <a:solidFill>
                  <a:schemeClr val="dk1"/>
                </a:solidFill>
                <a:latin typeface="Calibri"/>
                <a:ea typeface="Calibri"/>
                <a:cs typeface="Calibri"/>
                <a:sym typeface="Calibri"/>
              </a:rPr>
              <a:t> was always an outdoorsman and </a:t>
            </a:r>
            <a:r>
              <a:rPr lang="en-US" sz="2400" b="1" dirty="0">
                <a:solidFill>
                  <a:schemeClr val="dk1"/>
                </a:solidFill>
                <a:latin typeface="Calibri"/>
                <a:ea typeface="Calibri"/>
                <a:cs typeface="Calibri"/>
                <a:sym typeface="Calibri"/>
              </a:rPr>
              <a:t>was concerned about industry taking over America’s natural resources</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Created 5 new national parks, 150 national forests, 55 bird and game preserves.</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Used the 1906 Antiquities Act </a:t>
            </a:r>
            <a:r>
              <a:rPr lang="en-US" sz="2400" dirty="0">
                <a:solidFill>
                  <a:schemeClr val="dk1"/>
                </a:solidFill>
                <a:latin typeface="Calibri"/>
                <a:ea typeface="Calibri"/>
                <a:cs typeface="Calibri"/>
                <a:sym typeface="Calibri"/>
              </a:rPr>
              <a:t>to create 18 national monuments</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In total, he preserved 230 million acres of land for wildlife and public use.</a:t>
            </a:r>
            <a:endParaRPr b="1"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206" name="Google Shape;206;p14"/>
          <p:cNvSpPr/>
          <p:nvPr/>
        </p:nvSpPr>
        <p:spPr>
          <a:xfrm>
            <a:off x="0" y="723102"/>
            <a:ext cx="714785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Roosevelt and Conservation</a:t>
            </a:r>
            <a:endParaRPr sz="4800" b="0" cap="none">
              <a:solidFill>
                <a:schemeClr val="dk1"/>
              </a:solidFill>
              <a:latin typeface="Calibri"/>
              <a:ea typeface="Calibri"/>
              <a:cs typeface="Calibri"/>
              <a:sym typeface="Calibri"/>
            </a:endParaRPr>
          </a:p>
        </p:txBody>
      </p:sp>
      <p:pic>
        <p:nvPicPr>
          <p:cNvPr id="207" name="Google Shape;207;p14"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208" name="Google Shape;208;p14" descr="Image result for theodore roosevelt national parks"/>
          <p:cNvPicPr preferRelativeResize="0"/>
          <p:nvPr/>
        </p:nvPicPr>
        <p:blipFill rotWithShape="1">
          <a:blip r:embed="rId4">
            <a:alphaModFix/>
          </a:blip>
          <a:srcRect/>
          <a:stretch/>
        </p:blipFill>
        <p:spPr>
          <a:xfrm>
            <a:off x="7051602" y="581433"/>
            <a:ext cx="4791658" cy="5848088"/>
          </a:xfrm>
          <a:prstGeom prst="rect">
            <a:avLst/>
          </a:prstGeom>
          <a:noFill/>
          <a:ln>
            <a:noFill/>
          </a:ln>
        </p:spPr>
      </p:pic>
      <p:sp>
        <p:nvSpPr>
          <p:cNvPr id="209" name="Google Shape;209;p14"/>
          <p:cNvSpPr txBox="1"/>
          <p:nvPr/>
        </p:nvSpPr>
        <p:spPr>
          <a:xfrm>
            <a:off x="307976" y="5366084"/>
            <a:ext cx="11555161" cy="120032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It is also vandalism wantonly to destroy or to permit the destruction of what is beautiful in nature, whether it be a cliff, a forest, or a species of mammal or bird. Here in the United States we turn our rivers and streams into sewers and dumping-grounds, we pollute the air, we destroy forests, and exterminate fishes, birds and mammals -- not to speak of vulgarizing charming landscapes with hideous advertisements. But at last it looks as if our people were awakening.</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15" name="Google Shape;215;p21" descr="Image result for crater lak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1"/>
          <p:cNvSpPr txBox="1"/>
          <p:nvPr/>
        </p:nvSpPr>
        <p:spPr>
          <a:xfrm>
            <a:off x="155575" y="453787"/>
            <a:ext cx="23271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Grand Canyon, Arizona</a:t>
            </a:r>
            <a:endParaRPr sz="1800">
              <a:solidFill>
                <a:schemeClr val="lt1"/>
              </a:solidFill>
              <a:latin typeface="Calibri"/>
              <a:ea typeface="Calibri"/>
              <a:cs typeface="Calibri"/>
              <a:sym typeface="Calibri"/>
            </a:endParaRPr>
          </a:p>
        </p:txBody>
      </p:sp>
      <p:pic>
        <p:nvPicPr>
          <p:cNvPr id="217" name="Google Shape;217;p21" descr="https://www.nps.gov/common/uploads/banner_image/imr/homepage/99556161-1DD8-B71B-0B896E4D786C6B47.jpg"/>
          <p:cNvPicPr preferRelativeResize="0"/>
          <p:nvPr/>
        </p:nvPicPr>
        <p:blipFill rotWithShape="1">
          <a:blip r:embed="rId3">
            <a:alphaModFix/>
          </a:blip>
          <a:srcRect/>
          <a:stretch/>
        </p:blipFill>
        <p:spPr>
          <a:xfrm>
            <a:off x="0" y="1027906"/>
            <a:ext cx="12120880" cy="3530821"/>
          </a:xfrm>
          <a:prstGeom prst="rect">
            <a:avLst/>
          </a:prstGeom>
          <a:noFill/>
          <a:ln>
            <a:noFill/>
          </a:ln>
        </p:spPr>
      </p:pic>
      <p:sp>
        <p:nvSpPr>
          <p:cNvPr id="218" name="Google Shape;218;p21"/>
          <p:cNvSpPr txBox="1"/>
          <p:nvPr/>
        </p:nvSpPr>
        <p:spPr>
          <a:xfrm>
            <a:off x="155575" y="4558727"/>
            <a:ext cx="1196530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lt1"/>
                </a:solidFill>
                <a:latin typeface="Calibri"/>
                <a:ea typeface="Calibri"/>
                <a:cs typeface="Calibri"/>
                <a:sym typeface="Calibri"/>
              </a:rPr>
              <a:t>“In the Grand Canyon, Arizona has a natural wonder which is in kind absolutely unparalleled throughout the rest of the world. I want to ask you to keep this great wonder of nature as it now is. I hope you will not have a building of any kind, not a summer cottage, a hotel or anything else, to mar the wonderful grandeur, the sublimity, the great loneliness and beauty of the canyon. Leave it as it is. You cannot improve on it. The ages have been at work on it, and man can only mar it.” – Theodore Roosevelt</a:t>
            </a:r>
            <a:endParaRPr sz="2400">
              <a:solidFill>
                <a:schemeClr val="lt1"/>
              </a:solidFill>
              <a:latin typeface="Calibri"/>
              <a:ea typeface="Calibri"/>
              <a:cs typeface="Calibri"/>
              <a:sym typeface="Calibri"/>
            </a:endParaRPr>
          </a:p>
        </p:txBody>
      </p:sp>
      <p:sp>
        <p:nvSpPr>
          <p:cNvPr id="219" name="Google Shape;219;p21">
            <a:hlinkClick r:id="rId4"/>
          </p:cNvPr>
          <p:cNvSpPr/>
          <p:nvPr/>
        </p:nvSpPr>
        <p:spPr>
          <a:xfrm>
            <a:off x="11516497" y="160338"/>
            <a:ext cx="604383" cy="7787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23"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3"/>
          <p:cNvSpPr/>
          <p:nvPr/>
        </p:nvSpPr>
        <p:spPr>
          <a:xfrm>
            <a:off x="1562898" y="723102"/>
            <a:ext cx="402206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The Teddy Bear</a:t>
            </a:r>
            <a:endParaRPr sz="4800" b="0" cap="none">
              <a:solidFill>
                <a:schemeClr val="dk1"/>
              </a:solidFill>
              <a:latin typeface="Calibri"/>
              <a:ea typeface="Calibri"/>
              <a:cs typeface="Calibri"/>
              <a:sym typeface="Calibri"/>
            </a:endParaRPr>
          </a:p>
        </p:txBody>
      </p:sp>
      <p:pic>
        <p:nvPicPr>
          <p:cNvPr id="227" name="Google Shape;227;p23"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228" name="Google Shape;228;p23" descr="Image result for Teddy Bear roosevelt"/>
          <p:cNvPicPr preferRelativeResize="0"/>
          <p:nvPr/>
        </p:nvPicPr>
        <p:blipFill rotWithShape="1">
          <a:blip r:embed="rId4">
            <a:alphaModFix/>
          </a:blip>
          <a:srcRect/>
          <a:stretch/>
        </p:blipFill>
        <p:spPr>
          <a:xfrm>
            <a:off x="307975" y="2194674"/>
            <a:ext cx="6129466" cy="3440007"/>
          </a:xfrm>
          <a:prstGeom prst="rect">
            <a:avLst/>
          </a:prstGeom>
          <a:noFill/>
          <a:ln>
            <a:noFill/>
          </a:ln>
        </p:spPr>
      </p:pic>
      <p:pic>
        <p:nvPicPr>
          <p:cNvPr id="229" name="Google Shape;229;p23" descr="https://upload.wikimedia.org/wikipedia/commons/d/d8/Teddy_bear_early_1900s_-_Smithsonian_Museum_of_Natural_History.jpg"/>
          <p:cNvPicPr preferRelativeResize="0"/>
          <p:nvPr/>
        </p:nvPicPr>
        <p:blipFill rotWithShape="1">
          <a:blip r:embed="rId5">
            <a:alphaModFix/>
          </a:blip>
          <a:srcRect/>
          <a:stretch/>
        </p:blipFill>
        <p:spPr>
          <a:xfrm>
            <a:off x="6437441" y="1230884"/>
            <a:ext cx="3997823" cy="5145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24"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24"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24"/>
          <p:cNvSpPr txBox="1"/>
          <p:nvPr/>
        </p:nvSpPr>
        <p:spPr>
          <a:xfrm>
            <a:off x="155575" y="1389543"/>
            <a:ext cx="7291972" cy="2031285"/>
          </a:xfrm>
          <a:prstGeom prst="rect">
            <a:avLst/>
          </a:prstGeom>
          <a:noFill/>
          <a:ln>
            <a:noFill/>
          </a:ln>
        </p:spPr>
        <p:txBody>
          <a:bodyPr spcFirstLastPara="1" wrap="square" lIns="91425" tIns="45700" rIns="91425" bIns="45700" anchor="t" anchorCtr="0">
            <a:spAutoFit/>
          </a:bodyPr>
          <a:lstStyle/>
          <a:p>
            <a:pPr marL="342900" marR="0" lvl="0" indent="-3048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Booker T. Washington was a former slave who founded the Tuskegee Institute, a school for African Americans.</a:t>
            </a:r>
            <a:endParaRPr sz="1800" dirty="0"/>
          </a:p>
          <a:p>
            <a:pPr marL="342900" marR="0" lvl="0" indent="-3048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He was considered a leader of the African-American community and focused on self-reliance.</a:t>
            </a:r>
            <a:endParaRPr sz="1800" dirty="0"/>
          </a:p>
          <a:p>
            <a:pPr marL="342900" marR="0" lvl="0" indent="-3048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In 1901 he was invited to dinner at the White House by Roosevelt, the first African American so honored.</a:t>
            </a:r>
            <a:endParaRPr sz="1800" dirty="0"/>
          </a:p>
          <a:p>
            <a:pPr marL="342900" marR="0" lvl="0" indent="-3048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There was significant backlash across the South for years.</a:t>
            </a:r>
            <a:endParaRPr sz="1800" dirty="0"/>
          </a:p>
        </p:txBody>
      </p:sp>
      <p:sp>
        <p:nvSpPr>
          <p:cNvPr id="237" name="Google Shape;237;p24"/>
          <p:cNvSpPr/>
          <p:nvPr/>
        </p:nvSpPr>
        <p:spPr>
          <a:xfrm>
            <a:off x="1452198" y="500680"/>
            <a:ext cx="873861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Bernard MT Condensed"/>
                <a:ea typeface="Calibri"/>
                <a:cs typeface="Bernard MT Condensed"/>
                <a:sym typeface="Calibri"/>
              </a:rPr>
              <a:t>Booker T. Washington’s Dinner</a:t>
            </a:r>
            <a:endParaRPr sz="5400" b="0" cap="none" dirty="0">
              <a:solidFill>
                <a:schemeClr val="dk1"/>
              </a:solidFill>
              <a:latin typeface="Bernard MT Condensed"/>
              <a:ea typeface="Calibri"/>
              <a:cs typeface="Bernard MT Condensed"/>
              <a:sym typeface="Calibri"/>
            </a:endParaRPr>
          </a:p>
        </p:txBody>
      </p:sp>
      <p:pic>
        <p:nvPicPr>
          <p:cNvPr id="238" name="Google Shape;238;p24"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239" name="Google Shape;239;p24" descr="https://upload.wikimedia.org/wikipedia/commons/thumb/1/1b/Booker_T_Washington_retouched_flattened-crop.jpg/800px-Booker_T_Washington_retouched_flattened-crop.jpg"/>
          <p:cNvPicPr preferRelativeResize="0"/>
          <p:nvPr/>
        </p:nvPicPr>
        <p:blipFill rotWithShape="1">
          <a:blip r:embed="rId4">
            <a:alphaModFix/>
          </a:blip>
          <a:srcRect/>
          <a:stretch/>
        </p:blipFill>
        <p:spPr>
          <a:xfrm>
            <a:off x="7932491" y="1337437"/>
            <a:ext cx="3636067" cy="5140490"/>
          </a:xfrm>
          <a:prstGeom prst="rect">
            <a:avLst/>
          </a:prstGeom>
          <a:noFill/>
          <a:ln>
            <a:noFill/>
          </a:ln>
        </p:spPr>
      </p:pic>
      <p:sp>
        <p:nvSpPr>
          <p:cNvPr id="240" name="Google Shape;240;p24"/>
          <p:cNvSpPr/>
          <p:nvPr/>
        </p:nvSpPr>
        <p:spPr>
          <a:xfrm>
            <a:off x="215405" y="5708244"/>
            <a:ext cx="7428329" cy="923330"/>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222222"/>
              </a:buClr>
              <a:buSzPts val="1800"/>
              <a:buFont typeface="Bodoni"/>
              <a:buNone/>
            </a:pPr>
            <a:r>
              <a:rPr lang="en-US" sz="1800" b="0" i="1" u="none" strike="noStrike" cap="none" dirty="0">
                <a:solidFill>
                  <a:srgbClr val="222222"/>
                </a:solidFill>
                <a:latin typeface="Bodoni"/>
                <a:ea typeface="Bodoni"/>
                <a:cs typeface="Bodoni"/>
                <a:sym typeface="Bodoni"/>
              </a:rPr>
              <a:t>"The action of President Roosevelt in entertaining that n----- will necessitate our killing a thousand n------ in the South before they will learn their place again.” – Senator Benjamin Tallmadge, South Carolina</a:t>
            </a:r>
            <a:endParaRPr sz="1800" b="0" i="1" u="none" strike="noStrike" cap="none" dirty="0">
              <a:solidFill>
                <a:schemeClr val="dk1"/>
              </a:solidFill>
              <a:latin typeface="Bodoni"/>
              <a:ea typeface="Bodoni"/>
              <a:cs typeface="Bodoni"/>
              <a:sym typeface="Bodoni"/>
            </a:endParaRPr>
          </a:p>
        </p:txBody>
      </p:sp>
      <p:sp>
        <p:nvSpPr>
          <p:cNvPr id="241" name="Google Shape;241;p24"/>
          <p:cNvSpPr txBox="1"/>
          <p:nvPr/>
        </p:nvSpPr>
        <p:spPr>
          <a:xfrm>
            <a:off x="307975" y="3921067"/>
            <a:ext cx="7335759"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1"/>
                </a:solidFill>
                <a:latin typeface="Bodoni"/>
                <a:ea typeface="Bodoni"/>
                <a:cs typeface="Bodoni"/>
                <a:sym typeface="Bodoni"/>
              </a:rPr>
              <a:t>“[The White House was] so saturated with the odor of the n----- that the rats have taken refuge in the stable…I am just as much opposed to Booker T. Washington as a voter as I am to the cocoanut-headed, chocolate-colored typical little c**n who blacks my shoes every morning.” – Gov. James </a:t>
            </a:r>
            <a:r>
              <a:rPr lang="en-US" sz="1800" i="1" dirty="0" err="1">
                <a:solidFill>
                  <a:schemeClr val="dk1"/>
                </a:solidFill>
                <a:latin typeface="Bodoni"/>
                <a:ea typeface="Bodoni"/>
                <a:cs typeface="Bodoni"/>
                <a:sym typeface="Bodoni"/>
              </a:rPr>
              <a:t>Vardaman</a:t>
            </a:r>
            <a:r>
              <a:rPr lang="en-US" sz="1800" i="1" dirty="0">
                <a:solidFill>
                  <a:schemeClr val="dk1"/>
                </a:solidFill>
                <a:latin typeface="Bodoni"/>
                <a:ea typeface="Bodoni"/>
                <a:cs typeface="Bodoni"/>
                <a:sym typeface="Bodoni"/>
              </a:rPr>
              <a:t>, Mississippi</a:t>
            </a:r>
            <a:endParaRPr sz="1800" i="1" dirty="0">
              <a:solidFill>
                <a:schemeClr val="dk1"/>
              </a:solidFill>
              <a:latin typeface="Bodoni"/>
              <a:ea typeface="Bodoni"/>
              <a:cs typeface="Bodoni"/>
              <a:sym typeface="Bodoni"/>
            </a:endParaRPr>
          </a:p>
        </p:txBody>
      </p:sp>
      <p:cxnSp>
        <p:nvCxnSpPr>
          <p:cNvPr id="242" name="Google Shape;242;p24"/>
          <p:cNvCxnSpPr/>
          <p:nvPr/>
        </p:nvCxnSpPr>
        <p:spPr>
          <a:xfrm>
            <a:off x="460375" y="5564805"/>
            <a:ext cx="6485857" cy="1203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xEl>
                                              <p:pRg st="0" end="0"/>
                                            </p:txEl>
                                          </p:spTgt>
                                        </p:tgtEl>
                                        <p:attrNameLst>
                                          <p:attrName>style.visibility</p:attrName>
                                        </p:attrNameLst>
                                      </p:cBhvr>
                                      <p:to>
                                        <p:strVal val="visible"/>
                                      </p:to>
                                    </p:set>
                                    <p:animEffect transition="in" filter="fade">
                                      <p:cBhvr>
                                        <p:cTn id="12" dur="500"/>
                                        <p:tgtEl>
                                          <p:spTgt spid="2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432954" y="223064"/>
            <a:ext cx="38931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lgerian"/>
              <a:buNone/>
            </a:pPr>
            <a:r>
              <a:rPr lang="en-US" sz="6000" dirty="0">
                <a:latin typeface="Bernard MT Condensed"/>
                <a:ea typeface="Algerian"/>
                <a:cs typeface="Bernard MT Condensed"/>
                <a:sym typeface="Algerian"/>
              </a:rPr>
              <a:t>Muckrakers</a:t>
            </a:r>
            <a:endParaRPr sz="6000" dirty="0">
              <a:latin typeface="Bernard MT Condensed"/>
              <a:ea typeface="Algerian"/>
              <a:cs typeface="Bernard MT Condensed"/>
              <a:sym typeface="Algerian"/>
            </a:endParaRPr>
          </a:p>
        </p:txBody>
      </p:sp>
      <p:sp>
        <p:nvSpPr>
          <p:cNvPr id="93" name="Google Shape;93;p2"/>
          <p:cNvSpPr txBox="1">
            <a:spLocks noGrp="1"/>
          </p:cNvSpPr>
          <p:nvPr>
            <p:ph type="body" idx="1"/>
          </p:nvPr>
        </p:nvSpPr>
        <p:spPr>
          <a:xfrm>
            <a:off x="432954" y="1977169"/>
            <a:ext cx="6920345"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590"/>
              <a:buNone/>
            </a:pPr>
            <a:r>
              <a:rPr lang="en-US" sz="2590" b="1" dirty="0"/>
              <a:t>Reform-minded investigative journalists who attacked established institutions and leaders as corrupt.</a:t>
            </a:r>
            <a:endParaRPr b="1" dirty="0"/>
          </a:p>
          <a:p>
            <a:pPr marL="228600" lvl="0" indent="-228600" algn="l" rtl="0">
              <a:lnSpc>
                <a:spcPct val="70000"/>
              </a:lnSpc>
              <a:spcBef>
                <a:spcPts val="1000"/>
              </a:spcBef>
              <a:spcAft>
                <a:spcPts val="0"/>
              </a:spcAft>
              <a:buClr>
                <a:schemeClr val="dk1"/>
              </a:buClr>
              <a:buSzPts val="2590"/>
              <a:buChar char="•"/>
            </a:pPr>
            <a:r>
              <a:rPr lang="en-US" sz="2590" b="1" dirty="0"/>
              <a:t>Ida Tarbell: </a:t>
            </a:r>
            <a:r>
              <a:rPr lang="en-US" sz="2590" i="1" dirty="0"/>
              <a:t>History of Standard Oil</a:t>
            </a:r>
            <a:r>
              <a:rPr lang="en-US" sz="2590" dirty="0"/>
              <a:t>: exposed the ruthlessness John D. Rockefeller used to create the Standard Oil monopoly – and ultimately led to its downfall.</a:t>
            </a:r>
            <a:endParaRPr dirty="0"/>
          </a:p>
          <a:p>
            <a:pPr marL="228600" lvl="0" indent="-228600" algn="l" rtl="0">
              <a:lnSpc>
                <a:spcPct val="70000"/>
              </a:lnSpc>
              <a:spcBef>
                <a:spcPts val="1000"/>
              </a:spcBef>
              <a:spcAft>
                <a:spcPts val="0"/>
              </a:spcAft>
              <a:buClr>
                <a:schemeClr val="dk1"/>
              </a:buClr>
              <a:buSzPts val="2590"/>
              <a:buChar char="•"/>
            </a:pPr>
            <a:r>
              <a:rPr lang="en-US" sz="2590" b="1" dirty="0"/>
              <a:t>Upton Sinclair: </a:t>
            </a:r>
            <a:r>
              <a:rPr lang="en-US" sz="2590" i="1" dirty="0"/>
              <a:t>The Jungle</a:t>
            </a:r>
            <a:endParaRPr dirty="0"/>
          </a:p>
          <a:p>
            <a:pPr marL="228600" lvl="0" indent="-228600" algn="l" rtl="0">
              <a:lnSpc>
                <a:spcPct val="70000"/>
              </a:lnSpc>
              <a:spcBef>
                <a:spcPts val="1000"/>
              </a:spcBef>
              <a:spcAft>
                <a:spcPts val="0"/>
              </a:spcAft>
              <a:buClr>
                <a:schemeClr val="dk1"/>
              </a:buClr>
              <a:buSzPts val="2590"/>
              <a:buChar char="•"/>
            </a:pPr>
            <a:r>
              <a:rPr lang="en-US" sz="2590" b="1" dirty="0"/>
              <a:t>Lincoln Steffens: </a:t>
            </a:r>
            <a:r>
              <a:rPr lang="en-US" sz="2590" i="1" dirty="0"/>
              <a:t>The Shame of the Cities: </a:t>
            </a:r>
            <a:r>
              <a:rPr lang="en-US" sz="2590" dirty="0"/>
              <a:t>exposed corruption in urban political machines</a:t>
            </a:r>
            <a:endParaRPr dirty="0"/>
          </a:p>
          <a:p>
            <a:pPr marL="228600" lvl="0" indent="-228600" algn="l" rtl="0">
              <a:lnSpc>
                <a:spcPct val="70000"/>
              </a:lnSpc>
              <a:spcBef>
                <a:spcPts val="1000"/>
              </a:spcBef>
              <a:spcAft>
                <a:spcPts val="0"/>
              </a:spcAft>
              <a:buClr>
                <a:schemeClr val="dk1"/>
              </a:buClr>
              <a:buSzPts val="2590"/>
              <a:buChar char="•"/>
            </a:pPr>
            <a:r>
              <a:rPr lang="en-US" sz="2590" b="1" dirty="0"/>
              <a:t>Ray </a:t>
            </a:r>
            <a:r>
              <a:rPr lang="en-US" sz="2590" b="1" dirty="0" err="1"/>
              <a:t>Stannard</a:t>
            </a:r>
            <a:r>
              <a:rPr lang="en-US" sz="2590" b="1" dirty="0"/>
              <a:t> Baker: </a:t>
            </a:r>
            <a:r>
              <a:rPr lang="en-US" sz="2590" i="1" dirty="0"/>
              <a:t>Following the Color Line: </a:t>
            </a:r>
            <a:r>
              <a:rPr lang="en-US" sz="2590" dirty="0"/>
              <a:t>exposed racial discrimination </a:t>
            </a:r>
            <a:endParaRPr sz="2590" dirty="0"/>
          </a:p>
          <a:p>
            <a:pPr marL="228600" lvl="0" indent="-228600" algn="l" rtl="0">
              <a:lnSpc>
                <a:spcPct val="70000"/>
              </a:lnSpc>
              <a:spcBef>
                <a:spcPts val="1000"/>
              </a:spcBef>
              <a:spcAft>
                <a:spcPts val="0"/>
              </a:spcAft>
              <a:buClr>
                <a:schemeClr val="dk1"/>
              </a:buClr>
              <a:buSzPts val="2590"/>
              <a:buChar char="•"/>
            </a:pPr>
            <a:r>
              <a:rPr lang="en-US" sz="2590" b="1" dirty="0"/>
              <a:t>Jacob Riis: </a:t>
            </a:r>
            <a:r>
              <a:rPr lang="en-US" sz="2590" i="1" u="sng" dirty="0">
                <a:solidFill>
                  <a:schemeClr val="hlink"/>
                </a:solidFill>
                <a:hlinkClick r:id="rId3"/>
              </a:rPr>
              <a:t>How the Other Half Lives</a:t>
            </a:r>
            <a:endParaRPr sz="2590" i="1" dirty="0"/>
          </a:p>
          <a:p>
            <a:pPr marL="228600" lvl="0" indent="-64135" algn="l" rtl="0">
              <a:lnSpc>
                <a:spcPct val="70000"/>
              </a:lnSpc>
              <a:spcBef>
                <a:spcPts val="1000"/>
              </a:spcBef>
              <a:spcAft>
                <a:spcPts val="0"/>
              </a:spcAft>
              <a:buClr>
                <a:schemeClr val="dk1"/>
              </a:buClr>
              <a:buSzPts val="2590"/>
              <a:buNone/>
            </a:pPr>
            <a:endParaRPr sz="2590" dirty="0"/>
          </a:p>
        </p:txBody>
      </p:sp>
      <p:sp>
        <p:nvSpPr>
          <p:cNvPr id="94" name="Google Shape;94;p2"/>
          <p:cNvSpPr txBox="1"/>
          <p:nvPr/>
        </p:nvSpPr>
        <p:spPr>
          <a:xfrm>
            <a:off x="4461165" y="71299"/>
            <a:ext cx="760614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“...you may recall the description of the Man with the Muck-rake, the man who could look no way but downward with the muck-rake in his hands; who was offered a celestial crown for his muck-rake, but who would neither look up nor regard the crown he was offered, but continued to rake to himself the filth of the floor.” – Theodore Roosevelt </a:t>
            </a:r>
            <a:endParaRPr sz="1800" i="1">
              <a:solidFill>
                <a:schemeClr val="dk1"/>
              </a:solidFill>
              <a:latin typeface="Calibri"/>
              <a:ea typeface="Calibri"/>
              <a:cs typeface="Calibri"/>
              <a:sym typeface="Calibri"/>
            </a:endParaRPr>
          </a:p>
        </p:txBody>
      </p:sp>
      <p:pic>
        <p:nvPicPr>
          <p:cNvPr id="95" name="Google Shape;95;p2" descr="McCluresCoverJan1901.jpg"/>
          <p:cNvPicPr preferRelativeResize="0"/>
          <p:nvPr/>
        </p:nvPicPr>
        <p:blipFill rotWithShape="1">
          <a:blip r:embed="rId4">
            <a:alphaModFix/>
          </a:blip>
          <a:srcRect/>
          <a:stretch/>
        </p:blipFill>
        <p:spPr>
          <a:xfrm>
            <a:off x="7716983" y="1548627"/>
            <a:ext cx="3629891" cy="52138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25"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5"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25"/>
          <p:cNvSpPr/>
          <p:nvPr/>
        </p:nvSpPr>
        <p:spPr>
          <a:xfrm>
            <a:off x="108058" y="500680"/>
            <a:ext cx="1142691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Booker T. Washington vs. W.E.B. DuBois</a:t>
            </a:r>
            <a:endParaRPr sz="5400" b="0" cap="none">
              <a:solidFill>
                <a:schemeClr val="dk1"/>
              </a:solidFill>
              <a:latin typeface="Calibri"/>
              <a:ea typeface="Calibri"/>
              <a:cs typeface="Calibri"/>
              <a:sym typeface="Calibri"/>
            </a:endParaRPr>
          </a:p>
        </p:txBody>
      </p:sp>
      <p:pic>
        <p:nvPicPr>
          <p:cNvPr id="250" name="Google Shape;250;p25"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251" name="Google Shape;251;p25" descr="https://upload.wikimedia.org/wikipedia/commons/thumb/1/1b/Booker_T_Washington_retouched_flattened-crop.jpg/800px-Booker_T_Washington_retouched_flattened-crop.jpg"/>
          <p:cNvPicPr preferRelativeResize="0"/>
          <p:nvPr/>
        </p:nvPicPr>
        <p:blipFill rotWithShape="1">
          <a:blip r:embed="rId4">
            <a:alphaModFix/>
          </a:blip>
          <a:srcRect/>
          <a:stretch/>
        </p:blipFill>
        <p:spPr>
          <a:xfrm>
            <a:off x="460375" y="1424010"/>
            <a:ext cx="1579904" cy="2233590"/>
          </a:xfrm>
          <a:prstGeom prst="rect">
            <a:avLst/>
          </a:prstGeom>
          <a:noFill/>
          <a:ln>
            <a:noFill/>
          </a:ln>
        </p:spPr>
      </p:pic>
      <p:sp>
        <p:nvSpPr>
          <p:cNvPr id="252" name="Google Shape;252;p25"/>
          <p:cNvSpPr txBox="1"/>
          <p:nvPr/>
        </p:nvSpPr>
        <p:spPr>
          <a:xfrm>
            <a:off x="2261286" y="1581664"/>
            <a:ext cx="9477633" cy="20313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Born in Virginia into slavery, </a:t>
            </a:r>
            <a:r>
              <a:rPr lang="en-US" sz="1800" b="1" dirty="0">
                <a:solidFill>
                  <a:schemeClr val="dk1"/>
                </a:solidFill>
                <a:latin typeface="Calibri"/>
                <a:ea typeface="Calibri"/>
                <a:cs typeface="Calibri"/>
                <a:sym typeface="Calibri"/>
              </a:rPr>
              <a:t>leader of the Tuskegee Institute in Alabama to train African 	Americans in agriculture, trades, and education.</a:t>
            </a:r>
            <a:endParaRPr b="1" dirty="0"/>
          </a:p>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Stressed that </a:t>
            </a:r>
            <a:r>
              <a:rPr lang="en-US" sz="1800" b="1" dirty="0">
                <a:solidFill>
                  <a:schemeClr val="dk1"/>
                </a:solidFill>
                <a:latin typeface="Calibri"/>
                <a:ea typeface="Calibri"/>
                <a:cs typeface="Calibri"/>
                <a:sym typeface="Calibri"/>
              </a:rPr>
              <a:t>African Americans should work their way up through society</a:t>
            </a:r>
            <a:r>
              <a:rPr lang="en-US" sz="1800" dirty="0">
                <a:solidFill>
                  <a:schemeClr val="dk1"/>
                </a:solidFill>
                <a:latin typeface="Calibri"/>
                <a:ea typeface="Calibri"/>
                <a:cs typeface="Calibri"/>
                <a:sym typeface="Calibri"/>
              </a:rPr>
              <a:t>, through education 	and skills, so whites would eventually see them as equals.</a:t>
            </a:r>
            <a:endParaRPr dirty="0"/>
          </a:p>
          <a:p>
            <a:pPr marL="285750" marR="0" lvl="0" indent="-285750" algn="l" rtl="0">
              <a:spcBef>
                <a:spcPts val="0"/>
              </a:spcBef>
              <a:spcAft>
                <a:spcPts val="0"/>
              </a:spcAft>
              <a:buClr>
                <a:schemeClr val="dk1"/>
              </a:buClr>
              <a:buSzPts val="1800"/>
              <a:buFont typeface="Calibri"/>
              <a:buChar char="-"/>
            </a:pPr>
            <a:r>
              <a:rPr lang="en-US" sz="1800" b="1" dirty="0">
                <a:solidFill>
                  <a:schemeClr val="dk1"/>
                </a:solidFill>
                <a:latin typeface="Calibri"/>
                <a:ea typeface="Calibri"/>
                <a:cs typeface="Calibri"/>
                <a:sym typeface="Calibri"/>
              </a:rPr>
              <a:t>“Atlanta Compromise” Speech</a:t>
            </a:r>
            <a:r>
              <a:rPr lang="en-US" sz="1800" dirty="0">
                <a:solidFill>
                  <a:schemeClr val="dk1"/>
                </a:solidFill>
                <a:latin typeface="Calibri"/>
                <a:ea typeface="Calibri"/>
                <a:cs typeface="Calibri"/>
                <a:sym typeface="Calibri"/>
              </a:rPr>
              <a:t>: “Cast down your bucket where you are” – His five fingers/one 	hand analogy.</a:t>
            </a:r>
            <a:endParaRPr dirty="0"/>
          </a:p>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Popular with white audiences, some African American leader saw him as too compromising.</a:t>
            </a:r>
            <a:endParaRPr sz="1800" dirty="0">
              <a:solidFill>
                <a:schemeClr val="dk1"/>
              </a:solidFill>
              <a:latin typeface="Calibri"/>
              <a:ea typeface="Calibri"/>
              <a:cs typeface="Calibri"/>
              <a:sym typeface="Calibri"/>
            </a:endParaRPr>
          </a:p>
        </p:txBody>
      </p:sp>
      <p:sp>
        <p:nvSpPr>
          <p:cNvPr id="253" name="Google Shape;253;p25"/>
          <p:cNvSpPr txBox="1"/>
          <p:nvPr/>
        </p:nvSpPr>
        <p:spPr>
          <a:xfrm>
            <a:off x="2261286" y="1318171"/>
            <a:ext cx="37344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Booker T. Washington</a:t>
            </a:r>
            <a:endParaRPr sz="1800" b="1" u="sng" dirty="0">
              <a:solidFill>
                <a:schemeClr val="dk1"/>
              </a:solidFill>
              <a:latin typeface="Calibri"/>
              <a:ea typeface="Calibri"/>
              <a:cs typeface="Calibri"/>
              <a:sym typeface="Calibri"/>
            </a:endParaRPr>
          </a:p>
        </p:txBody>
      </p:sp>
      <p:pic>
        <p:nvPicPr>
          <p:cNvPr id="254" name="Google Shape;254;p25" descr="Image result for web dubois"/>
          <p:cNvPicPr preferRelativeResize="0"/>
          <p:nvPr/>
        </p:nvPicPr>
        <p:blipFill rotWithShape="1">
          <a:blip r:embed="rId5">
            <a:alphaModFix/>
          </a:blip>
          <a:srcRect/>
          <a:stretch/>
        </p:blipFill>
        <p:spPr>
          <a:xfrm>
            <a:off x="9365175" y="3657600"/>
            <a:ext cx="2649336" cy="2971672"/>
          </a:xfrm>
          <a:prstGeom prst="rect">
            <a:avLst/>
          </a:prstGeom>
          <a:noFill/>
          <a:ln>
            <a:noFill/>
          </a:ln>
        </p:spPr>
      </p:pic>
      <p:sp>
        <p:nvSpPr>
          <p:cNvPr id="255" name="Google Shape;255;p25"/>
          <p:cNvSpPr/>
          <p:nvPr/>
        </p:nvSpPr>
        <p:spPr>
          <a:xfrm>
            <a:off x="9181071" y="3612989"/>
            <a:ext cx="543698" cy="324501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25"/>
          <p:cNvSpPr/>
          <p:nvPr/>
        </p:nvSpPr>
        <p:spPr>
          <a:xfrm>
            <a:off x="11654917" y="3520930"/>
            <a:ext cx="422625" cy="324501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25"/>
          <p:cNvSpPr txBox="1"/>
          <p:nvPr/>
        </p:nvSpPr>
        <p:spPr>
          <a:xfrm>
            <a:off x="460375" y="3991349"/>
            <a:ext cx="26900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dirty="0">
                <a:solidFill>
                  <a:schemeClr val="dk1"/>
                </a:solidFill>
                <a:latin typeface="Calibri"/>
                <a:ea typeface="Calibri"/>
                <a:cs typeface="Calibri"/>
                <a:sym typeface="Calibri"/>
              </a:rPr>
              <a:t>W.E.B. </a:t>
            </a:r>
            <a:r>
              <a:rPr lang="en-US" sz="1800" b="1" u="sng" dirty="0" err="1">
                <a:solidFill>
                  <a:schemeClr val="dk1"/>
                </a:solidFill>
                <a:latin typeface="Calibri"/>
                <a:ea typeface="Calibri"/>
                <a:cs typeface="Calibri"/>
                <a:sym typeface="Calibri"/>
              </a:rPr>
              <a:t>DuBois</a:t>
            </a:r>
            <a:endParaRPr sz="1800" b="1" u="sng" dirty="0">
              <a:solidFill>
                <a:schemeClr val="dk1"/>
              </a:solidFill>
              <a:latin typeface="Calibri"/>
              <a:ea typeface="Calibri"/>
              <a:cs typeface="Calibri"/>
              <a:sym typeface="Calibri"/>
            </a:endParaRPr>
          </a:p>
        </p:txBody>
      </p:sp>
      <p:sp>
        <p:nvSpPr>
          <p:cNvPr id="258" name="Google Shape;258;p25"/>
          <p:cNvSpPr txBox="1"/>
          <p:nvPr/>
        </p:nvSpPr>
        <p:spPr>
          <a:xfrm>
            <a:off x="247136" y="4490556"/>
            <a:ext cx="9477633" cy="258532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Born in Massachusetts, attended Fisk University and Harvard, eventually earning a </a:t>
            </a:r>
            <a:r>
              <a:rPr lang="en-US" sz="1800" dirty="0" err="1">
                <a:solidFill>
                  <a:schemeClr val="dk1"/>
                </a:solidFill>
                <a:latin typeface="Calibri"/>
                <a:ea typeface="Calibri"/>
                <a:cs typeface="Calibri"/>
                <a:sym typeface="Calibri"/>
              </a:rPr>
              <a:t>Ph.D</a:t>
            </a:r>
            <a:r>
              <a:rPr lang="en-US" sz="1800" dirty="0">
                <a:solidFill>
                  <a:schemeClr val="dk1"/>
                </a:solidFill>
                <a:latin typeface="Calibri"/>
                <a:ea typeface="Calibri"/>
                <a:cs typeface="Calibri"/>
                <a:sym typeface="Calibri"/>
              </a:rPr>
              <a:t>, and 	became a teacher and sociologist.</a:t>
            </a:r>
            <a:endParaRPr dirty="0"/>
          </a:p>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Used data and research to study African American history and their social issues</a:t>
            </a:r>
            <a:endParaRPr dirty="0"/>
          </a:p>
          <a:p>
            <a:pPr marL="285750" marR="0" lvl="0" indent="-285750" algn="l" rtl="0">
              <a:spcBef>
                <a:spcPts val="0"/>
              </a:spcBef>
              <a:spcAft>
                <a:spcPts val="0"/>
              </a:spcAft>
              <a:buClr>
                <a:schemeClr val="dk1"/>
              </a:buClr>
              <a:buSzPts val="1800"/>
              <a:buFont typeface="Calibri"/>
              <a:buChar char="-"/>
            </a:pPr>
            <a:r>
              <a:rPr lang="en-US" sz="1800" b="1" dirty="0">
                <a:solidFill>
                  <a:schemeClr val="dk1"/>
                </a:solidFill>
                <a:latin typeface="Calibri"/>
                <a:ea typeface="Calibri"/>
                <a:cs typeface="Calibri"/>
                <a:sym typeface="Calibri"/>
              </a:rPr>
              <a:t>Wrote “The Souls of Black Folk” , demanding immediate civil rights for African Americans, </a:t>
            </a:r>
            <a:r>
              <a:rPr lang="en-US" sz="1800" dirty="0">
                <a:solidFill>
                  <a:schemeClr val="dk1"/>
                </a:solidFill>
                <a:latin typeface="Calibri"/>
                <a:ea typeface="Calibri"/>
                <a:cs typeface="Calibri"/>
                <a:sym typeface="Calibri"/>
              </a:rPr>
              <a:t>	stressing education and political action, and criticizing Washington’s approach.</a:t>
            </a:r>
            <a:endParaRPr dirty="0"/>
          </a:p>
          <a:p>
            <a:pPr marL="285750" marR="0" lvl="0" indent="-285750" algn="l" rtl="0">
              <a:spcBef>
                <a:spcPts val="0"/>
              </a:spcBef>
              <a:spcAft>
                <a:spcPts val="0"/>
              </a:spcAft>
              <a:buClr>
                <a:schemeClr val="dk1"/>
              </a:buClr>
              <a:buSzPts val="1800"/>
              <a:buFont typeface="Calibri"/>
              <a:buChar char="-"/>
            </a:pPr>
            <a:r>
              <a:rPr lang="en-US" sz="1800" b="1" dirty="0">
                <a:solidFill>
                  <a:schemeClr val="dk1"/>
                </a:solidFill>
                <a:latin typeface="Calibri"/>
                <a:ea typeface="Calibri"/>
                <a:cs typeface="Calibri"/>
                <a:sym typeface="Calibri"/>
              </a:rPr>
              <a:t>Eventually helped found the </a:t>
            </a:r>
            <a:r>
              <a:rPr lang="en-US" sz="1800" dirty="0">
                <a:solidFill>
                  <a:schemeClr val="dk1"/>
                </a:solidFill>
                <a:latin typeface="Calibri"/>
                <a:ea typeface="Calibri"/>
                <a:cs typeface="Calibri"/>
                <a:sym typeface="Calibri"/>
              </a:rPr>
              <a:t>National Association for the Advancement of Colored People 	</a:t>
            </a:r>
            <a:r>
              <a:rPr lang="en-US" sz="1800" b="1" dirty="0">
                <a:solidFill>
                  <a:schemeClr val="dk1"/>
                </a:solidFill>
                <a:latin typeface="Calibri"/>
                <a:ea typeface="Calibri"/>
                <a:cs typeface="Calibri"/>
                <a:sym typeface="Calibri"/>
              </a:rPr>
              <a:t>(NAAC</a:t>
            </a:r>
            <a:r>
              <a:rPr lang="en-US" sz="1800" dirty="0">
                <a:solidFill>
                  <a:schemeClr val="dk1"/>
                </a:solidFill>
                <a:latin typeface="Calibri"/>
                <a:ea typeface="Calibri"/>
                <a:cs typeface="Calibri"/>
                <a:sym typeface="Calibri"/>
              </a:rPr>
              <a:t>P), one of America's most influential civil rights organization.</a:t>
            </a:r>
            <a:endParaRPr dirty="0"/>
          </a:p>
          <a:p>
            <a:pPr marL="285750" marR="0" lvl="0" indent="-28575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Seen as too radical by supporters of Booker T. Washington.</a:t>
            </a:r>
            <a:endParaRPr dirty="0"/>
          </a:p>
          <a:p>
            <a:pPr marL="285750" marR="0" lvl="0" indent="-17145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26"/>
          <p:cNvSpPr txBox="1">
            <a:spLocks noGrp="1"/>
          </p:cNvSpPr>
          <p:nvPr>
            <p:ph type="title"/>
          </p:nvPr>
        </p:nvSpPr>
        <p:spPr>
          <a:xfrm>
            <a:off x="0" y="365125"/>
            <a:ext cx="121920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Foreign Program: </a:t>
            </a:r>
            <a:r>
              <a:rPr lang="en-US" b="1" dirty="0"/>
              <a:t>Speak Softly and Carry a Big Stick</a:t>
            </a:r>
            <a:endParaRPr b="1" dirty="0"/>
          </a:p>
        </p:txBody>
      </p:sp>
      <p:sp>
        <p:nvSpPr>
          <p:cNvPr id="264" name="Google Shape;264;p26"/>
          <p:cNvSpPr txBox="1"/>
          <p:nvPr/>
        </p:nvSpPr>
        <p:spPr>
          <a:xfrm>
            <a:off x="6484018" y="2820300"/>
            <a:ext cx="5550568"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i="1">
                <a:solidFill>
                  <a:schemeClr val="dk1"/>
                </a:solidFill>
                <a:latin typeface="Garamond"/>
                <a:ea typeface="Garamond"/>
                <a:cs typeface="Garamond"/>
                <a:sym typeface="Garamond"/>
              </a:rPr>
              <a:t>“I have always been fond of the West African proverb, “Speak softly and carry a big stick, you will go far.”</a:t>
            </a:r>
            <a:endParaRPr sz="2400" i="1">
              <a:solidFill>
                <a:schemeClr val="dk1"/>
              </a:solidFill>
              <a:latin typeface="Garamond"/>
              <a:ea typeface="Garamond"/>
              <a:cs typeface="Garamond"/>
              <a:sym typeface="Garamond"/>
            </a:endParaRPr>
          </a:p>
        </p:txBody>
      </p:sp>
      <p:sp>
        <p:nvSpPr>
          <p:cNvPr id="265" name="Google Shape;265;p26"/>
          <p:cNvSpPr txBox="1"/>
          <p:nvPr/>
        </p:nvSpPr>
        <p:spPr>
          <a:xfrm>
            <a:off x="6438899" y="4926417"/>
            <a:ext cx="5467351"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i="1">
                <a:solidFill>
                  <a:schemeClr val="dk1"/>
                </a:solidFill>
                <a:latin typeface="Garamond"/>
                <a:ea typeface="Garamond"/>
                <a:cs typeface="Garamond"/>
                <a:sym typeface="Garamond"/>
              </a:rPr>
              <a:t>“[It is] the exercise of intelligent forethought and of decisive action sufficiently far in advance of any likely crisis.”</a:t>
            </a:r>
            <a:endParaRPr sz="3600" i="1">
              <a:solidFill>
                <a:schemeClr val="dk1"/>
              </a:solidFill>
              <a:latin typeface="Garamond"/>
              <a:ea typeface="Garamond"/>
              <a:cs typeface="Garamond"/>
              <a:sym typeface="Garamond"/>
            </a:endParaRPr>
          </a:p>
        </p:txBody>
      </p:sp>
      <p:sp>
        <p:nvSpPr>
          <p:cNvPr id="266" name="Google Shape;266;p26"/>
          <p:cNvSpPr txBox="1"/>
          <p:nvPr/>
        </p:nvSpPr>
        <p:spPr>
          <a:xfrm>
            <a:off x="6228348" y="1741645"/>
            <a:ext cx="623714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Negotiating peacefully, but with power.</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p:txBody>
      </p:sp>
      <p:cxnSp>
        <p:nvCxnSpPr>
          <p:cNvPr id="267" name="Google Shape;267;p26"/>
          <p:cNvCxnSpPr/>
          <p:nvPr/>
        </p:nvCxnSpPr>
        <p:spPr>
          <a:xfrm>
            <a:off x="6438899" y="4529781"/>
            <a:ext cx="5640806" cy="0"/>
          </a:xfrm>
          <a:prstGeom prst="straightConnector1">
            <a:avLst/>
          </a:prstGeom>
          <a:noFill/>
          <a:ln w="9525" cap="flat" cmpd="sng">
            <a:solidFill>
              <a:schemeClr val="dk1"/>
            </a:solidFill>
            <a:prstDash val="solid"/>
            <a:miter lim="800000"/>
            <a:headEnd type="none" w="sm" len="sm"/>
            <a:tailEnd type="none" w="sm" len="sm"/>
          </a:ln>
        </p:spPr>
      </p:cxnSp>
      <p:pic>
        <p:nvPicPr>
          <p:cNvPr id="268" name="Google Shape;268;p26" descr="Image result for speak softly big stick roosevelt"/>
          <p:cNvPicPr preferRelativeResize="0"/>
          <p:nvPr/>
        </p:nvPicPr>
        <p:blipFill rotWithShape="1">
          <a:blip r:embed="rId3">
            <a:alphaModFix/>
          </a:blip>
          <a:srcRect/>
          <a:stretch/>
        </p:blipFill>
        <p:spPr>
          <a:xfrm>
            <a:off x="214897" y="1690688"/>
            <a:ext cx="6013451" cy="4764504"/>
          </a:xfrm>
          <a:prstGeom prst="rect">
            <a:avLst/>
          </a:prstGeom>
          <a:noFill/>
          <a:ln>
            <a:noFill/>
          </a:ln>
        </p:spPr>
      </p:pic>
      <p:sp>
        <p:nvSpPr>
          <p:cNvPr id="269" name="Google Shape;269;p26"/>
          <p:cNvSpPr/>
          <p:nvPr/>
        </p:nvSpPr>
        <p:spPr>
          <a:xfrm>
            <a:off x="214897" y="6007274"/>
            <a:ext cx="6224002" cy="56148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41000"/>
          </a:blip>
          <a:stretch>
            <a:fillRect/>
          </a:stretch>
        </a:blipFill>
        <a:effectLst/>
      </p:bgPr>
    </p:bg>
    <p:spTree>
      <p:nvGrpSpPr>
        <p:cNvPr id="1" name="Shape 273"/>
        <p:cNvGrpSpPr/>
        <p:nvPr/>
      </p:nvGrpSpPr>
      <p:grpSpPr>
        <a:xfrm>
          <a:off x="0" y="0"/>
          <a:ext cx="0" cy="0"/>
          <a:chOff x="0" y="0"/>
          <a:chExt cx="0" cy="0"/>
        </a:xfrm>
      </p:grpSpPr>
      <p:sp>
        <p:nvSpPr>
          <p:cNvPr id="274" name="Google Shape;274;p27"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27"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27"/>
          <p:cNvSpPr/>
          <p:nvPr/>
        </p:nvSpPr>
        <p:spPr>
          <a:xfrm>
            <a:off x="1732291" y="764046"/>
            <a:ext cx="808407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Treaty of Portsmouth - 1905</a:t>
            </a:r>
            <a:endParaRPr sz="5400" b="0" cap="none">
              <a:solidFill>
                <a:schemeClr val="dk1"/>
              </a:solidFill>
              <a:latin typeface="Calibri"/>
              <a:ea typeface="Calibri"/>
              <a:cs typeface="Calibri"/>
              <a:sym typeface="Calibri"/>
            </a:endParaRPr>
          </a:p>
        </p:txBody>
      </p:sp>
      <p:pic>
        <p:nvPicPr>
          <p:cNvPr id="277" name="Google Shape;277;p27" descr="Cursive signature in ink"/>
          <p:cNvPicPr preferRelativeResize="0"/>
          <p:nvPr/>
        </p:nvPicPr>
        <p:blipFill rotWithShape="1">
          <a:blip r:embed="rId4">
            <a:alphaModFix/>
          </a:blip>
          <a:srcRect/>
          <a:stretch/>
        </p:blipFill>
        <p:spPr>
          <a:xfrm>
            <a:off x="74449" y="100961"/>
            <a:ext cx="5347855" cy="480472"/>
          </a:xfrm>
          <a:prstGeom prst="rect">
            <a:avLst/>
          </a:prstGeom>
          <a:noFill/>
          <a:ln>
            <a:noFill/>
          </a:ln>
        </p:spPr>
      </p:pic>
      <p:sp>
        <p:nvSpPr>
          <p:cNvPr id="278" name="Google Shape;278;p27"/>
          <p:cNvSpPr txBox="1"/>
          <p:nvPr/>
        </p:nvSpPr>
        <p:spPr>
          <a:xfrm>
            <a:off x="307975" y="2086966"/>
            <a:ext cx="6539693"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Russia and Japan had been at war for more than a year in the Pacific.</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TR felt that US intervention would improve US prestige and limit Russian and Japanese power</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The peace talks were held at the Portsmouth Naval Shipyard, and the final peace treaty signed at the Wentworth Hotel.</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Only International Peace Treaty signed in the US</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TR won the Nobel Peace Prize in 1906 for his efforts</a:t>
            </a:r>
            <a:endParaRPr b="1"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pic>
        <p:nvPicPr>
          <p:cNvPr id="279" name="Google Shape;279;p27" descr="Image result for treaty of portsmouth"/>
          <p:cNvPicPr preferRelativeResize="0"/>
          <p:nvPr/>
        </p:nvPicPr>
        <p:blipFill rotWithShape="1">
          <a:blip r:embed="rId5">
            <a:alphaModFix/>
          </a:blip>
          <a:srcRect/>
          <a:stretch/>
        </p:blipFill>
        <p:spPr>
          <a:xfrm>
            <a:off x="7114312" y="1547891"/>
            <a:ext cx="4757389" cy="50491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Google Shape;284;p28"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28"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28"/>
          <p:cNvSpPr/>
          <p:nvPr/>
        </p:nvSpPr>
        <p:spPr>
          <a:xfrm>
            <a:off x="0" y="826857"/>
            <a:ext cx="56284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Roosevelt Corollary</a:t>
            </a:r>
            <a:endParaRPr sz="5400" b="0" cap="none">
              <a:solidFill>
                <a:schemeClr val="dk1"/>
              </a:solidFill>
              <a:latin typeface="Calibri"/>
              <a:ea typeface="Calibri"/>
              <a:cs typeface="Calibri"/>
              <a:sym typeface="Calibri"/>
            </a:endParaRPr>
          </a:p>
        </p:txBody>
      </p:sp>
      <p:pic>
        <p:nvPicPr>
          <p:cNvPr id="287" name="Google Shape;287;p28"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sp>
        <p:nvSpPr>
          <p:cNvPr id="288" name="Google Shape;288;p28"/>
          <p:cNvSpPr txBox="1"/>
          <p:nvPr/>
        </p:nvSpPr>
        <p:spPr>
          <a:xfrm>
            <a:off x="155575" y="1869990"/>
            <a:ext cx="5129347" cy="415498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Since the 1820s, the US followed the Monroe Doctrine: that the US would not allow European powers to meddle in the Western Hemisphere.</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Roosevelt added: The </a:t>
            </a:r>
            <a:r>
              <a:rPr lang="en-US" sz="2400" b="1" dirty="0">
                <a:solidFill>
                  <a:schemeClr val="dk1"/>
                </a:solidFill>
                <a:latin typeface="Calibri"/>
                <a:ea typeface="Calibri"/>
                <a:cs typeface="Calibri"/>
                <a:sym typeface="Calibri"/>
              </a:rPr>
              <a:t>US reserves the right to intervene in the affairs of Latin America</a:t>
            </a:r>
            <a:r>
              <a:rPr lang="en-US" sz="2400" dirty="0">
                <a:solidFill>
                  <a:schemeClr val="dk1"/>
                </a:solidFill>
                <a:latin typeface="Calibri"/>
                <a:ea typeface="Calibri"/>
                <a:cs typeface="Calibri"/>
                <a:sym typeface="Calibri"/>
              </a:rPr>
              <a:t> that is incapable of governing itself.</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pic>
        <p:nvPicPr>
          <p:cNvPr id="289" name="Google Shape;289;p28" descr="https://upload.wikimedia.org/wikipedia/commons/thumb/1/1f/Tr-bigstick-cartoon.JPG/800px-Tr-bigstick-cartoon.JPG"/>
          <p:cNvPicPr preferRelativeResize="0"/>
          <p:nvPr/>
        </p:nvPicPr>
        <p:blipFill rotWithShape="1">
          <a:blip r:embed="rId4">
            <a:alphaModFix/>
          </a:blip>
          <a:srcRect/>
          <a:stretch/>
        </p:blipFill>
        <p:spPr>
          <a:xfrm>
            <a:off x="5628465" y="1084881"/>
            <a:ext cx="6475054" cy="5228607"/>
          </a:xfrm>
          <a:prstGeom prst="rect">
            <a:avLst/>
          </a:prstGeom>
          <a:noFill/>
          <a:ln>
            <a:noFill/>
          </a:ln>
        </p:spPr>
      </p:pic>
      <p:pic>
        <p:nvPicPr>
          <p:cNvPr id="290" name="Google Shape;290;p28" descr="https://www.historyonthenet.com/authentichistory/1898-1913/4-imperialism/8-taft-wilson/MAP_US_Caribbean_Interventions.jpg"/>
          <p:cNvPicPr preferRelativeResize="0"/>
          <p:nvPr/>
        </p:nvPicPr>
        <p:blipFill rotWithShape="1">
          <a:blip r:embed="rId5">
            <a:alphaModFix/>
          </a:blip>
          <a:srcRect/>
          <a:stretch/>
        </p:blipFill>
        <p:spPr>
          <a:xfrm>
            <a:off x="5625411" y="341197"/>
            <a:ext cx="6478108" cy="62765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pic>
        <p:nvPicPr>
          <p:cNvPr id="295" name="Google Shape;295;p29" descr="https://upload.wikimedia.org/wikipedia/commons/thumb/c/c9/Great_white_fleet_map.svg/800px-Great_white_fleet_map.svg.png"/>
          <p:cNvPicPr preferRelativeResize="0"/>
          <p:nvPr/>
        </p:nvPicPr>
        <p:blipFill rotWithShape="1">
          <a:blip r:embed="rId3">
            <a:alphaModFix/>
          </a:blip>
          <a:srcRect/>
          <a:stretch/>
        </p:blipFill>
        <p:spPr>
          <a:xfrm>
            <a:off x="6469862" y="581433"/>
            <a:ext cx="5373375" cy="4023315"/>
          </a:xfrm>
          <a:prstGeom prst="rect">
            <a:avLst/>
          </a:prstGeom>
          <a:noFill/>
          <a:ln>
            <a:noFill/>
          </a:ln>
        </p:spPr>
      </p:pic>
      <p:sp>
        <p:nvSpPr>
          <p:cNvPr id="296" name="Google Shape;296;p29"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29"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29"/>
          <p:cNvSpPr/>
          <p:nvPr/>
        </p:nvSpPr>
        <p:spPr>
          <a:xfrm>
            <a:off x="92218" y="665743"/>
            <a:ext cx="637764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The Great White Fleet</a:t>
            </a:r>
            <a:endParaRPr sz="5400" b="0" cap="none">
              <a:solidFill>
                <a:schemeClr val="dk1"/>
              </a:solidFill>
              <a:latin typeface="Calibri"/>
              <a:ea typeface="Calibri"/>
              <a:cs typeface="Calibri"/>
              <a:sym typeface="Calibri"/>
            </a:endParaRPr>
          </a:p>
        </p:txBody>
      </p:sp>
      <p:pic>
        <p:nvPicPr>
          <p:cNvPr id="299" name="Google Shape;299;p29" descr="Cursive signature in ink"/>
          <p:cNvPicPr preferRelativeResize="0"/>
          <p:nvPr/>
        </p:nvPicPr>
        <p:blipFill rotWithShape="1">
          <a:blip r:embed="rId4">
            <a:alphaModFix/>
          </a:blip>
          <a:srcRect/>
          <a:stretch/>
        </p:blipFill>
        <p:spPr>
          <a:xfrm>
            <a:off x="74449" y="100961"/>
            <a:ext cx="5347855" cy="480472"/>
          </a:xfrm>
          <a:prstGeom prst="rect">
            <a:avLst/>
          </a:prstGeom>
          <a:noFill/>
          <a:ln>
            <a:noFill/>
          </a:ln>
        </p:spPr>
      </p:pic>
      <p:sp>
        <p:nvSpPr>
          <p:cNvPr id="300" name="Google Shape;300;p29"/>
          <p:cNvSpPr txBox="1"/>
          <p:nvPr/>
        </p:nvSpPr>
        <p:spPr>
          <a:xfrm>
            <a:off x="155575" y="1869990"/>
            <a:ext cx="5408317" cy="526297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TR sent a fleet of 16 large battleships around the world to pay “friendly visits” but, in reality, to show the world American naval power.</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TR was a proponent of naval power, taking the British Navy and Empire as a good example to follow.</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He also brought the remains of John Paul Jones, the “Father of the US Navy”, back from France.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01" name="Google Shape;301;p29" descr="Image result for great white fleet"/>
          <p:cNvPicPr preferRelativeResize="0"/>
          <p:nvPr/>
        </p:nvPicPr>
        <p:blipFill rotWithShape="1">
          <a:blip r:embed="rId5">
            <a:alphaModFix/>
          </a:blip>
          <a:srcRect/>
          <a:stretch/>
        </p:blipFill>
        <p:spPr>
          <a:xfrm>
            <a:off x="5422304" y="3580108"/>
            <a:ext cx="4880905" cy="30197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30"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30"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30"/>
          <p:cNvSpPr/>
          <p:nvPr/>
        </p:nvSpPr>
        <p:spPr>
          <a:xfrm>
            <a:off x="603290" y="665743"/>
            <a:ext cx="535550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The Panama Canal</a:t>
            </a:r>
            <a:endParaRPr sz="5400" b="0" cap="none">
              <a:solidFill>
                <a:schemeClr val="dk1"/>
              </a:solidFill>
              <a:latin typeface="Calibri"/>
              <a:ea typeface="Calibri"/>
              <a:cs typeface="Calibri"/>
              <a:sym typeface="Calibri"/>
            </a:endParaRPr>
          </a:p>
        </p:txBody>
      </p:sp>
      <p:pic>
        <p:nvPicPr>
          <p:cNvPr id="309" name="Google Shape;309;p30"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sp>
        <p:nvSpPr>
          <p:cNvPr id="310" name="Google Shape;310;p30"/>
          <p:cNvSpPr txBox="1"/>
          <p:nvPr/>
        </p:nvSpPr>
        <p:spPr>
          <a:xfrm>
            <a:off x="155575" y="1869990"/>
            <a:ext cx="6586188" cy="452431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US had wanted to build a canal through Central America since the 1850s, but the increased size US Navy made it very important by the 1900s.</a:t>
            </a:r>
            <a:endParaRPr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Using “gunboat diplomacy” Roosevelt helped Panama declare independence and sign a treaty giving US permission to dig a canal.</a:t>
            </a:r>
            <a:endParaRPr b="1"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It took 10 years and $500 million to complete the 51 mile long canal.</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US owned the “Canal Zone” from 1903-1979, when it was handed over to the Panamanians.</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pic>
        <p:nvPicPr>
          <p:cNvPr id="311" name="Google Shape;311;p30" descr="File:Panama Canal Map EN.png">
            <a:hlinkClick r:id="rId4"/>
          </p:cNvPr>
          <p:cNvPicPr preferRelativeResize="0"/>
          <p:nvPr/>
        </p:nvPicPr>
        <p:blipFill rotWithShape="1">
          <a:blip r:embed="rId5">
            <a:alphaModFix/>
          </a:blip>
          <a:srcRect/>
          <a:stretch/>
        </p:blipFill>
        <p:spPr>
          <a:xfrm>
            <a:off x="6657975" y="581433"/>
            <a:ext cx="5534025" cy="571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31"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31"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31"/>
          <p:cNvSpPr/>
          <p:nvPr/>
        </p:nvSpPr>
        <p:spPr>
          <a:xfrm>
            <a:off x="155575" y="674457"/>
            <a:ext cx="7322004"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San Francisco Earthquake</a:t>
            </a:r>
            <a:endParaRPr/>
          </a:p>
          <a:p>
            <a:pPr marL="0" marR="0" lvl="0" indent="0" algn="ctr" rtl="0">
              <a:spcBef>
                <a:spcPts val="0"/>
              </a:spcBef>
              <a:spcAft>
                <a:spcPts val="0"/>
              </a:spcAft>
              <a:buNone/>
            </a:pPr>
            <a:r>
              <a:rPr lang="en-US" sz="3200" b="0" cap="none">
                <a:solidFill>
                  <a:schemeClr val="dk1"/>
                </a:solidFill>
                <a:latin typeface="Calibri"/>
                <a:ea typeface="Calibri"/>
                <a:cs typeface="Calibri"/>
                <a:sym typeface="Calibri"/>
              </a:rPr>
              <a:t>1906</a:t>
            </a:r>
            <a:endParaRPr sz="3200" b="0" cap="none">
              <a:solidFill>
                <a:schemeClr val="dk1"/>
              </a:solidFill>
              <a:latin typeface="Calibri"/>
              <a:ea typeface="Calibri"/>
              <a:cs typeface="Calibri"/>
              <a:sym typeface="Calibri"/>
            </a:endParaRPr>
          </a:p>
        </p:txBody>
      </p:sp>
      <p:pic>
        <p:nvPicPr>
          <p:cNvPr id="319" name="Google Shape;319;p31"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sp>
        <p:nvSpPr>
          <p:cNvPr id="320" name="Google Shape;320;p31"/>
          <p:cNvSpPr txBox="1"/>
          <p:nvPr/>
        </p:nvSpPr>
        <p:spPr>
          <a:xfrm>
            <a:off x="155575" y="2333685"/>
            <a:ext cx="6586188" cy="26776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Massive earthquake hits San Francisco, April of 1906 - 7.9 on Richter scale.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Killed 700-3,000 people, 300,000+ homeless, destroyed 80% of the city and $400 million in damage (more than $10 billion today)</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21" name="Google Shape;321;p31" descr="Image result for 1906 san francisco earthquake"/>
          <p:cNvPicPr preferRelativeResize="0"/>
          <p:nvPr/>
        </p:nvPicPr>
        <p:blipFill rotWithShape="1">
          <a:blip r:embed="rId4">
            <a:alphaModFix/>
          </a:blip>
          <a:srcRect/>
          <a:stretch/>
        </p:blipFill>
        <p:spPr>
          <a:xfrm>
            <a:off x="7356764" y="341197"/>
            <a:ext cx="4607686" cy="3167784"/>
          </a:xfrm>
          <a:prstGeom prst="rect">
            <a:avLst/>
          </a:prstGeom>
          <a:noFill/>
          <a:ln>
            <a:noFill/>
          </a:ln>
        </p:spPr>
      </p:pic>
      <p:pic>
        <p:nvPicPr>
          <p:cNvPr id="322" name="Google Shape;322;p31" descr="Image result for 1906 san francisco earthquake">
            <a:hlinkClick r:id="rId5"/>
          </p:cNvPr>
          <p:cNvPicPr preferRelativeResize="0"/>
          <p:nvPr/>
        </p:nvPicPr>
        <p:blipFill rotWithShape="1">
          <a:blip r:embed="rId6">
            <a:alphaModFix/>
          </a:blip>
          <a:srcRect/>
          <a:stretch/>
        </p:blipFill>
        <p:spPr>
          <a:xfrm>
            <a:off x="7356764" y="3602005"/>
            <a:ext cx="4607686" cy="29525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32"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32"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32"/>
          <p:cNvSpPr/>
          <p:nvPr/>
        </p:nvSpPr>
        <p:spPr>
          <a:xfrm>
            <a:off x="826114" y="674457"/>
            <a:ext cx="8418491"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St. Louis World’s Fair</a:t>
            </a:r>
            <a:endParaRPr dirty="0"/>
          </a:p>
          <a:p>
            <a:pPr marL="0" marR="0" lvl="0" indent="0" algn="ctr" rtl="0">
              <a:spcBef>
                <a:spcPts val="0"/>
              </a:spcBef>
              <a:spcAft>
                <a:spcPts val="0"/>
              </a:spcAft>
              <a:buNone/>
            </a:pPr>
            <a:r>
              <a:rPr lang="en-US" sz="3200" b="0" cap="none" dirty="0">
                <a:solidFill>
                  <a:schemeClr val="dk1"/>
                </a:solidFill>
                <a:latin typeface="Calibri"/>
                <a:ea typeface="Calibri"/>
                <a:cs typeface="Calibri"/>
                <a:sym typeface="Calibri"/>
              </a:rPr>
              <a:t>1904</a:t>
            </a:r>
            <a:endParaRPr sz="3200" b="0" cap="none" dirty="0">
              <a:solidFill>
                <a:schemeClr val="dk1"/>
              </a:solidFill>
              <a:latin typeface="Calibri"/>
              <a:ea typeface="Calibri"/>
              <a:cs typeface="Calibri"/>
              <a:sym typeface="Calibri"/>
            </a:endParaRPr>
          </a:p>
        </p:txBody>
      </p:sp>
      <p:pic>
        <p:nvPicPr>
          <p:cNvPr id="330" name="Google Shape;330;p32"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sp>
        <p:nvSpPr>
          <p:cNvPr id="331" name="Google Shape;331;p32"/>
          <p:cNvSpPr txBox="1"/>
          <p:nvPr/>
        </p:nvSpPr>
        <p:spPr>
          <a:xfrm>
            <a:off x="155575" y="2333685"/>
            <a:ext cx="6586188" cy="48936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An enormous World’s Fair to celebrate 100 years since the Louisiana Purchase</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 Hosted 20 million visitors, to see scientific and cultural exhibits, foreign pavilions, exotic people and animals on display, and the 3</a:t>
            </a:r>
            <a:r>
              <a:rPr lang="en-US" sz="2400" baseline="30000">
                <a:solidFill>
                  <a:schemeClr val="dk1"/>
                </a:solidFill>
                <a:latin typeface="Calibri"/>
                <a:ea typeface="Calibri"/>
                <a:cs typeface="Calibri"/>
                <a:sym typeface="Calibri"/>
              </a:rPr>
              <a:t>rd</a:t>
            </a:r>
            <a:r>
              <a:rPr lang="en-US" sz="2400">
                <a:solidFill>
                  <a:schemeClr val="dk1"/>
                </a:solidFill>
                <a:latin typeface="Calibri"/>
                <a:ea typeface="Calibri"/>
                <a:cs typeface="Calibri"/>
                <a:sym typeface="Calibri"/>
              </a:rPr>
              <a:t> Summer Olympics.</a:t>
            </a:r>
            <a:endParaRPr/>
          </a:p>
          <a:p>
            <a:pPr marL="342900" marR="0" lvl="0" indent="-3429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Known to have introduced (or popularized) foods, such as:</a:t>
            </a:r>
            <a:endParaRPr/>
          </a:p>
          <a:p>
            <a:pPr marL="800100" marR="0" lvl="1"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ice cream cone		- peanut butter</a:t>
            </a:r>
            <a:endParaRPr/>
          </a:p>
          <a:p>
            <a:pPr marL="800100" marR="0" lvl="1"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Hamburger		- cotton candy</a:t>
            </a:r>
            <a:endParaRPr/>
          </a:p>
          <a:p>
            <a:pPr marL="800100" marR="0" lvl="1"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Hot dog			- Dr. Pepper</a:t>
            </a:r>
            <a:endParaRPr/>
          </a:p>
          <a:p>
            <a:pPr marL="800100" marR="0" lvl="1" indent="-342900" algn="l" rtl="0">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Iced tea			</a:t>
            </a:r>
            <a:endParaRPr sz="2400" b="0" i="0" u="none" strike="noStrike" cap="none">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332" name="Google Shape;332;p32" descr="https://upload.wikimedia.org/wikipedia/commons/thumb/5/54/Louisiana_Purchase_Exposition_St._Louis_1904.jpg/800px-Louisiana_Purchase_Exposition_St._Louis_1904.jpg"/>
          <p:cNvPicPr preferRelativeResize="0"/>
          <p:nvPr/>
        </p:nvPicPr>
        <p:blipFill rotWithShape="1">
          <a:blip r:embed="rId4">
            <a:alphaModFix/>
          </a:blip>
          <a:srcRect/>
          <a:stretch/>
        </p:blipFill>
        <p:spPr>
          <a:xfrm>
            <a:off x="6949170" y="1625600"/>
            <a:ext cx="5025872" cy="37945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33"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33"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33"/>
          <p:cNvSpPr/>
          <p:nvPr/>
        </p:nvSpPr>
        <p:spPr>
          <a:xfrm>
            <a:off x="219576" y="674457"/>
            <a:ext cx="7341507" cy="14157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Invention of the Airplane</a:t>
            </a:r>
            <a:endParaRPr dirty="0"/>
          </a:p>
          <a:p>
            <a:pPr marL="0" marR="0" lvl="0" indent="0" algn="ctr" rtl="0">
              <a:spcBef>
                <a:spcPts val="0"/>
              </a:spcBef>
              <a:spcAft>
                <a:spcPts val="0"/>
              </a:spcAft>
              <a:buNone/>
            </a:pPr>
            <a:r>
              <a:rPr lang="en-US" sz="3200" b="0" cap="none" dirty="0">
                <a:solidFill>
                  <a:schemeClr val="dk1"/>
                </a:solidFill>
                <a:latin typeface="Calibri"/>
                <a:ea typeface="Calibri"/>
                <a:cs typeface="Calibri"/>
                <a:sym typeface="Calibri"/>
              </a:rPr>
              <a:t>1903</a:t>
            </a:r>
            <a:endParaRPr sz="3200" b="0" cap="none" dirty="0">
              <a:solidFill>
                <a:schemeClr val="dk1"/>
              </a:solidFill>
              <a:latin typeface="Calibri"/>
              <a:ea typeface="Calibri"/>
              <a:cs typeface="Calibri"/>
              <a:sym typeface="Calibri"/>
            </a:endParaRPr>
          </a:p>
        </p:txBody>
      </p:sp>
      <p:pic>
        <p:nvPicPr>
          <p:cNvPr id="340" name="Google Shape;340;p33"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sp>
        <p:nvSpPr>
          <p:cNvPr id="341" name="Google Shape;341;p33"/>
          <p:cNvSpPr txBox="1"/>
          <p:nvPr/>
        </p:nvSpPr>
        <p:spPr>
          <a:xfrm>
            <a:off x="155575" y="2333685"/>
            <a:ext cx="4043892" cy="452431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Invented by Orville and Wilbur Wright</a:t>
            </a:r>
            <a:r>
              <a:rPr lang="en-US" sz="2400" dirty="0">
                <a:solidFill>
                  <a:schemeClr val="dk1"/>
                </a:solidFill>
                <a:latin typeface="Calibri"/>
                <a:ea typeface="Calibri"/>
                <a:cs typeface="Calibri"/>
                <a:sym typeface="Calibri"/>
              </a:rPr>
              <a:t>, amateur inventors and bicycle builders in Dayton, Ohio</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On Dec 17, 1903, they made </a:t>
            </a:r>
            <a:r>
              <a:rPr lang="en-US" sz="2400" b="1" dirty="0">
                <a:solidFill>
                  <a:schemeClr val="dk1"/>
                </a:solidFill>
                <a:latin typeface="Calibri"/>
                <a:ea typeface="Calibri"/>
                <a:cs typeface="Calibri"/>
                <a:sym typeface="Calibri"/>
              </a:rPr>
              <a:t>the first “controlled flight of a heavier-than-air craft” at Kitty Hawk, North Carolina</a:t>
            </a:r>
            <a:r>
              <a:rPr lang="en-US" sz="2400" dirty="0">
                <a:solidFill>
                  <a:schemeClr val="dk1"/>
                </a:solidFill>
                <a:latin typeface="Calibri"/>
                <a:ea typeface="Calibri"/>
                <a:cs typeface="Calibri"/>
                <a:sym typeface="Calibri"/>
              </a:rPr>
              <a:t>. Each flight was between 120-200 feet and 10 feet in the air.</a:t>
            </a:r>
            <a:endParaRPr dirty="0"/>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pic>
        <p:nvPicPr>
          <p:cNvPr id="342" name="Google Shape;342;p33" descr="File:First flight2.jpg">
            <a:hlinkClick r:id="rId4"/>
          </p:cNvPr>
          <p:cNvPicPr preferRelativeResize="0"/>
          <p:nvPr/>
        </p:nvPicPr>
        <p:blipFill rotWithShape="1">
          <a:blip r:embed="rId5">
            <a:alphaModFix/>
          </a:blip>
          <a:srcRect/>
          <a:stretch/>
        </p:blipFill>
        <p:spPr>
          <a:xfrm>
            <a:off x="4388909" y="1628872"/>
            <a:ext cx="7620000" cy="4933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4"/>
          <p:cNvSpPr txBox="1">
            <a:spLocks noGrp="1"/>
          </p:cNvSpPr>
          <p:nvPr>
            <p:ph type="ctrTitle"/>
          </p:nvPr>
        </p:nvSpPr>
        <p:spPr>
          <a:xfrm>
            <a:off x="1524000" y="0"/>
            <a:ext cx="9144000" cy="9144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alatino Linotype"/>
              <a:buNone/>
            </a:pPr>
            <a:r>
              <a:rPr lang="en-US">
                <a:latin typeface="Palatino Linotype"/>
                <a:ea typeface="Palatino Linotype"/>
                <a:cs typeface="Palatino Linotype"/>
                <a:sym typeface="Palatino Linotype"/>
              </a:rPr>
              <a:t>William Howard Taft</a:t>
            </a:r>
            <a:endParaRPr>
              <a:latin typeface="Palatino Linotype"/>
              <a:ea typeface="Palatino Linotype"/>
              <a:cs typeface="Palatino Linotype"/>
              <a:sym typeface="Palatino Linotype"/>
            </a:endParaRPr>
          </a:p>
        </p:txBody>
      </p:sp>
      <p:pic>
        <p:nvPicPr>
          <p:cNvPr id="348" name="Google Shape;348;p34" descr="Cursive signature in ink"/>
          <p:cNvPicPr preferRelativeResize="0"/>
          <p:nvPr/>
        </p:nvPicPr>
        <p:blipFill rotWithShape="1">
          <a:blip r:embed="rId3">
            <a:alphaModFix/>
          </a:blip>
          <a:srcRect/>
          <a:stretch/>
        </p:blipFill>
        <p:spPr>
          <a:xfrm>
            <a:off x="4755597" y="6051983"/>
            <a:ext cx="2680806" cy="785392"/>
          </a:xfrm>
          <a:prstGeom prst="rect">
            <a:avLst/>
          </a:prstGeom>
          <a:noFill/>
          <a:ln>
            <a:noFill/>
          </a:ln>
        </p:spPr>
      </p:pic>
      <p:pic>
        <p:nvPicPr>
          <p:cNvPr id="349" name="Google Shape;349;p34" descr="William Howard Taft cph.3b35813.jpg"/>
          <p:cNvPicPr preferRelativeResize="0"/>
          <p:nvPr/>
        </p:nvPicPr>
        <p:blipFill rotWithShape="1">
          <a:blip r:embed="rId4">
            <a:alphaModFix/>
          </a:blip>
          <a:srcRect/>
          <a:stretch/>
        </p:blipFill>
        <p:spPr>
          <a:xfrm>
            <a:off x="4370294" y="914400"/>
            <a:ext cx="3512857" cy="50014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57400" y="190500"/>
            <a:ext cx="8077200" cy="6464300"/>
          </a:xfrm>
          <a:prstGeom prst="rect">
            <a:avLst/>
          </a:prstGeom>
        </p:spPr>
      </p:pic>
    </p:spTree>
    <p:extLst>
      <p:ext uri="{BB962C8B-B14F-4D97-AF65-F5344CB8AC3E}">
        <p14:creationId xmlns:p14="http://schemas.microsoft.com/office/powerpoint/2010/main" val="2345618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p:nvPr/>
        </p:nvSpPr>
        <p:spPr>
          <a:xfrm>
            <a:off x="361950" y="901126"/>
            <a:ext cx="57026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Elected in:		1908	</a:t>
            </a:r>
            <a:endParaRPr/>
          </a:p>
        </p:txBody>
      </p:sp>
      <p:sp>
        <p:nvSpPr>
          <p:cNvPr id="355" name="Google Shape;355;p35"/>
          <p:cNvSpPr txBox="1"/>
          <p:nvPr/>
        </p:nvSpPr>
        <p:spPr>
          <a:xfrm>
            <a:off x="361950" y="1434525"/>
            <a:ext cx="8686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President from:	1909-1913	</a:t>
            </a:r>
            <a:endParaRPr/>
          </a:p>
        </p:txBody>
      </p:sp>
      <p:sp>
        <p:nvSpPr>
          <p:cNvPr id="356" name="Google Shape;356;p35"/>
          <p:cNvSpPr txBox="1"/>
          <p:nvPr/>
        </p:nvSpPr>
        <p:spPr>
          <a:xfrm>
            <a:off x="361950" y="1994454"/>
            <a:ext cx="59626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Political Party:		Republican</a:t>
            </a:r>
            <a:endParaRPr sz="3200">
              <a:solidFill>
                <a:schemeClr val="dk1"/>
              </a:solidFill>
              <a:latin typeface="Palatino Linotype"/>
              <a:ea typeface="Palatino Linotype"/>
              <a:cs typeface="Palatino Linotype"/>
              <a:sym typeface="Palatino Linotype"/>
            </a:endParaRPr>
          </a:p>
        </p:txBody>
      </p:sp>
      <p:sp>
        <p:nvSpPr>
          <p:cNvPr id="357" name="Google Shape;357;p35"/>
          <p:cNvSpPr txBox="1"/>
          <p:nvPr/>
        </p:nvSpPr>
        <p:spPr>
          <a:xfrm>
            <a:off x="361950" y="2599628"/>
            <a:ext cx="86868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Home State:		Ohio</a:t>
            </a:r>
            <a:endParaRPr/>
          </a:p>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					</a:t>
            </a:r>
            <a:endParaRPr/>
          </a:p>
        </p:txBody>
      </p:sp>
      <p:pic>
        <p:nvPicPr>
          <p:cNvPr id="358" name="Google Shape;358;p35" descr="Cursive signature in ink"/>
          <p:cNvPicPr preferRelativeResize="0"/>
          <p:nvPr/>
        </p:nvPicPr>
        <p:blipFill rotWithShape="1">
          <a:blip r:embed="rId3">
            <a:alphaModFix/>
          </a:blip>
          <a:srcRect/>
          <a:stretch/>
        </p:blipFill>
        <p:spPr>
          <a:xfrm>
            <a:off x="116362" y="89204"/>
            <a:ext cx="2680806" cy="785392"/>
          </a:xfrm>
          <a:prstGeom prst="rect">
            <a:avLst/>
          </a:prstGeom>
          <a:noFill/>
          <a:ln>
            <a:noFill/>
          </a:ln>
        </p:spPr>
      </p:pic>
      <p:pic>
        <p:nvPicPr>
          <p:cNvPr id="359" name="Google Shape;359;p35" descr="ohio.png"/>
          <p:cNvPicPr preferRelativeResize="0"/>
          <p:nvPr/>
        </p:nvPicPr>
        <p:blipFill rotWithShape="1">
          <a:blip r:embed="rId4">
            <a:alphaModFix/>
          </a:blip>
          <a:srcRect/>
          <a:stretch/>
        </p:blipFill>
        <p:spPr>
          <a:xfrm>
            <a:off x="6276873" y="0"/>
            <a:ext cx="3498272" cy="3848100"/>
          </a:xfrm>
          <a:prstGeom prst="rect">
            <a:avLst/>
          </a:prstGeom>
          <a:noFill/>
          <a:ln>
            <a:noFill/>
          </a:ln>
        </p:spPr>
      </p:pic>
      <p:pic>
        <p:nvPicPr>
          <p:cNvPr id="360" name="Google Shape;360;p35"/>
          <p:cNvPicPr preferRelativeResize="0"/>
          <p:nvPr/>
        </p:nvPicPr>
        <p:blipFill rotWithShape="1">
          <a:blip r:embed="rId5">
            <a:alphaModFix/>
          </a:blip>
          <a:srcRect/>
          <a:stretch/>
        </p:blipFill>
        <p:spPr>
          <a:xfrm>
            <a:off x="8443073" y="3162007"/>
            <a:ext cx="3584762" cy="3584762"/>
          </a:xfrm>
          <a:prstGeom prst="rect">
            <a:avLst/>
          </a:prstGeom>
          <a:noFill/>
          <a:ln>
            <a:noFill/>
          </a:ln>
        </p:spPr>
      </p:pic>
      <p:pic>
        <p:nvPicPr>
          <p:cNvPr id="361" name="Google Shape;361;p35" descr="Image result for william howard taft house"/>
          <p:cNvPicPr preferRelativeResize="0"/>
          <p:nvPr/>
        </p:nvPicPr>
        <p:blipFill rotWithShape="1">
          <a:blip r:embed="rId6">
            <a:alphaModFix/>
          </a:blip>
          <a:srcRect/>
          <a:stretch/>
        </p:blipFill>
        <p:spPr>
          <a:xfrm>
            <a:off x="1177498" y="3175091"/>
            <a:ext cx="4910545" cy="36829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gtEl>
                                        <p:attrNameLst>
                                          <p:attrName>style.visibility</p:attrName>
                                        </p:attrNameLst>
                                      </p:cBhvr>
                                      <p:to>
                                        <p:strVal val="visible"/>
                                      </p:to>
                                    </p:set>
                                    <p:animEffect transition="in" filter="fade">
                                      <p:cBhvr>
                                        <p:cTn id="12" dur="500"/>
                                        <p:tgtEl>
                                          <p:spTgt spid="3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6"/>
                                        </p:tgtEl>
                                        <p:attrNameLst>
                                          <p:attrName>style.visibility</p:attrName>
                                        </p:attrNameLst>
                                      </p:cBhvr>
                                      <p:to>
                                        <p:strVal val="visible"/>
                                      </p:to>
                                    </p:set>
                                    <p:animEffect transition="in" filter="fade">
                                      <p:cBhvr>
                                        <p:cTn id="17" dur="500"/>
                                        <p:tgtEl>
                                          <p:spTgt spid="3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gtEl>
                                        <p:attrNameLst>
                                          <p:attrName>style.visibility</p:attrName>
                                        </p:attrNameLst>
                                      </p:cBhvr>
                                      <p:to>
                                        <p:strVal val="visible"/>
                                      </p:to>
                                    </p:set>
                                    <p:animEffect transition="in" filter="fade">
                                      <p:cBhvr>
                                        <p:cTn id="22" dur="500"/>
                                        <p:tgtEl>
                                          <p:spTgt spid="3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7"/>
                                        </p:tgtEl>
                                        <p:attrNameLst>
                                          <p:attrName>style.visibility</p:attrName>
                                        </p:attrNameLst>
                                      </p:cBhvr>
                                      <p:to>
                                        <p:strVal val="visible"/>
                                      </p:to>
                                    </p:set>
                                    <p:animEffect transition="in" filter="fade">
                                      <p:cBhvr>
                                        <p:cTn id="27"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title"/>
          </p:nvPr>
        </p:nvSpPr>
        <p:spPr>
          <a:xfrm>
            <a:off x="1744133" y="876301"/>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New States</a:t>
            </a:r>
            <a:endParaRPr>
              <a:latin typeface="Arial"/>
              <a:ea typeface="Arial"/>
              <a:cs typeface="Arial"/>
              <a:sym typeface="Arial"/>
            </a:endParaRPr>
          </a:p>
        </p:txBody>
      </p:sp>
      <p:sp>
        <p:nvSpPr>
          <p:cNvPr id="367" name="Google Shape;367;p36"/>
          <p:cNvSpPr txBox="1"/>
          <p:nvPr/>
        </p:nvSpPr>
        <p:spPr>
          <a:xfrm>
            <a:off x="2729172" y="1835075"/>
            <a:ext cx="5080800" cy="175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Arial"/>
                <a:ea typeface="Arial"/>
                <a:cs typeface="Arial"/>
                <a:sym typeface="Arial"/>
              </a:rPr>
              <a:t>47. New Mexico</a:t>
            </a:r>
            <a:endParaRPr/>
          </a:p>
          <a:p>
            <a:pPr marL="0" marR="0" lvl="0" indent="0" algn="l" rtl="0">
              <a:spcBef>
                <a:spcPts val="0"/>
              </a:spcBef>
              <a:spcAft>
                <a:spcPts val="0"/>
              </a:spcAft>
              <a:buNone/>
            </a:pPr>
            <a:r>
              <a:rPr lang="en-US" sz="3600">
                <a:solidFill>
                  <a:srgbClr val="FF0000"/>
                </a:solidFill>
                <a:latin typeface="Arial"/>
                <a:ea typeface="Arial"/>
                <a:cs typeface="Arial"/>
                <a:sym typeface="Arial"/>
              </a:rPr>
              <a:t>48. Arizona</a:t>
            </a:r>
            <a:endParaRPr sz="3600">
              <a:solidFill>
                <a:srgbClr val="FF0000"/>
              </a:solidFill>
              <a:latin typeface="Arial"/>
              <a:ea typeface="Arial"/>
              <a:cs typeface="Arial"/>
              <a:sym typeface="Arial"/>
            </a:endParaRPr>
          </a:p>
          <a:p>
            <a:pPr marL="0" marR="0" lvl="0" indent="0" algn="l" rtl="0">
              <a:spcBef>
                <a:spcPts val="0"/>
              </a:spcBef>
              <a:spcAft>
                <a:spcPts val="0"/>
              </a:spcAft>
              <a:buNone/>
            </a:pPr>
            <a:endParaRPr sz="3600">
              <a:solidFill>
                <a:srgbClr val="FF0000"/>
              </a:solidFill>
              <a:latin typeface="Arial"/>
              <a:ea typeface="Arial"/>
              <a:cs typeface="Arial"/>
              <a:sym typeface="Arial"/>
            </a:endParaRPr>
          </a:p>
        </p:txBody>
      </p:sp>
      <p:pic>
        <p:nvPicPr>
          <p:cNvPr id="368" name="Google Shape;368;p36" descr="Cursive signature in ink"/>
          <p:cNvPicPr preferRelativeResize="0"/>
          <p:nvPr/>
        </p:nvPicPr>
        <p:blipFill rotWithShape="1">
          <a:blip r:embed="rId3">
            <a:alphaModFix/>
          </a:blip>
          <a:srcRect/>
          <a:stretch/>
        </p:blipFill>
        <p:spPr>
          <a:xfrm>
            <a:off x="116362" y="89204"/>
            <a:ext cx="2680806" cy="785392"/>
          </a:xfrm>
          <a:prstGeom prst="rect">
            <a:avLst/>
          </a:prstGeom>
          <a:noFill/>
          <a:ln>
            <a:noFill/>
          </a:ln>
        </p:spPr>
      </p:pic>
      <p:pic>
        <p:nvPicPr>
          <p:cNvPr id="369" name="Google Shape;369;p36" descr="Image result for new mexico"/>
          <p:cNvPicPr preferRelativeResize="0"/>
          <p:nvPr/>
        </p:nvPicPr>
        <p:blipFill rotWithShape="1">
          <a:blip r:embed="rId4">
            <a:alphaModFix/>
          </a:blip>
          <a:srcRect/>
          <a:stretch/>
        </p:blipFill>
        <p:spPr>
          <a:xfrm>
            <a:off x="389966" y="3405199"/>
            <a:ext cx="4814404" cy="3201578"/>
          </a:xfrm>
          <a:prstGeom prst="rect">
            <a:avLst/>
          </a:prstGeom>
          <a:noFill/>
          <a:ln>
            <a:noFill/>
          </a:ln>
        </p:spPr>
      </p:pic>
      <p:sp>
        <p:nvSpPr>
          <p:cNvPr id="370" name="Google Shape;370;p36" descr="https://res.cloudinary.com/hud9ala09/image/upload/c_limit,f_auto,g_center,h_630,w_1500/v1515626431/hhskilpx2ja7ljxxmsml.jpg"/>
          <p:cNvSpPr/>
          <p:nvPr/>
        </p:nvSpPr>
        <p:spPr>
          <a:xfrm>
            <a:off x="1980668" y="3595322"/>
            <a:ext cx="172767" cy="1727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1" name="Google Shape;371;p36" descr="Image result for arizona"/>
          <p:cNvPicPr preferRelativeResize="0"/>
          <p:nvPr/>
        </p:nvPicPr>
        <p:blipFill rotWithShape="1">
          <a:blip r:embed="rId5">
            <a:alphaModFix/>
          </a:blip>
          <a:srcRect/>
          <a:stretch/>
        </p:blipFill>
        <p:spPr>
          <a:xfrm>
            <a:off x="6172378" y="3405199"/>
            <a:ext cx="5528527" cy="32015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7"/>
          <p:cNvSpPr/>
          <p:nvPr/>
        </p:nvSpPr>
        <p:spPr>
          <a:xfrm>
            <a:off x="248769" y="0"/>
            <a:ext cx="537999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cap="none">
                <a:solidFill>
                  <a:schemeClr val="dk1"/>
                </a:solidFill>
                <a:latin typeface="Play"/>
                <a:ea typeface="Play"/>
                <a:cs typeface="Play"/>
                <a:sym typeface="Play"/>
              </a:rPr>
              <a:t>Election of 1908</a:t>
            </a:r>
            <a:endParaRPr sz="4800" b="1" cap="none">
              <a:solidFill>
                <a:schemeClr val="dk1"/>
              </a:solidFill>
              <a:latin typeface="Play"/>
              <a:ea typeface="Play"/>
              <a:cs typeface="Play"/>
              <a:sym typeface="Play"/>
            </a:endParaRPr>
          </a:p>
        </p:txBody>
      </p:sp>
      <p:sp>
        <p:nvSpPr>
          <p:cNvPr id="377" name="Google Shape;377;p37"/>
          <p:cNvSpPr txBox="1"/>
          <p:nvPr/>
        </p:nvSpPr>
        <p:spPr>
          <a:xfrm>
            <a:off x="445830" y="1731314"/>
            <a:ext cx="5184541"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Republican:  321</a:t>
            </a:r>
            <a:endParaRPr sz="2400"/>
          </a:p>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President: William Howard Taft</a:t>
            </a:r>
            <a:endParaRPr sz="2400"/>
          </a:p>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Vice President: James Sherman</a:t>
            </a:r>
            <a:endParaRPr sz="2400">
              <a:solidFill>
                <a:schemeClr val="dk1"/>
              </a:solidFill>
              <a:latin typeface="Libre Baskerville"/>
              <a:ea typeface="Libre Baskerville"/>
              <a:cs typeface="Libre Baskerville"/>
              <a:sym typeface="Libre Baskerville"/>
            </a:endParaRPr>
          </a:p>
        </p:txBody>
      </p:sp>
      <p:sp>
        <p:nvSpPr>
          <p:cNvPr id="378" name="Google Shape;378;p37"/>
          <p:cNvSpPr txBox="1"/>
          <p:nvPr/>
        </p:nvSpPr>
        <p:spPr>
          <a:xfrm>
            <a:off x="445830" y="3277963"/>
            <a:ext cx="5184541"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Democratic: 162</a:t>
            </a:r>
            <a:endParaRPr sz="2400"/>
          </a:p>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President: William Jennings Bryan</a:t>
            </a:r>
            <a:endParaRPr sz="2400"/>
          </a:p>
          <a:p>
            <a:pPr marL="0" marR="0" lvl="0" indent="0" algn="l" rtl="0">
              <a:spcBef>
                <a:spcPts val="0"/>
              </a:spcBef>
              <a:spcAft>
                <a:spcPts val="0"/>
              </a:spcAft>
              <a:buNone/>
            </a:pPr>
            <a:r>
              <a:rPr lang="en-US" sz="2400">
                <a:solidFill>
                  <a:schemeClr val="dk1"/>
                </a:solidFill>
                <a:latin typeface="Libre Baskerville"/>
                <a:ea typeface="Libre Baskerville"/>
                <a:cs typeface="Libre Baskerville"/>
                <a:sym typeface="Libre Baskerville"/>
              </a:rPr>
              <a:t>Vice President: John Kern</a:t>
            </a:r>
            <a:endParaRPr sz="2400">
              <a:solidFill>
                <a:schemeClr val="dk1"/>
              </a:solidFill>
              <a:latin typeface="Libre Baskerville"/>
              <a:ea typeface="Libre Baskerville"/>
              <a:cs typeface="Libre Baskerville"/>
              <a:sym typeface="Libre Baskerville"/>
            </a:endParaRPr>
          </a:p>
        </p:txBody>
      </p:sp>
      <p:pic>
        <p:nvPicPr>
          <p:cNvPr id="379" name="Google Shape;379;p37" descr="ElectoralCollege1908.svg"/>
          <p:cNvPicPr preferRelativeResize="0"/>
          <p:nvPr/>
        </p:nvPicPr>
        <p:blipFill rotWithShape="1">
          <a:blip r:embed="rId3">
            <a:alphaModFix/>
          </a:blip>
          <a:srcRect/>
          <a:stretch/>
        </p:blipFill>
        <p:spPr>
          <a:xfrm>
            <a:off x="6928908" y="220134"/>
            <a:ext cx="4779331" cy="2760476"/>
          </a:xfrm>
          <a:prstGeom prst="rect">
            <a:avLst/>
          </a:prstGeom>
          <a:noFill/>
          <a:ln>
            <a:noFill/>
          </a:ln>
        </p:spPr>
      </p:pic>
      <p:pic>
        <p:nvPicPr>
          <p:cNvPr id="380" name="Google Shape;380;p37" descr="1908RepublicanPoster.png"/>
          <p:cNvPicPr preferRelativeResize="0"/>
          <p:nvPr/>
        </p:nvPicPr>
        <p:blipFill rotWithShape="1">
          <a:blip r:embed="rId4">
            <a:alphaModFix/>
          </a:blip>
          <a:srcRect/>
          <a:stretch/>
        </p:blipFill>
        <p:spPr>
          <a:xfrm>
            <a:off x="6615953" y="3277963"/>
            <a:ext cx="4648533" cy="35196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pic>
        <p:nvPicPr>
          <p:cNvPr id="385" name="Google Shape;385;p38" descr="Related image"/>
          <p:cNvPicPr preferRelativeResize="0"/>
          <p:nvPr/>
        </p:nvPicPr>
        <p:blipFill rotWithShape="1">
          <a:blip r:embed="rId3">
            <a:alphaModFix/>
          </a:blip>
          <a:srcRect/>
          <a:stretch/>
        </p:blipFill>
        <p:spPr>
          <a:xfrm>
            <a:off x="3899647" y="60610"/>
            <a:ext cx="4598894" cy="6797390"/>
          </a:xfrm>
          <a:prstGeom prst="rect">
            <a:avLst/>
          </a:prstGeom>
          <a:noFill/>
          <a:ln>
            <a:noFill/>
          </a:ln>
        </p:spPr>
      </p:pic>
      <p:pic>
        <p:nvPicPr>
          <p:cNvPr id="386" name="Google Shape;386;p38" descr="Image result for william howard taft bathtub"/>
          <p:cNvPicPr preferRelativeResize="0"/>
          <p:nvPr/>
        </p:nvPicPr>
        <p:blipFill rotWithShape="1">
          <a:blip r:embed="rId4">
            <a:alphaModFix/>
          </a:blip>
          <a:srcRect/>
          <a:stretch/>
        </p:blipFill>
        <p:spPr>
          <a:xfrm>
            <a:off x="282556" y="235092"/>
            <a:ext cx="11430000" cy="6448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39" descr="Image result for taft first baseball"/>
          <p:cNvPicPr preferRelativeResize="0"/>
          <p:nvPr/>
        </p:nvPicPr>
        <p:blipFill rotWithShape="1">
          <a:blip r:embed="rId3">
            <a:alphaModFix/>
          </a:blip>
          <a:srcRect/>
          <a:stretch/>
        </p:blipFill>
        <p:spPr>
          <a:xfrm>
            <a:off x="384175" y="187325"/>
            <a:ext cx="11430000" cy="6410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0" descr="https://media.cntraveler.com/photos/58b447bf9a5c597c409e2d6c/master/w_1200,c_limit/cherry-blossom-bars-washington-dc.jpg"/>
          <p:cNvPicPr preferRelativeResize="0"/>
          <p:nvPr/>
        </p:nvPicPr>
        <p:blipFill rotWithShape="1">
          <a:blip r:embed="rId3">
            <a:alphaModFix/>
          </a:blip>
          <a:srcRect/>
          <a:stretch/>
        </p:blipFill>
        <p:spPr>
          <a:xfrm>
            <a:off x="0" y="0"/>
            <a:ext cx="12192000" cy="8128000"/>
          </a:xfrm>
          <a:prstGeom prst="rect">
            <a:avLst/>
          </a:prstGeom>
          <a:noFill/>
          <a:ln>
            <a:noFill/>
          </a:ln>
        </p:spPr>
      </p:pic>
      <p:sp>
        <p:nvSpPr>
          <p:cNvPr id="397" name="Google Shape;397;p40"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40"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40"/>
          <p:cNvSpPr txBox="1"/>
          <p:nvPr/>
        </p:nvSpPr>
        <p:spPr>
          <a:xfrm>
            <a:off x="5331387" y="1742670"/>
            <a:ext cx="6384016" cy="2308324"/>
          </a:xfrm>
          <a:prstGeom prst="rect">
            <a:avLst/>
          </a:prstGeom>
          <a:noFill/>
          <a:ln>
            <a:noFill/>
          </a:ln>
        </p:spPr>
        <p:txBody>
          <a:bodyPr spcFirstLastPara="1" wrap="square" lIns="91425" tIns="45700" rIns="91425" bIns="45700" anchor="t" anchorCtr="0">
            <a:spAutoFit/>
          </a:bodyPr>
          <a:lstStyle/>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400" name="Google Shape;400;p40" descr="Cursive signature in ink"/>
          <p:cNvPicPr preferRelativeResize="0"/>
          <p:nvPr/>
        </p:nvPicPr>
        <p:blipFill rotWithShape="1">
          <a:blip r:embed="rId4">
            <a:alphaModFix/>
          </a:blip>
          <a:srcRect/>
          <a:stretch/>
        </p:blipFill>
        <p:spPr>
          <a:xfrm>
            <a:off x="116362" y="89204"/>
            <a:ext cx="2680806" cy="785392"/>
          </a:xfrm>
          <a:prstGeom prst="rect">
            <a:avLst/>
          </a:prstGeom>
          <a:noFill/>
          <a:ln>
            <a:noFill/>
          </a:ln>
        </p:spPr>
      </p:pic>
      <p:pic>
        <p:nvPicPr>
          <p:cNvPr id="401" name="Google Shape;401;p40" descr="HelenTaft.jpg"/>
          <p:cNvPicPr preferRelativeResize="0"/>
          <p:nvPr/>
        </p:nvPicPr>
        <p:blipFill rotWithShape="1">
          <a:blip r:embed="rId5">
            <a:alphaModFix/>
          </a:blip>
          <a:srcRect/>
          <a:stretch/>
        </p:blipFill>
        <p:spPr>
          <a:xfrm>
            <a:off x="4482396" y="1144849"/>
            <a:ext cx="4040999" cy="54048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5"/>
        <p:cNvGrpSpPr/>
        <p:nvPr/>
      </p:nvGrpSpPr>
      <p:grpSpPr>
        <a:xfrm>
          <a:off x="0" y="0"/>
          <a:ext cx="0" cy="0"/>
          <a:chOff x="0" y="0"/>
          <a:chExt cx="0" cy="0"/>
        </a:xfrm>
      </p:grpSpPr>
      <p:sp>
        <p:nvSpPr>
          <p:cNvPr id="406" name="Google Shape;406;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07" name="Google Shape;407;p41" descr="Related image"/>
          <p:cNvPicPr preferRelativeResize="0"/>
          <p:nvPr/>
        </p:nvPicPr>
        <p:blipFill rotWithShape="1">
          <a:blip r:embed="rId3">
            <a:alphaModFix/>
          </a:blip>
          <a:srcRect/>
          <a:stretch/>
        </p:blipFill>
        <p:spPr>
          <a:xfrm>
            <a:off x="2740449" y="0"/>
            <a:ext cx="6711102" cy="763435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13" name="Google Shape;413;p42" descr="Image result for taft roosevelt cartoon"/>
          <p:cNvPicPr preferRelativeResize="0"/>
          <p:nvPr/>
        </p:nvPicPr>
        <p:blipFill rotWithShape="1">
          <a:blip r:embed="rId3">
            <a:alphaModFix/>
          </a:blip>
          <a:srcRect/>
          <a:stretch/>
        </p:blipFill>
        <p:spPr>
          <a:xfrm>
            <a:off x="0" y="112295"/>
            <a:ext cx="12192000" cy="65227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3"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43"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0" name="Google Shape;420;p43" descr="Cursive signature in ink"/>
          <p:cNvPicPr preferRelativeResize="0"/>
          <p:nvPr/>
        </p:nvPicPr>
        <p:blipFill rotWithShape="1">
          <a:blip r:embed="rId3">
            <a:alphaModFix/>
          </a:blip>
          <a:srcRect/>
          <a:stretch/>
        </p:blipFill>
        <p:spPr>
          <a:xfrm>
            <a:off x="4231241" y="5149633"/>
            <a:ext cx="2680806" cy="785392"/>
          </a:xfrm>
          <a:prstGeom prst="rect">
            <a:avLst/>
          </a:prstGeom>
          <a:noFill/>
          <a:ln>
            <a:noFill/>
          </a:ln>
        </p:spPr>
      </p:pic>
      <p:sp>
        <p:nvSpPr>
          <p:cNvPr id="421" name="Google Shape;421;p43"/>
          <p:cNvSpPr txBox="1"/>
          <p:nvPr/>
        </p:nvSpPr>
        <p:spPr>
          <a:xfrm>
            <a:off x="7543800" y="312738"/>
            <a:ext cx="4648200" cy="66479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Appointed his own Cabinet, instead of Roosevelt’s men</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-Left most tariffs untouched, instead of lowering them.</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-Fired Gifford Pinchot, head of US Forest Service</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-Sues US Steel for being a monopoly, infuriating Roosevelt</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-Didn’t back Roosevelt’s “New Nationalism”</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-Seen as too Conservative by Progressive Republicans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43"/>
          <p:cNvSpPr txBox="1"/>
          <p:nvPr/>
        </p:nvSpPr>
        <p:spPr>
          <a:xfrm>
            <a:off x="85173" y="312738"/>
            <a:ext cx="4146068" cy="62786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-Conserved  land,  including land with oil and coal</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“Busted” twice as many monopolistic corporations and trusts as Roosevelt did</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-Federal Government given power to regulate telephone and telegraph lines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-Supported new mining regulations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-Seen as too progressive by Conservative Republicans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3" name="Google Shape;423;p43" descr="Image result for angry teddy roosevelt"/>
          <p:cNvPicPr preferRelativeResize="0"/>
          <p:nvPr/>
        </p:nvPicPr>
        <p:blipFill rotWithShape="1">
          <a:blip r:embed="rId4">
            <a:alphaModFix/>
          </a:blip>
          <a:srcRect/>
          <a:stretch/>
        </p:blipFill>
        <p:spPr>
          <a:xfrm>
            <a:off x="4038600" y="1882906"/>
            <a:ext cx="3505200" cy="2619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1">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1">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1">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1">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1">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21">
                                            <p:txEl>
                                              <p:pRg st="10" end="1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4"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44"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44"/>
          <p:cNvSpPr/>
          <p:nvPr/>
        </p:nvSpPr>
        <p:spPr>
          <a:xfrm>
            <a:off x="2415381" y="741567"/>
            <a:ext cx="664169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Progressive Movement</a:t>
            </a:r>
            <a:endParaRPr sz="5400" b="0" cap="none">
              <a:solidFill>
                <a:schemeClr val="dk1"/>
              </a:solidFill>
              <a:latin typeface="Calibri"/>
              <a:ea typeface="Calibri"/>
              <a:cs typeface="Calibri"/>
              <a:sym typeface="Calibri"/>
            </a:endParaRPr>
          </a:p>
        </p:txBody>
      </p:sp>
      <p:pic>
        <p:nvPicPr>
          <p:cNvPr id="431" name="Google Shape;431;p44" descr="Cursive signature in ink"/>
          <p:cNvPicPr preferRelativeResize="0"/>
          <p:nvPr/>
        </p:nvPicPr>
        <p:blipFill rotWithShape="1">
          <a:blip r:embed="rId3">
            <a:alphaModFix/>
          </a:blip>
          <a:srcRect/>
          <a:stretch/>
        </p:blipFill>
        <p:spPr>
          <a:xfrm>
            <a:off x="116362" y="89204"/>
            <a:ext cx="2680806" cy="785392"/>
          </a:xfrm>
          <a:prstGeom prst="rect">
            <a:avLst/>
          </a:prstGeom>
          <a:noFill/>
          <a:ln>
            <a:noFill/>
          </a:ln>
        </p:spPr>
      </p:pic>
      <p:pic>
        <p:nvPicPr>
          <p:cNvPr id="432" name="Google Shape;432;p44" descr="Image result for senator lafollette"/>
          <p:cNvPicPr preferRelativeResize="0"/>
          <p:nvPr/>
        </p:nvPicPr>
        <p:blipFill rotWithShape="1">
          <a:blip r:embed="rId4">
            <a:alphaModFix/>
          </a:blip>
          <a:srcRect/>
          <a:stretch/>
        </p:blipFill>
        <p:spPr>
          <a:xfrm>
            <a:off x="6691991" y="1763037"/>
            <a:ext cx="5765800" cy="5094963"/>
          </a:xfrm>
          <a:prstGeom prst="rect">
            <a:avLst/>
          </a:prstGeom>
          <a:noFill/>
          <a:ln>
            <a:noFill/>
          </a:ln>
        </p:spPr>
      </p:pic>
      <p:sp>
        <p:nvSpPr>
          <p:cNvPr id="433" name="Google Shape;433;p44"/>
          <p:cNvSpPr/>
          <p:nvPr/>
        </p:nvSpPr>
        <p:spPr>
          <a:xfrm>
            <a:off x="11563350" y="1371600"/>
            <a:ext cx="628650"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44"/>
          <p:cNvSpPr/>
          <p:nvPr/>
        </p:nvSpPr>
        <p:spPr>
          <a:xfrm>
            <a:off x="6644366" y="1763037"/>
            <a:ext cx="1547134"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44"/>
          <p:cNvSpPr txBox="1"/>
          <p:nvPr/>
        </p:nvSpPr>
        <p:spPr>
          <a:xfrm>
            <a:off x="0" y="1763037"/>
            <a:ext cx="8191500" cy="701730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Led by Senator Robert M. Lafollette of Wisconsin</a:t>
            </a:r>
            <a:endParaRPr b="1"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Called for the progressive legislation and popular election of government officials </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Direct election of US Senators (at the time, 			chosen by state legislatures)</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An income tax</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Primary elections for party conventions and delegates</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States to allow referendums and recall elections</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More workplace pay and safety regulations</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More controversial:</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Women’s suffrage</a:t>
            </a:r>
            <a:endParaRPr b="1" dirty="0"/>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	- Prohibition of alcohol</a:t>
            </a:r>
            <a:endParaRPr b="1"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436" name="Google Shape;436;p44"/>
          <p:cNvSpPr/>
          <p:nvPr/>
        </p:nvSpPr>
        <p:spPr>
          <a:xfrm>
            <a:off x="11715750" y="1524000"/>
            <a:ext cx="628650"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7463"/>
            <a:ext cx="5636376" cy="4556071"/>
          </a:xfrm>
          <a:prstGeom prst="rect">
            <a:avLst/>
          </a:prstGeom>
        </p:spPr>
      </p:pic>
      <p:pic>
        <p:nvPicPr>
          <p:cNvPr id="5" name="Picture 4"/>
          <p:cNvPicPr>
            <a:picLocks noChangeAspect="1"/>
          </p:cNvPicPr>
          <p:nvPr/>
        </p:nvPicPr>
        <p:blipFill>
          <a:blip r:embed="rId3"/>
          <a:stretch>
            <a:fillRect/>
          </a:stretch>
        </p:blipFill>
        <p:spPr>
          <a:xfrm>
            <a:off x="7804300" y="74209"/>
            <a:ext cx="4203397" cy="3502831"/>
          </a:xfrm>
          <a:prstGeom prst="rect">
            <a:avLst/>
          </a:prstGeom>
        </p:spPr>
      </p:pic>
      <p:pic>
        <p:nvPicPr>
          <p:cNvPr id="6" name="Picture 5"/>
          <p:cNvPicPr>
            <a:picLocks noChangeAspect="1"/>
          </p:cNvPicPr>
          <p:nvPr/>
        </p:nvPicPr>
        <p:blipFill>
          <a:blip r:embed="rId4"/>
          <a:stretch>
            <a:fillRect/>
          </a:stretch>
        </p:blipFill>
        <p:spPr>
          <a:xfrm>
            <a:off x="4420739" y="3460059"/>
            <a:ext cx="6031848" cy="3397941"/>
          </a:xfrm>
          <a:prstGeom prst="rect">
            <a:avLst/>
          </a:prstGeom>
        </p:spPr>
      </p:pic>
    </p:spTree>
    <p:extLst>
      <p:ext uri="{BB962C8B-B14F-4D97-AF65-F5344CB8AC3E}">
        <p14:creationId xmlns:p14="http://schemas.microsoft.com/office/powerpoint/2010/main" val="4750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5"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5"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45"/>
          <p:cNvSpPr/>
          <p:nvPr/>
        </p:nvSpPr>
        <p:spPr>
          <a:xfrm>
            <a:off x="1420243" y="741567"/>
            <a:ext cx="863197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1911 – Triangle Shirtwaist </a:t>
            </a:r>
            <a:r>
              <a:rPr lang="en-US" sz="5400" u="sng">
                <a:solidFill>
                  <a:schemeClr val="dk1"/>
                </a:solidFill>
                <a:latin typeface="Calibri"/>
                <a:ea typeface="Calibri"/>
                <a:cs typeface="Calibri"/>
                <a:sym typeface="Calibri"/>
                <a:hlinkClick r:id="rId3"/>
              </a:rPr>
              <a:t>Fire</a:t>
            </a:r>
            <a:endParaRPr sz="5400" b="0" cap="none">
              <a:solidFill>
                <a:schemeClr val="dk1"/>
              </a:solidFill>
              <a:latin typeface="Calibri"/>
              <a:ea typeface="Calibri"/>
              <a:cs typeface="Calibri"/>
              <a:sym typeface="Calibri"/>
            </a:endParaRPr>
          </a:p>
        </p:txBody>
      </p:sp>
      <p:pic>
        <p:nvPicPr>
          <p:cNvPr id="444" name="Google Shape;444;p45" descr="Cursive signature in ink"/>
          <p:cNvPicPr preferRelativeResize="0"/>
          <p:nvPr/>
        </p:nvPicPr>
        <p:blipFill rotWithShape="1">
          <a:blip r:embed="rId4">
            <a:alphaModFix/>
          </a:blip>
          <a:srcRect/>
          <a:stretch/>
        </p:blipFill>
        <p:spPr>
          <a:xfrm>
            <a:off x="116362" y="89204"/>
            <a:ext cx="2680806" cy="785392"/>
          </a:xfrm>
          <a:prstGeom prst="rect">
            <a:avLst/>
          </a:prstGeom>
          <a:noFill/>
          <a:ln>
            <a:noFill/>
          </a:ln>
        </p:spPr>
      </p:pic>
      <p:sp>
        <p:nvSpPr>
          <p:cNvPr id="445" name="Google Shape;445;p45"/>
          <p:cNvSpPr/>
          <p:nvPr/>
        </p:nvSpPr>
        <p:spPr>
          <a:xfrm>
            <a:off x="11563350" y="1371600"/>
            <a:ext cx="628650"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45"/>
          <p:cNvSpPr/>
          <p:nvPr/>
        </p:nvSpPr>
        <p:spPr>
          <a:xfrm>
            <a:off x="6644366" y="1763037"/>
            <a:ext cx="1547134"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45"/>
          <p:cNvSpPr txBox="1"/>
          <p:nvPr/>
        </p:nvSpPr>
        <p:spPr>
          <a:xfrm>
            <a:off x="155575" y="1700106"/>
            <a:ext cx="7894852" cy="4154943"/>
          </a:xfrm>
          <a:prstGeom prst="rect">
            <a:avLst/>
          </a:prstGeom>
          <a:noFill/>
          <a:ln>
            <a:noFill/>
          </a:ln>
        </p:spPr>
        <p:txBody>
          <a:bodyPr spcFirstLastPara="1" wrap="square" lIns="91425" tIns="45700" rIns="91425" bIns="45700" anchor="t" anchorCtr="0">
            <a:spAutoFit/>
          </a:bodyPr>
          <a:lstStyle/>
          <a:p>
            <a:pPr marL="342900" marR="0" lvl="0" indent="-2921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Fire on upper floors of a garment factory in New York City</a:t>
            </a:r>
            <a:endParaRPr sz="2400" dirty="0"/>
          </a:p>
          <a:p>
            <a:pPr marL="342900" marR="0" lvl="0" indent="-2921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Poor safety measures (locked doors, only one fire escape) caused the death of 146 workers, mainly women</a:t>
            </a:r>
            <a:endParaRPr sz="2400" dirty="0"/>
          </a:p>
          <a:p>
            <a:pPr marL="342900" marR="0" lvl="0" indent="-2921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State and federal workplace safety regulations will be passed to protect workers</a:t>
            </a:r>
            <a:endParaRPr sz="2400" b="1"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448" name="Google Shape;448;p45"/>
          <p:cNvSpPr/>
          <p:nvPr/>
        </p:nvSpPr>
        <p:spPr>
          <a:xfrm>
            <a:off x="11715750" y="1524000"/>
            <a:ext cx="628650"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9" name="Google Shape;449;p45" descr="Image result for triangle fire"/>
          <p:cNvPicPr preferRelativeResize="0"/>
          <p:nvPr/>
        </p:nvPicPr>
        <p:blipFill rotWithShape="1">
          <a:blip r:embed="rId5">
            <a:alphaModFix/>
          </a:blip>
          <a:srcRect/>
          <a:stretch/>
        </p:blipFill>
        <p:spPr>
          <a:xfrm>
            <a:off x="8202826" y="1664897"/>
            <a:ext cx="4003590" cy="5241065"/>
          </a:xfrm>
          <a:prstGeom prst="rect">
            <a:avLst/>
          </a:prstGeom>
          <a:noFill/>
          <a:ln>
            <a:noFill/>
          </a:ln>
        </p:spPr>
      </p:pic>
      <p:pic>
        <p:nvPicPr>
          <p:cNvPr id="450" name="Google Shape;450;p45" descr="Related image"/>
          <p:cNvPicPr preferRelativeResize="0"/>
          <p:nvPr/>
        </p:nvPicPr>
        <p:blipFill rotWithShape="1">
          <a:blip r:embed="rId6">
            <a:alphaModFix/>
          </a:blip>
          <a:srcRect/>
          <a:stretch/>
        </p:blipFill>
        <p:spPr>
          <a:xfrm>
            <a:off x="1591553" y="3960652"/>
            <a:ext cx="5150826" cy="289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6"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46"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46"/>
          <p:cNvSpPr/>
          <p:nvPr/>
        </p:nvSpPr>
        <p:spPr>
          <a:xfrm>
            <a:off x="1379980" y="741567"/>
            <a:ext cx="871251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1911 – Standard Oil broken up</a:t>
            </a:r>
            <a:endParaRPr sz="5400" b="0" cap="none">
              <a:solidFill>
                <a:schemeClr val="dk1"/>
              </a:solidFill>
              <a:latin typeface="Calibri"/>
              <a:ea typeface="Calibri"/>
              <a:cs typeface="Calibri"/>
              <a:sym typeface="Calibri"/>
            </a:endParaRPr>
          </a:p>
        </p:txBody>
      </p:sp>
      <p:pic>
        <p:nvPicPr>
          <p:cNvPr id="458" name="Google Shape;458;p46" descr="Cursive signature in ink"/>
          <p:cNvPicPr preferRelativeResize="0"/>
          <p:nvPr/>
        </p:nvPicPr>
        <p:blipFill rotWithShape="1">
          <a:blip r:embed="rId3">
            <a:alphaModFix/>
          </a:blip>
          <a:srcRect/>
          <a:stretch/>
        </p:blipFill>
        <p:spPr>
          <a:xfrm>
            <a:off x="116362" y="89204"/>
            <a:ext cx="2680806" cy="785392"/>
          </a:xfrm>
          <a:prstGeom prst="rect">
            <a:avLst/>
          </a:prstGeom>
          <a:noFill/>
          <a:ln>
            <a:noFill/>
          </a:ln>
        </p:spPr>
      </p:pic>
      <p:sp>
        <p:nvSpPr>
          <p:cNvPr id="459" name="Google Shape;459;p46"/>
          <p:cNvSpPr/>
          <p:nvPr/>
        </p:nvSpPr>
        <p:spPr>
          <a:xfrm>
            <a:off x="11563350" y="1371600"/>
            <a:ext cx="628650" cy="5486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46"/>
          <p:cNvSpPr txBox="1"/>
          <p:nvPr/>
        </p:nvSpPr>
        <p:spPr>
          <a:xfrm>
            <a:off x="155575" y="1700106"/>
            <a:ext cx="6716156" cy="637097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3200"/>
              <a:buFont typeface="Calibri"/>
              <a:buChar char="-"/>
            </a:pPr>
            <a:r>
              <a:rPr lang="en-US" sz="3200" b="1" dirty="0">
                <a:solidFill>
                  <a:schemeClr val="dk1"/>
                </a:solidFill>
                <a:latin typeface="Calibri"/>
                <a:ea typeface="Calibri"/>
                <a:cs typeface="Calibri"/>
                <a:sym typeface="Calibri"/>
              </a:rPr>
              <a:t>Supreme Court ruled Standard Oil violated the Sherman Anti-Trust Act and should be broken up.</a:t>
            </a:r>
            <a:endParaRPr b="1" dirty="0"/>
          </a:p>
          <a:p>
            <a:pPr marL="342900" marR="0" lvl="0" indent="-3429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Broken up into 34 companies</a:t>
            </a:r>
            <a:endParaRPr dirty="0"/>
          </a:p>
          <a:p>
            <a:pPr marL="342900" marR="0" lvl="0" indent="-3429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John D. Rockefeller owned 25% of the shares in each company, and he ended up becoming even wealthier – worth at least $900 million within a few years </a:t>
            </a: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pic>
        <p:nvPicPr>
          <p:cNvPr id="461" name="Google Shape;461;p46" descr="Image result for standard oil busted"/>
          <p:cNvPicPr preferRelativeResize="0"/>
          <p:nvPr/>
        </p:nvPicPr>
        <p:blipFill rotWithShape="1">
          <a:blip r:embed="rId4">
            <a:alphaModFix/>
          </a:blip>
          <a:srcRect/>
          <a:stretch/>
        </p:blipFill>
        <p:spPr>
          <a:xfrm>
            <a:off x="6871731" y="1664897"/>
            <a:ext cx="5320269" cy="4724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7" descr="Image result for standard oil companies chart"/>
          <p:cNvPicPr preferRelativeResize="0"/>
          <p:nvPr/>
        </p:nvPicPr>
        <p:blipFill rotWithShape="1">
          <a:blip r:embed="rId3">
            <a:alphaModFix/>
          </a:blip>
          <a:srcRect/>
          <a:stretch/>
        </p:blipFill>
        <p:spPr>
          <a:xfrm>
            <a:off x="-111760" y="266700"/>
            <a:ext cx="12303760" cy="6591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8" descr="Image result for assassination headline garfield"/>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8" descr="Garfield Assassination"/>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48"/>
          <p:cNvSpPr txBox="1"/>
          <p:nvPr/>
        </p:nvSpPr>
        <p:spPr>
          <a:xfrm>
            <a:off x="155574" y="2914130"/>
            <a:ext cx="6569075" cy="60016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First mass-produced automobile</a:t>
            </a:r>
            <a:endParaRPr b="1" dirty="0"/>
          </a:p>
          <a:p>
            <a:pPr marL="342900" marR="0" lvl="0" indent="-342900" algn="l" rtl="0">
              <a:spcBef>
                <a:spcPts val="0"/>
              </a:spcBef>
              <a:spcAft>
                <a:spcPts val="0"/>
              </a:spcAft>
              <a:buClr>
                <a:schemeClr val="dk1"/>
              </a:buClr>
              <a:buSzPts val="2400"/>
              <a:buFont typeface="Calibri"/>
              <a:buChar char="-"/>
            </a:pPr>
            <a:r>
              <a:rPr lang="en-US" sz="2400" b="1" dirty="0">
                <a:solidFill>
                  <a:schemeClr val="dk1"/>
                </a:solidFill>
                <a:latin typeface="Calibri"/>
                <a:ea typeface="Calibri"/>
                <a:cs typeface="Calibri"/>
                <a:sym typeface="Calibri"/>
              </a:rPr>
              <a:t>Made by Henry Ford in his factory in Detroit, Michigan</a:t>
            </a:r>
            <a:endParaRPr b="1"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Sold for $850 in 1909, but less than $300 by the 1920s</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Price was affordable due to Ford’s use of the assembly line for production, few options, and cost-cutting measures.</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The first car affordable to regular people</a:t>
            </a:r>
            <a:endParaRPr dirty="0"/>
          </a:p>
          <a:p>
            <a:pPr marL="342900" marR="0" lvl="0" indent="-342900" algn="l" rtl="0">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In production until 1927, sold 15,000,000 cars</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342900" marR="0" lvl="0" indent="-1905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
        <p:nvSpPr>
          <p:cNvPr id="474" name="Google Shape;474;p48"/>
          <p:cNvSpPr/>
          <p:nvPr/>
        </p:nvSpPr>
        <p:spPr>
          <a:xfrm>
            <a:off x="612775" y="1111735"/>
            <a:ext cx="4878515"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1908 – The Ford </a:t>
            </a:r>
            <a:endParaRPr/>
          </a:p>
          <a:p>
            <a:pPr marL="0" marR="0" lvl="0" indent="0" algn="ctr" rtl="0">
              <a:spcBef>
                <a:spcPts val="0"/>
              </a:spcBef>
              <a:spcAft>
                <a:spcPts val="0"/>
              </a:spcAft>
              <a:buNone/>
            </a:pPr>
            <a:r>
              <a:rPr lang="en-US" sz="5400">
                <a:solidFill>
                  <a:schemeClr val="dk1"/>
                </a:solidFill>
                <a:latin typeface="Calibri"/>
                <a:ea typeface="Calibri"/>
                <a:cs typeface="Calibri"/>
                <a:sym typeface="Calibri"/>
              </a:rPr>
              <a:t>Model T</a:t>
            </a:r>
            <a:endParaRPr sz="5400" b="0" cap="none">
              <a:solidFill>
                <a:schemeClr val="dk1"/>
              </a:solidFill>
              <a:latin typeface="Calibri"/>
              <a:ea typeface="Calibri"/>
              <a:cs typeface="Calibri"/>
              <a:sym typeface="Calibri"/>
            </a:endParaRPr>
          </a:p>
        </p:txBody>
      </p:sp>
      <p:pic>
        <p:nvPicPr>
          <p:cNvPr id="475" name="Google Shape;475;p48" descr="Cursive signature in ink"/>
          <p:cNvPicPr preferRelativeResize="0"/>
          <p:nvPr/>
        </p:nvPicPr>
        <p:blipFill rotWithShape="1">
          <a:blip r:embed="rId3">
            <a:alphaModFix/>
          </a:blip>
          <a:srcRect/>
          <a:stretch/>
        </p:blipFill>
        <p:spPr>
          <a:xfrm>
            <a:off x="116362" y="89204"/>
            <a:ext cx="2680806" cy="785392"/>
          </a:xfrm>
          <a:prstGeom prst="rect">
            <a:avLst/>
          </a:prstGeom>
          <a:noFill/>
          <a:ln>
            <a:noFill/>
          </a:ln>
        </p:spPr>
      </p:pic>
      <p:pic>
        <p:nvPicPr>
          <p:cNvPr id="476" name="Google Shape;476;p48" descr="Image result for model T 1909">
            <a:hlinkClick r:id="rId4"/>
          </p:cNvPr>
          <p:cNvPicPr preferRelativeResize="0"/>
          <p:nvPr/>
        </p:nvPicPr>
        <p:blipFill rotWithShape="1">
          <a:blip r:embed="rId5">
            <a:alphaModFix/>
          </a:blip>
          <a:srcRect/>
          <a:stretch/>
        </p:blipFill>
        <p:spPr>
          <a:xfrm>
            <a:off x="6966284" y="3952122"/>
            <a:ext cx="5033472" cy="2905878"/>
          </a:xfrm>
          <a:prstGeom prst="rect">
            <a:avLst/>
          </a:prstGeom>
          <a:noFill/>
          <a:ln>
            <a:noFill/>
          </a:ln>
        </p:spPr>
      </p:pic>
      <p:pic>
        <p:nvPicPr>
          <p:cNvPr id="477" name="Google Shape;477;p48" descr="Image result for henry ford">
            <a:hlinkClick r:id="rId6"/>
          </p:cNvPr>
          <p:cNvPicPr preferRelativeResize="0"/>
          <p:nvPr/>
        </p:nvPicPr>
        <p:blipFill rotWithShape="1">
          <a:blip r:embed="rId7">
            <a:alphaModFix/>
          </a:blip>
          <a:srcRect/>
          <a:stretch/>
        </p:blipFill>
        <p:spPr>
          <a:xfrm>
            <a:off x="6966284" y="874596"/>
            <a:ext cx="5033472" cy="2862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9"/>
          <p:cNvSpPr/>
          <p:nvPr/>
        </p:nvSpPr>
        <p:spPr>
          <a:xfrm>
            <a:off x="260560" y="124492"/>
            <a:ext cx="697338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a:ea typeface="Calibri"/>
                <a:cs typeface="Calibri"/>
                <a:sym typeface="Calibri"/>
              </a:rPr>
              <a:t>16</a:t>
            </a:r>
            <a:r>
              <a:rPr lang="en-US" sz="5400" b="1" cap="none" baseline="30000">
                <a:solidFill>
                  <a:srgbClr val="C00000"/>
                </a:solidFill>
                <a:latin typeface="Calibri"/>
                <a:ea typeface="Calibri"/>
                <a:cs typeface="Calibri"/>
                <a:sym typeface="Calibri"/>
              </a:rPr>
              <a:t>th</a:t>
            </a:r>
            <a:r>
              <a:rPr lang="en-US" sz="5400" b="1" cap="none">
                <a:solidFill>
                  <a:srgbClr val="C00000"/>
                </a:solidFill>
                <a:latin typeface="Calibri"/>
                <a:ea typeface="Calibri"/>
                <a:cs typeface="Calibri"/>
                <a:sym typeface="Calibri"/>
              </a:rPr>
              <a:t> Amendment - 1913</a:t>
            </a:r>
            <a:endParaRPr sz="5400" b="1" cap="none">
              <a:solidFill>
                <a:srgbClr val="C00000"/>
              </a:solidFill>
              <a:latin typeface="Calibri"/>
              <a:ea typeface="Calibri"/>
              <a:cs typeface="Calibri"/>
              <a:sym typeface="Calibri"/>
            </a:endParaRPr>
          </a:p>
        </p:txBody>
      </p:sp>
      <p:sp>
        <p:nvSpPr>
          <p:cNvPr id="483" name="Google Shape;483;p49"/>
          <p:cNvSpPr txBox="1"/>
          <p:nvPr/>
        </p:nvSpPr>
        <p:spPr>
          <a:xfrm>
            <a:off x="995086" y="3668975"/>
            <a:ext cx="10121149" cy="2062103"/>
          </a:xfrm>
          <a:prstGeom prst="rect">
            <a:avLst/>
          </a:prstGeom>
          <a:blipFill rotWithShape="1">
            <a:blip r:embed="rId3">
              <a:alphaModFix/>
            </a:blip>
            <a:tile tx="0" ty="0" sx="100000" sy="100000" flip="none" algn="tl"/>
          </a:blip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i="1">
                <a:solidFill>
                  <a:schemeClr val="dk1"/>
                </a:solidFill>
                <a:latin typeface="Arial"/>
                <a:ea typeface="Arial"/>
                <a:cs typeface="Arial"/>
                <a:sym typeface="Arial"/>
              </a:rPr>
              <a:t>The Congress shall have power to lay and collect taxes on incomes, from whatever source derived, without apportionment among the several States, and without regard to any census or enumeration.</a:t>
            </a:r>
            <a:endParaRPr/>
          </a:p>
        </p:txBody>
      </p:sp>
      <p:sp>
        <p:nvSpPr>
          <p:cNvPr id="484" name="Google Shape;484;p49"/>
          <p:cNvSpPr txBox="1"/>
          <p:nvPr/>
        </p:nvSpPr>
        <p:spPr>
          <a:xfrm>
            <a:off x="1138520" y="1295472"/>
            <a:ext cx="9834280"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Book Antiqua"/>
                <a:ea typeface="Book Antiqua"/>
                <a:cs typeface="Book Antiqua"/>
                <a:sym typeface="Book Antiqua"/>
              </a:rPr>
              <a:t>-  </a:t>
            </a:r>
            <a:r>
              <a:rPr lang="en-US" sz="3200" b="1" dirty="0">
                <a:solidFill>
                  <a:schemeClr val="dk1"/>
                </a:solidFill>
                <a:latin typeface="Book Antiqua"/>
                <a:ea typeface="Book Antiqua"/>
                <a:cs typeface="Book Antiqua"/>
                <a:sym typeface="Book Antiqua"/>
              </a:rPr>
              <a:t>Allows a national  income tax</a:t>
            </a:r>
            <a:endParaRPr b="1" dirty="0"/>
          </a:p>
          <a:p>
            <a:pPr marL="342900" marR="0" lvl="0" indent="-342900" algn="l" rtl="0">
              <a:spcBef>
                <a:spcPts val="0"/>
              </a:spcBef>
              <a:spcAft>
                <a:spcPts val="0"/>
              </a:spcAft>
              <a:buClr>
                <a:schemeClr val="dk1"/>
              </a:buClr>
              <a:buSzPts val="3200"/>
              <a:buFont typeface="Book Antiqua"/>
              <a:buChar char="-"/>
            </a:pPr>
            <a:r>
              <a:rPr lang="en-US" sz="3200" dirty="0">
                <a:solidFill>
                  <a:schemeClr val="dk1"/>
                </a:solidFill>
                <a:latin typeface="Book Antiqua"/>
                <a:ea typeface="Book Antiqua"/>
                <a:cs typeface="Book Antiqua"/>
                <a:sym typeface="Book Antiqua"/>
              </a:rPr>
              <a:t>Was intended to shift tax burden from the working class to the rich, and was demanded by the Socialist Party &amp; Progressives</a:t>
            </a:r>
            <a:endParaRPr sz="3200" dirty="0">
              <a:solidFill>
                <a:schemeClr val="dk1"/>
              </a:solidFill>
              <a:latin typeface="Book Antiqua"/>
              <a:ea typeface="Book Antiqua"/>
              <a:cs typeface="Book Antiqua"/>
              <a:sym typeface="Book Antiqu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0"/>
          <p:cNvSpPr/>
          <p:nvPr/>
        </p:nvSpPr>
        <p:spPr>
          <a:xfrm>
            <a:off x="260560" y="124492"/>
            <a:ext cx="697338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a:ea typeface="Calibri"/>
                <a:cs typeface="Calibri"/>
                <a:sym typeface="Calibri"/>
              </a:rPr>
              <a:t>17</a:t>
            </a:r>
            <a:r>
              <a:rPr lang="en-US" sz="5400" b="1" cap="none" baseline="30000">
                <a:solidFill>
                  <a:srgbClr val="C00000"/>
                </a:solidFill>
                <a:latin typeface="Calibri"/>
                <a:ea typeface="Calibri"/>
                <a:cs typeface="Calibri"/>
                <a:sym typeface="Calibri"/>
              </a:rPr>
              <a:t>th</a:t>
            </a:r>
            <a:r>
              <a:rPr lang="en-US" sz="5400" b="1" cap="none">
                <a:solidFill>
                  <a:srgbClr val="C00000"/>
                </a:solidFill>
                <a:latin typeface="Calibri"/>
                <a:ea typeface="Calibri"/>
                <a:cs typeface="Calibri"/>
                <a:sym typeface="Calibri"/>
              </a:rPr>
              <a:t> Amendment - 1913</a:t>
            </a:r>
            <a:endParaRPr sz="5400" b="1" cap="none">
              <a:solidFill>
                <a:srgbClr val="C00000"/>
              </a:solidFill>
              <a:latin typeface="Calibri"/>
              <a:ea typeface="Calibri"/>
              <a:cs typeface="Calibri"/>
              <a:sym typeface="Calibri"/>
            </a:endParaRPr>
          </a:p>
        </p:txBody>
      </p:sp>
      <p:sp>
        <p:nvSpPr>
          <p:cNvPr id="490" name="Google Shape;490;p50"/>
          <p:cNvSpPr txBox="1"/>
          <p:nvPr/>
        </p:nvSpPr>
        <p:spPr>
          <a:xfrm>
            <a:off x="995086" y="3668975"/>
            <a:ext cx="10121149" cy="2308324"/>
          </a:xfrm>
          <a:prstGeom prst="rect">
            <a:avLst/>
          </a:prstGeom>
          <a:blipFill rotWithShape="1">
            <a:blip r:embed="rId3">
              <a:alphaModFix/>
            </a:blip>
            <a:tile tx="0" ty="0" sx="100000" sy="100000" flip="none" algn="tl"/>
          </a:blip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i="1">
                <a:solidFill>
                  <a:schemeClr val="dk1"/>
                </a:solidFill>
                <a:latin typeface="Libre Baskerville"/>
                <a:ea typeface="Libre Baskerville"/>
                <a:cs typeface="Libre Baskerville"/>
                <a:sym typeface="Libre Baskerville"/>
              </a:rPr>
              <a:t>The Senate of the United States shall be composed of two Senators from each State, elected by the people thereof, for six years; and each Senator shall have one vote…</a:t>
            </a:r>
            <a:endParaRPr sz="3600" i="1">
              <a:solidFill>
                <a:schemeClr val="dk1"/>
              </a:solidFill>
              <a:latin typeface="Libre Baskerville"/>
              <a:ea typeface="Libre Baskerville"/>
              <a:cs typeface="Libre Baskerville"/>
              <a:sym typeface="Libre Baskerville"/>
            </a:endParaRPr>
          </a:p>
        </p:txBody>
      </p:sp>
      <p:sp>
        <p:nvSpPr>
          <p:cNvPr id="491" name="Google Shape;491;p50"/>
          <p:cNvSpPr txBox="1"/>
          <p:nvPr/>
        </p:nvSpPr>
        <p:spPr>
          <a:xfrm>
            <a:off x="1138520" y="1295472"/>
            <a:ext cx="9834280" cy="206210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Book Antiqua"/>
              <a:buChar char="-"/>
            </a:pPr>
            <a:r>
              <a:rPr lang="en-US" sz="3200" b="1" dirty="0">
                <a:solidFill>
                  <a:schemeClr val="dk1"/>
                </a:solidFill>
                <a:latin typeface="Book Antiqua"/>
                <a:ea typeface="Book Antiqua"/>
                <a:cs typeface="Book Antiqua"/>
                <a:sym typeface="Book Antiqua"/>
              </a:rPr>
              <a:t>Allowed for the election of senators directly by the people of each state.</a:t>
            </a:r>
            <a:endParaRPr b="1" dirty="0"/>
          </a:p>
          <a:p>
            <a:pPr marL="457200" marR="0" lvl="0" indent="-457200" algn="l" rtl="0">
              <a:spcBef>
                <a:spcPts val="0"/>
              </a:spcBef>
              <a:spcAft>
                <a:spcPts val="0"/>
              </a:spcAft>
              <a:buClr>
                <a:schemeClr val="dk1"/>
              </a:buClr>
              <a:buSzPts val="3200"/>
              <a:buFont typeface="Book Antiqua"/>
              <a:buChar char="-"/>
            </a:pPr>
            <a:r>
              <a:rPr lang="en-US" sz="3200" dirty="0">
                <a:solidFill>
                  <a:schemeClr val="dk1"/>
                </a:solidFill>
                <a:latin typeface="Book Antiqua"/>
                <a:ea typeface="Book Antiqua"/>
                <a:cs typeface="Book Antiqua"/>
                <a:sym typeface="Book Antiqua"/>
              </a:rPr>
              <a:t>Previously, state legislatures had chosen senators.</a:t>
            </a:r>
            <a:endParaRPr dirty="0"/>
          </a:p>
          <a:p>
            <a:pPr marL="457200" marR="0" lvl="0" indent="-457200" algn="l" rtl="0">
              <a:spcBef>
                <a:spcPts val="0"/>
              </a:spcBef>
              <a:spcAft>
                <a:spcPts val="0"/>
              </a:spcAft>
              <a:buClr>
                <a:schemeClr val="dk1"/>
              </a:buClr>
              <a:buSzPts val="3200"/>
              <a:buFont typeface="Book Antiqua"/>
              <a:buChar char="-"/>
            </a:pPr>
            <a:r>
              <a:rPr lang="en-US" sz="3200" dirty="0">
                <a:solidFill>
                  <a:schemeClr val="dk1"/>
                </a:solidFill>
                <a:latin typeface="Book Antiqua"/>
                <a:ea typeface="Book Antiqua"/>
                <a:cs typeface="Book Antiqua"/>
                <a:sym typeface="Book Antiqua"/>
              </a:rPr>
              <a:t>Designed to reduce corruption</a:t>
            </a:r>
            <a:endParaRPr sz="3200" dirty="0">
              <a:solidFill>
                <a:schemeClr val="dk1"/>
              </a:solidFill>
              <a:latin typeface="Book Antiqua"/>
              <a:ea typeface="Book Antiqua"/>
              <a:cs typeface="Book Antiqua"/>
              <a:sym typeface="Book Antiqu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1"/>
          <p:cNvSpPr txBox="1">
            <a:spLocks noGrp="1"/>
          </p:cNvSpPr>
          <p:nvPr>
            <p:ph type="title"/>
          </p:nvPr>
        </p:nvSpPr>
        <p:spPr>
          <a:xfrm>
            <a:off x="5703059" y="198437"/>
            <a:ext cx="50482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Rise of Socialism </a:t>
            </a:r>
            <a:endParaRPr b="1"/>
          </a:p>
        </p:txBody>
      </p:sp>
      <p:pic>
        <p:nvPicPr>
          <p:cNvPr id="497" name="Google Shape;497;p51" descr="Eugene V. Debs, bw photo portrait, 1897.jpg"/>
          <p:cNvPicPr preferRelativeResize="0"/>
          <p:nvPr/>
        </p:nvPicPr>
        <p:blipFill rotWithShape="1">
          <a:blip r:embed="rId3">
            <a:alphaModFix/>
          </a:blip>
          <a:srcRect/>
          <a:stretch/>
        </p:blipFill>
        <p:spPr>
          <a:xfrm>
            <a:off x="228391" y="392132"/>
            <a:ext cx="3900628" cy="5124450"/>
          </a:xfrm>
          <a:prstGeom prst="rect">
            <a:avLst/>
          </a:prstGeom>
          <a:noFill/>
          <a:ln>
            <a:noFill/>
          </a:ln>
        </p:spPr>
      </p:pic>
      <p:sp>
        <p:nvSpPr>
          <p:cNvPr id="498" name="Google Shape;498;p51"/>
          <p:cNvSpPr txBox="1"/>
          <p:nvPr/>
        </p:nvSpPr>
        <p:spPr>
          <a:xfrm>
            <a:off x="4262369" y="1524000"/>
            <a:ext cx="7929631" cy="483209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Eugene Debs, a labor organizer with the American Railway Union, and founder of the </a:t>
            </a:r>
            <a:r>
              <a:rPr lang="en-US" sz="2800" b="1" dirty="0">
                <a:solidFill>
                  <a:schemeClr val="dk1"/>
                </a:solidFill>
                <a:latin typeface="Calibri"/>
                <a:ea typeface="Calibri"/>
                <a:cs typeface="Calibri"/>
                <a:sym typeface="Calibri"/>
              </a:rPr>
              <a:t>Industrial Workers 	of the World (IWW) – a radical labor union known as “The Wobblies”</a:t>
            </a:r>
            <a:endParaRPr sz="2800" b="1"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leader of the Socialist Party of America, ran for President 5 times between 1900-1920. </a:t>
            </a:r>
            <a:endParaRPr sz="2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Was jailed numerous times for sedition</a:t>
            </a:r>
            <a:endParaRPr dirty="0"/>
          </a:p>
          <a:p>
            <a:pPr marL="457200" marR="0" lvl="0" indent="-457200" algn="l" rtl="0">
              <a:spcBef>
                <a:spcPts val="0"/>
              </a:spcBef>
              <a:spcAft>
                <a:spcPts val="0"/>
              </a:spcAft>
              <a:buClr>
                <a:schemeClr val="dk1"/>
              </a:buClr>
              <a:buSzPts val="2800"/>
              <a:buFont typeface="Calibri"/>
              <a:buChar char="-"/>
            </a:pPr>
            <a:r>
              <a:rPr lang="en-US" sz="2800" b="1" dirty="0">
                <a:solidFill>
                  <a:schemeClr val="dk1"/>
                </a:solidFill>
                <a:latin typeface="Calibri"/>
                <a:ea typeface="Calibri"/>
                <a:cs typeface="Calibri"/>
                <a:sym typeface="Calibri"/>
              </a:rPr>
              <a:t>Socialists called for wealth and power to be transferred from the wealthy to the lower classes, and were tied in with Marxists and eventually Communists.</a:t>
            </a:r>
            <a:endParaRPr b="1" dirty="0"/>
          </a:p>
        </p:txBody>
      </p:sp>
      <p:pic>
        <p:nvPicPr>
          <p:cNvPr id="499" name="Google Shape;499;p51" descr="Socialist Party of America - Logo.gif"/>
          <p:cNvPicPr preferRelativeResize="0"/>
          <p:nvPr/>
        </p:nvPicPr>
        <p:blipFill rotWithShape="1">
          <a:blip r:embed="rId4">
            <a:alphaModFix/>
          </a:blip>
          <a:srcRect/>
          <a:stretch/>
        </p:blipFill>
        <p:spPr>
          <a:xfrm>
            <a:off x="978555" y="4247019"/>
            <a:ext cx="2400300" cy="24003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52" descr="Image result for sinking of the titanic"/>
          <p:cNvPicPr preferRelativeResize="0"/>
          <p:nvPr/>
        </p:nvPicPr>
        <p:blipFill rotWithShape="1">
          <a:blip r:embed="rId3">
            <a:alphaModFix/>
          </a:blip>
          <a:srcRect/>
          <a:stretch/>
        </p:blipFill>
        <p:spPr>
          <a:xfrm>
            <a:off x="0" y="8796"/>
            <a:ext cx="13321145" cy="6849203"/>
          </a:xfrm>
          <a:prstGeom prst="rect">
            <a:avLst/>
          </a:prstGeom>
          <a:noFill/>
          <a:ln>
            <a:noFill/>
          </a:ln>
        </p:spPr>
      </p:pic>
      <p:sp>
        <p:nvSpPr>
          <p:cNvPr id="505" name="Google Shape;505;p52"/>
          <p:cNvSpPr txBox="1">
            <a:spLocks noGrp="1"/>
          </p:cNvSpPr>
          <p:nvPr>
            <p:ph type="title"/>
          </p:nvPr>
        </p:nvSpPr>
        <p:spPr>
          <a:xfrm>
            <a:off x="4518336" y="5756563"/>
            <a:ext cx="8555181" cy="110143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3959"/>
              <a:buFont typeface="Balthazar"/>
              <a:buNone/>
            </a:pPr>
            <a:r>
              <a:rPr lang="en-US" sz="3959">
                <a:solidFill>
                  <a:schemeClr val="lt1"/>
                </a:solidFill>
                <a:latin typeface="Balthazar"/>
                <a:ea typeface="Balthazar"/>
                <a:cs typeface="Balthazar"/>
                <a:sym typeface="Balthazar"/>
              </a:rPr>
              <a:t>April 1912 </a:t>
            </a:r>
            <a:br>
              <a:rPr lang="en-US" sz="3959">
                <a:solidFill>
                  <a:schemeClr val="lt1"/>
                </a:solidFill>
                <a:latin typeface="Balthazar"/>
                <a:ea typeface="Balthazar"/>
                <a:cs typeface="Balthazar"/>
                <a:sym typeface="Balthazar"/>
              </a:rPr>
            </a:br>
            <a:r>
              <a:rPr lang="en-US" sz="3959">
                <a:solidFill>
                  <a:schemeClr val="lt1"/>
                </a:solidFill>
                <a:latin typeface="Balthazar"/>
                <a:ea typeface="Balthazar"/>
                <a:cs typeface="Balthazar"/>
                <a:sym typeface="Balthazar"/>
              </a:rPr>
              <a:t>Sinking of RMS Titanic</a:t>
            </a:r>
            <a:endParaRPr sz="3959">
              <a:solidFill>
                <a:schemeClr val="lt1"/>
              </a:solidFill>
              <a:latin typeface="Balthazar"/>
              <a:ea typeface="Balthazar"/>
              <a:cs typeface="Balthazar"/>
              <a:sym typeface="Balthaz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3" descr="Image result for Fenway Park opening day 1912"/>
          <p:cNvPicPr preferRelativeResize="0"/>
          <p:nvPr/>
        </p:nvPicPr>
        <p:blipFill rotWithShape="1">
          <a:blip r:embed="rId3">
            <a:alphaModFix/>
          </a:blip>
          <a:srcRect/>
          <a:stretch/>
        </p:blipFill>
        <p:spPr>
          <a:xfrm>
            <a:off x="0" y="-25897"/>
            <a:ext cx="12192000" cy="3158576"/>
          </a:xfrm>
          <a:prstGeom prst="rect">
            <a:avLst/>
          </a:prstGeom>
          <a:noFill/>
          <a:ln>
            <a:noFill/>
          </a:ln>
        </p:spPr>
      </p:pic>
      <p:pic>
        <p:nvPicPr>
          <p:cNvPr id="511" name="Google Shape;511;p53" descr="https://upload.wikimedia.org/wikipedia/commons/thumb/6/6a/1912_Boston_Red_Sox.jpeg/1280px-1912_Boston_Red_Sox.jpeg"/>
          <p:cNvPicPr preferRelativeResize="0"/>
          <p:nvPr/>
        </p:nvPicPr>
        <p:blipFill rotWithShape="1">
          <a:blip r:embed="rId4">
            <a:alphaModFix/>
          </a:blip>
          <a:srcRect/>
          <a:stretch/>
        </p:blipFill>
        <p:spPr>
          <a:xfrm>
            <a:off x="0" y="2725701"/>
            <a:ext cx="12192000" cy="5219700"/>
          </a:xfrm>
          <a:prstGeom prst="rect">
            <a:avLst/>
          </a:prstGeom>
          <a:noFill/>
          <a:ln>
            <a:noFill/>
          </a:ln>
        </p:spPr>
      </p:pic>
      <p:sp>
        <p:nvSpPr>
          <p:cNvPr id="512" name="Google Shape;512;p53"/>
          <p:cNvSpPr/>
          <p:nvPr/>
        </p:nvSpPr>
        <p:spPr>
          <a:xfrm>
            <a:off x="0" y="2725701"/>
            <a:ext cx="45719" cy="45719"/>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53"/>
          <p:cNvSpPr/>
          <p:nvPr/>
        </p:nvSpPr>
        <p:spPr>
          <a:xfrm>
            <a:off x="45719" y="2748560"/>
            <a:ext cx="12146281" cy="659658"/>
          </a:xfrm>
          <a:prstGeom prst="rect">
            <a:avLst/>
          </a:prstGeom>
          <a:solidFill>
            <a:srgbClr val="719F8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53"/>
          <p:cNvSpPr txBox="1">
            <a:spLocks noGrp="1"/>
          </p:cNvSpPr>
          <p:nvPr>
            <p:ph type="title"/>
          </p:nvPr>
        </p:nvSpPr>
        <p:spPr>
          <a:xfrm>
            <a:off x="838200" y="241560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4000"/>
              <a:buFont typeface="Calibri"/>
              <a:buNone/>
            </a:pPr>
            <a:r>
              <a:rPr lang="en-US" sz="4000" b="1">
                <a:solidFill>
                  <a:srgbClr val="C00000"/>
                </a:solidFill>
              </a:rPr>
              <a:t>April 1912 – Opening of Fenway Park</a:t>
            </a:r>
            <a:endParaRPr sz="4000" b="1">
              <a:solidFill>
                <a:srgbClr val="C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body" idx="1"/>
          </p:nvPr>
        </p:nvSpPr>
        <p:spPr>
          <a:xfrm>
            <a:off x="223345" y="571945"/>
            <a:ext cx="11616558" cy="6321972"/>
          </a:xfrm>
          <a:prstGeom prst="rect">
            <a:avLst/>
          </a:prstGeom>
          <a:noFill/>
          <a:ln>
            <a:noFill/>
          </a:ln>
        </p:spPr>
        <p:txBody>
          <a:bodyPr spcFirstLastPara="1" wrap="square" lIns="91425" tIns="45700" rIns="91425" bIns="45700" anchor="t" anchorCtr="0">
            <a:normAutofit/>
          </a:bodyPr>
          <a:lstStyle/>
          <a:p>
            <a:pPr marL="0" indent="0">
              <a:lnSpc>
                <a:spcPct val="70000"/>
              </a:lnSpc>
              <a:spcBef>
                <a:spcPts val="0"/>
              </a:spcBef>
              <a:buSzPts val="2340"/>
              <a:buNone/>
            </a:pPr>
            <a:r>
              <a:rPr lang="en-US" sz="2200" dirty="0">
                <a:latin typeface="Baskerville"/>
                <a:cs typeface="Baskerville"/>
              </a:rPr>
              <a:t>	</a:t>
            </a:r>
            <a:r>
              <a:rPr lang="en-US" sz="2200" i="1" dirty="0">
                <a:latin typeface="Times New Roman" panose="02020603050405020304" pitchFamily="18" charset="0"/>
                <a:cs typeface="Times New Roman" panose="02020603050405020304" pitchFamily="18" charset="0"/>
              </a:rPr>
              <a:t>There was never the least attention paid to what was cut up for sausage; there would come all the way back from Europe old sausage that had been rejected, and that was moldy and white—it would be dosed with borax and glycerin, and dumped into the hoppers, and made over again for home consumption. There would be meat that had tumbled out on the floor, in the dirt and sawdust, where the workers had tramped and spit uncounted billions of consumption germs. There would be meat stored in great piles in rooms; and the water from leaky roofs would drip over it, and thousands of rats would race about on it. It was too dark in these storage places to see well, but a man could run his hand over these piles of meat and sweep off handfuls of the dried dung of rats. These rats were nuisances, and the packers would put poisoned bread out for them; they would die, and then rats, bread, and meat would go into the hoppers together. This is no fairy story and no joke; the meat would be shoveled into carts, and the man who did the shoveling would not trouble to lift out a rat even when he saw one—there were things that went into the sausage in comparison with which a poisoned rat was a tidbit.</a:t>
            </a:r>
          </a:p>
          <a:p>
            <a:pPr marL="0" indent="0" algn="ctr">
              <a:lnSpc>
                <a:spcPct val="70000"/>
              </a:lnSpc>
              <a:spcBef>
                <a:spcPts val="0"/>
              </a:spcBef>
              <a:buSzPts val="2340"/>
              <a:buNone/>
            </a:pPr>
            <a:r>
              <a:rPr lang="en-US" sz="2200" dirty="0">
                <a:latin typeface="Times New Roman" panose="02020603050405020304" pitchFamily="18" charset="0"/>
                <a:cs typeface="Times New Roman" panose="02020603050405020304" pitchFamily="18" charset="0"/>
              </a:rPr>
              <a:t>-</a:t>
            </a:r>
            <a:r>
              <a:rPr lang="en-US" sz="2200" dirty="0">
                <a:latin typeface="Baskerville"/>
                <a:cs typeface="Baskerville"/>
              </a:rPr>
              <a:t>---------</a:t>
            </a:r>
            <a:endParaRPr sz="2200" dirty="0">
              <a:latin typeface="Baskerville"/>
              <a:cs typeface="Baskerville"/>
            </a:endParaRPr>
          </a:p>
          <a:p>
            <a:pPr marL="0" lvl="0" indent="0" algn="l" rtl="0">
              <a:lnSpc>
                <a:spcPct val="70000"/>
              </a:lnSpc>
              <a:spcBef>
                <a:spcPts val="1000"/>
              </a:spcBef>
              <a:spcAft>
                <a:spcPts val="0"/>
              </a:spcAft>
              <a:buClr>
                <a:schemeClr val="dk1"/>
              </a:buClr>
              <a:buSzPts val="2340"/>
              <a:buNone/>
            </a:pPr>
            <a:r>
              <a:rPr lang="en-US" sz="2340" dirty="0">
                <a:latin typeface="Baskerville"/>
                <a:cs typeface="Baskerville"/>
              </a:rPr>
              <a:t>	</a:t>
            </a:r>
            <a:r>
              <a:rPr lang="en-US" sz="2200" i="1" dirty="0">
                <a:latin typeface="Times New Roman" panose="02020603050405020304" pitchFamily="18" charset="0"/>
                <a:cs typeface="Times New Roman" panose="02020603050405020304" pitchFamily="18" charset="0"/>
              </a:rPr>
              <a:t>Under the system of rigid economy which the packers enforced, there were some jobs that it only paid to do once in a long time, and among these was the cleaning out of the waste barrels. Every spring they did it; and in the barrels would be dirt and rust and old nails and stale water—and cartload after cartload of it would be taken up and dumped into the hoppers with fresh meat, and sent out to the public's breakfast. Some of it they would make into "smoked" sausage—but as the smoking took time, and was therefore expensive, they would call upon their chemistry department, and preserve it with borax and color it with gelatin to make it brown. All of their sausage came out of the same bowl, but when they came to wrap it they would stamp some of it "special," and for this they would charge two cents more a pound.</a:t>
            </a:r>
            <a:endParaRPr sz="2200" i="1" dirty="0">
              <a:latin typeface="Times New Roman" panose="02020603050405020304" pitchFamily="18" charset="0"/>
              <a:cs typeface="Times New Roman" panose="02020603050405020304" pitchFamily="18" charset="0"/>
            </a:endParaRPr>
          </a:p>
          <a:p>
            <a:pPr marL="228600" lvl="0" indent="-170815" algn="l" rtl="0">
              <a:lnSpc>
                <a:spcPct val="70000"/>
              </a:lnSpc>
              <a:spcBef>
                <a:spcPts val="1000"/>
              </a:spcBef>
              <a:spcAft>
                <a:spcPts val="0"/>
              </a:spcAft>
              <a:buClr>
                <a:schemeClr val="dk1"/>
              </a:buClr>
              <a:buSzPts val="910"/>
              <a:buNone/>
            </a:pPr>
            <a:endParaRPr sz="2200" i="1" dirty="0">
              <a:latin typeface="Times New Roman" panose="02020603050405020304" pitchFamily="18" charset="0"/>
              <a:cs typeface="Times New Roman" panose="02020603050405020304" pitchFamily="18" charset="0"/>
            </a:endParaRPr>
          </a:p>
        </p:txBody>
      </p:sp>
      <p:sp>
        <p:nvSpPr>
          <p:cNvPr id="101" name="Google Shape;101;p3"/>
          <p:cNvSpPr/>
          <p:nvPr/>
        </p:nvSpPr>
        <p:spPr>
          <a:xfrm>
            <a:off x="443671" y="170058"/>
            <a:ext cx="5944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Excerpt from Chapter 14 of </a:t>
            </a:r>
            <a:r>
              <a:rPr lang="en-US" sz="1800" b="1" i="1">
                <a:solidFill>
                  <a:schemeClr val="dk1"/>
                </a:solidFill>
                <a:latin typeface="Calibri"/>
                <a:ea typeface="Calibri"/>
                <a:cs typeface="Calibri"/>
                <a:sym typeface="Calibri"/>
              </a:rPr>
              <a:t>The Jungle</a:t>
            </a:r>
            <a:r>
              <a:rPr lang="en-US" sz="1800" b="1">
                <a:solidFill>
                  <a:schemeClr val="dk1"/>
                </a:solidFill>
                <a:latin typeface="Calibri"/>
                <a:ea typeface="Calibri"/>
                <a:cs typeface="Calibri"/>
                <a:sym typeface="Calibri"/>
              </a:rPr>
              <a:t>, Upton Sinclair (1906)</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ctrTitle"/>
          </p:nvPr>
        </p:nvSpPr>
        <p:spPr>
          <a:xfrm>
            <a:off x="1524000" y="0"/>
            <a:ext cx="9144000" cy="9144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alatino Linotype"/>
              <a:buNone/>
            </a:pPr>
            <a:r>
              <a:rPr lang="en-US">
                <a:latin typeface="Palatino Linotype"/>
                <a:ea typeface="Palatino Linotype"/>
                <a:cs typeface="Palatino Linotype"/>
                <a:sym typeface="Palatino Linotype"/>
              </a:rPr>
              <a:t>Theodore Roosevelt</a:t>
            </a:r>
            <a:endParaRPr>
              <a:latin typeface="Palatino Linotype"/>
              <a:ea typeface="Palatino Linotype"/>
              <a:cs typeface="Palatino Linotype"/>
              <a:sym typeface="Palatino Linotype"/>
            </a:endParaRPr>
          </a:p>
        </p:txBody>
      </p:sp>
      <p:pic>
        <p:nvPicPr>
          <p:cNvPr id="107" name="Google Shape;107;p4" descr="President Roosevelt - Pach Bros.jpg"/>
          <p:cNvPicPr preferRelativeResize="0"/>
          <p:nvPr/>
        </p:nvPicPr>
        <p:blipFill rotWithShape="1">
          <a:blip r:embed="rId3">
            <a:alphaModFix/>
          </a:blip>
          <a:srcRect/>
          <a:stretch/>
        </p:blipFill>
        <p:spPr>
          <a:xfrm>
            <a:off x="4323053" y="914400"/>
            <a:ext cx="3545894" cy="5008575"/>
          </a:xfrm>
          <a:prstGeom prst="rect">
            <a:avLst/>
          </a:prstGeom>
          <a:noFill/>
          <a:ln>
            <a:noFill/>
          </a:ln>
        </p:spPr>
      </p:pic>
      <p:pic>
        <p:nvPicPr>
          <p:cNvPr id="108" name="Google Shape;108;p4" descr="Cursive signature in ink"/>
          <p:cNvPicPr preferRelativeResize="0"/>
          <p:nvPr/>
        </p:nvPicPr>
        <p:blipFill rotWithShape="1">
          <a:blip r:embed="rId4">
            <a:alphaModFix/>
          </a:blip>
          <a:srcRect/>
          <a:stretch/>
        </p:blipFill>
        <p:spPr>
          <a:xfrm>
            <a:off x="2593975" y="5922975"/>
            <a:ext cx="7492134" cy="6731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p:nvPr/>
        </p:nvSpPr>
        <p:spPr>
          <a:xfrm>
            <a:off x="361950" y="901126"/>
            <a:ext cx="57026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Elected in:		1904	</a:t>
            </a:r>
            <a:endParaRPr/>
          </a:p>
        </p:txBody>
      </p:sp>
      <p:sp>
        <p:nvSpPr>
          <p:cNvPr id="114" name="Google Shape;114;p5"/>
          <p:cNvSpPr txBox="1"/>
          <p:nvPr/>
        </p:nvSpPr>
        <p:spPr>
          <a:xfrm>
            <a:off x="361950" y="1434525"/>
            <a:ext cx="86868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President from:	1901 - 1909	</a:t>
            </a:r>
            <a:endParaRPr/>
          </a:p>
        </p:txBody>
      </p:sp>
      <p:sp>
        <p:nvSpPr>
          <p:cNvPr id="115" name="Google Shape;115;p5"/>
          <p:cNvSpPr txBox="1"/>
          <p:nvPr/>
        </p:nvSpPr>
        <p:spPr>
          <a:xfrm>
            <a:off x="361950" y="1994454"/>
            <a:ext cx="596265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Political Party:		Republican</a:t>
            </a:r>
            <a:endParaRPr sz="3200">
              <a:solidFill>
                <a:schemeClr val="dk1"/>
              </a:solidFill>
              <a:latin typeface="Palatino Linotype"/>
              <a:ea typeface="Palatino Linotype"/>
              <a:cs typeface="Palatino Linotype"/>
              <a:sym typeface="Palatino Linotype"/>
            </a:endParaRPr>
          </a:p>
        </p:txBody>
      </p:sp>
      <p:sp>
        <p:nvSpPr>
          <p:cNvPr id="116" name="Google Shape;116;p5"/>
          <p:cNvSpPr txBox="1"/>
          <p:nvPr/>
        </p:nvSpPr>
        <p:spPr>
          <a:xfrm>
            <a:off x="361950" y="2599628"/>
            <a:ext cx="86868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Home State:		New York</a:t>
            </a:r>
            <a:endParaRPr/>
          </a:p>
          <a:p>
            <a:pPr marL="0" marR="0" lvl="0" indent="0" algn="l" rtl="0">
              <a:spcBef>
                <a:spcPts val="0"/>
              </a:spcBef>
              <a:spcAft>
                <a:spcPts val="0"/>
              </a:spcAft>
              <a:buNone/>
            </a:pPr>
            <a:r>
              <a:rPr lang="en-US" sz="3200">
                <a:solidFill>
                  <a:schemeClr val="dk1"/>
                </a:solidFill>
                <a:latin typeface="Palatino Linotype"/>
                <a:ea typeface="Palatino Linotype"/>
                <a:cs typeface="Palatino Linotype"/>
                <a:sym typeface="Palatino Linotype"/>
              </a:rPr>
              <a:t>					</a:t>
            </a:r>
            <a:endParaRPr/>
          </a:p>
        </p:txBody>
      </p:sp>
      <p:pic>
        <p:nvPicPr>
          <p:cNvPr id="117" name="Google Shape;117;p5"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118" name="Google Shape;118;p5" descr="Map of New York"/>
          <p:cNvPicPr preferRelativeResize="0"/>
          <p:nvPr/>
        </p:nvPicPr>
        <p:blipFill rotWithShape="1">
          <a:blip r:embed="rId4">
            <a:alphaModFix/>
          </a:blip>
          <a:srcRect/>
          <a:stretch/>
        </p:blipFill>
        <p:spPr>
          <a:xfrm>
            <a:off x="6223186" y="184261"/>
            <a:ext cx="4361687" cy="3551661"/>
          </a:xfrm>
          <a:prstGeom prst="rect">
            <a:avLst/>
          </a:prstGeom>
          <a:noFill/>
          <a:ln>
            <a:noFill/>
          </a:ln>
        </p:spPr>
      </p:pic>
      <p:pic>
        <p:nvPicPr>
          <p:cNvPr id="119" name="Google Shape;119;p5" descr="Image result for theodore roosevelt coin"/>
          <p:cNvPicPr preferRelativeResize="0"/>
          <p:nvPr/>
        </p:nvPicPr>
        <p:blipFill rotWithShape="1">
          <a:blip r:embed="rId5">
            <a:alphaModFix/>
          </a:blip>
          <a:srcRect/>
          <a:stretch/>
        </p:blipFill>
        <p:spPr>
          <a:xfrm>
            <a:off x="8681808" y="3467985"/>
            <a:ext cx="3257550" cy="3257550"/>
          </a:xfrm>
          <a:prstGeom prst="rect">
            <a:avLst/>
          </a:prstGeom>
          <a:noFill/>
          <a:ln>
            <a:noFill/>
          </a:ln>
        </p:spPr>
      </p:pic>
      <p:pic>
        <p:nvPicPr>
          <p:cNvPr id="120" name="Google Shape;120;p5" descr="Image result for sagamore hill"/>
          <p:cNvPicPr preferRelativeResize="0"/>
          <p:nvPr/>
        </p:nvPicPr>
        <p:blipFill rotWithShape="1">
          <a:blip r:embed="rId6">
            <a:alphaModFix/>
          </a:blip>
          <a:srcRect/>
          <a:stretch/>
        </p:blipFill>
        <p:spPr>
          <a:xfrm>
            <a:off x="1136633" y="3162007"/>
            <a:ext cx="4927991" cy="36959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txBox="1">
            <a:spLocks noGrp="1"/>
          </p:cNvSpPr>
          <p:nvPr>
            <p:ph type="title"/>
          </p:nvPr>
        </p:nvSpPr>
        <p:spPr>
          <a:xfrm>
            <a:off x="1744133" y="876301"/>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New States</a:t>
            </a:r>
            <a:endParaRPr>
              <a:latin typeface="Arial"/>
              <a:ea typeface="Arial"/>
              <a:cs typeface="Arial"/>
              <a:sym typeface="Arial"/>
            </a:endParaRPr>
          </a:p>
        </p:txBody>
      </p:sp>
      <p:sp>
        <p:nvSpPr>
          <p:cNvPr id="126" name="Google Shape;126;p6"/>
          <p:cNvSpPr txBox="1"/>
          <p:nvPr/>
        </p:nvSpPr>
        <p:spPr>
          <a:xfrm>
            <a:off x="3449854" y="2019300"/>
            <a:ext cx="5292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0000"/>
                </a:solidFill>
                <a:latin typeface="Arial"/>
                <a:ea typeface="Arial"/>
                <a:cs typeface="Arial"/>
                <a:sym typeface="Arial"/>
              </a:rPr>
              <a:t>46. Oklahoma</a:t>
            </a:r>
            <a:endParaRPr sz="3600">
              <a:solidFill>
                <a:srgbClr val="FF0000"/>
              </a:solidFill>
              <a:latin typeface="Arial"/>
              <a:ea typeface="Arial"/>
              <a:cs typeface="Arial"/>
              <a:sym typeface="Arial"/>
            </a:endParaRPr>
          </a:p>
          <a:p>
            <a:pPr marL="0" marR="0" lvl="0" indent="0" algn="l" rtl="0">
              <a:spcBef>
                <a:spcPts val="0"/>
              </a:spcBef>
              <a:spcAft>
                <a:spcPts val="0"/>
              </a:spcAft>
              <a:buNone/>
            </a:pPr>
            <a:endParaRPr sz="3600">
              <a:solidFill>
                <a:srgbClr val="FF0000"/>
              </a:solidFill>
              <a:latin typeface="Arial"/>
              <a:ea typeface="Arial"/>
              <a:cs typeface="Arial"/>
              <a:sym typeface="Arial"/>
            </a:endParaRPr>
          </a:p>
        </p:txBody>
      </p:sp>
      <p:pic>
        <p:nvPicPr>
          <p:cNvPr id="127" name="Google Shape;127;p6" descr="Cursive signature in ink"/>
          <p:cNvPicPr preferRelativeResize="0"/>
          <p:nvPr/>
        </p:nvPicPr>
        <p:blipFill rotWithShape="1">
          <a:blip r:embed="rId3">
            <a:alphaModFix/>
          </a:blip>
          <a:srcRect/>
          <a:stretch/>
        </p:blipFill>
        <p:spPr>
          <a:xfrm>
            <a:off x="74449" y="100961"/>
            <a:ext cx="5347855" cy="480472"/>
          </a:xfrm>
          <a:prstGeom prst="rect">
            <a:avLst/>
          </a:prstGeom>
          <a:noFill/>
          <a:ln>
            <a:noFill/>
          </a:ln>
        </p:spPr>
      </p:pic>
      <p:pic>
        <p:nvPicPr>
          <p:cNvPr id="128" name="Google Shape;128;p6" descr="Image result for tornado prairie"/>
          <p:cNvPicPr preferRelativeResize="0"/>
          <p:nvPr/>
        </p:nvPicPr>
        <p:blipFill rotWithShape="1">
          <a:blip r:embed="rId4">
            <a:alphaModFix/>
          </a:blip>
          <a:srcRect/>
          <a:stretch/>
        </p:blipFill>
        <p:spPr>
          <a:xfrm>
            <a:off x="3175761" y="2852396"/>
            <a:ext cx="5643434" cy="37090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p:nvPr/>
        </p:nvSpPr>
        <p:spPr>
          <a:xfrm>
            <a:off x="248777" y="0"/>
            <a:ext cx="4980000" cy="1569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cap="none">
                <a:solidFill>
                  <a:schemeClr val="dk1"/>
                </a:solidFill>
                <a:latin typeface="Play"/>
                <a:ea typeface="Play"/>
                <a:cs typeface="Play"/>
                <a:sym typeface="Play"/>
              </a:rPr>
              <a:t>Election of 1904</a:t>
            </a:r>
            <a:endParaRPr sz="3000" b="1" cap="none">
              <a:solidFill>
                <a:schemeClr val="dk1"/>
              </a:solidFill>
              <a:latin typeface="Play"/>
              <a:ea typeface="Play"/>
              <a:cs typeface="Play"/>
              <a:sym typeface="Play"/>
            </a:endParaRPr>
          </a:p>
        </p:txBody>
      </p:sp>
      <p:sp>
        <p:nvSpPr>
          <p:cNvPr id="134" name="Google Shape;134;p7"/>
          <p:cNvSpPr txBox="1"/>
          <p:nvPr/>
        </p:nvSpPr>
        <p:spPr>
          <a:xfrm>
            <a:off x="445825" y="966175"/>
            <a:ext cx="6301200" cy="300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Republican:  336</a:t>
            </a:r>
            <a:endParaRPr/>
          </a:p>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President: Theodore Roosevelt</a:t>
            </a:r>
            <a:endParaRPr/>
          </a:p>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Vice President: Charles Fairbanks</a:t>
            </a:r>
            <a:endParaRPr sz="2800">
              <a:solidFill>
                <a:schemeClr val="dk1"/>
              </a:solidFill>
              <a:latin typeface="Libre Baskerville"/>
              <a:ea typeface="Libre Baskerville"/>
              <a:cs typeface="Libre Baskerville"/>
              <a:sym typeface="Libre Baskerville"/>
            </a:endParaRPr>
          </a:p>
        </p:txBody>
      </p:sp>
      <p:pic>
        <p:nvPicPr>
          <p:cNvPr id="135" name="Google Shape;135;p7" descr="ElectoralCollege1904.svg"/>
          <p:cNvPicPr preferRelativeResize="0"/>
          <p:nvPr/>
        </p:nvPicPr>
        <p:blipFill rotWithShape="1">
          <a:blip r:embed="rId3">
            <a:alphaModFix/>
          </a:blip>
          <a:srcRect/>
          <a:stretch/>
        </p:blipFill>
        <p:spPr>
          <a:xfrm>
            <a:off x="6570229" y="268556"/>
            <a:ext cx="5289261" cy="3009407"/>
          </a:xfrm>
          <a:prstGeom prst="rect">
            <a:avLst/>
          </a:prstGeom>
          <a:noFill/>
          <a:ln>
            <a:noFill/>
          </a:ln>
        </p:spPr>
      </p:pic>
      <p:pic>
        <p:nvPicPr>
          <p:cNvPr id="136" name="Google Shape;136;p7" descr="1904RepublicanPoster.png"/>
          <p:cNvPicPr preferRelativeResize="0"/>
          <p:nvPr/>
        </p:nvPicPr>
        <p:blipFill rotWithShape="1">
          <a:blip r:embed="rId4">
            <a:alphaModFix/>
          </a:blip>
          <a:srcRect/>
          <a:stretch/>
        </p:blipFill>
        <p:spPr>
          <a:xfrm>
            <a:off x="7245472" y="3371462"/>
            <a:ext cx="4462768" cy="3486538"/>
          </a:xfrm>
          <a:prstGeom prst="rect">
            <a:avLst/>
          </a:prstGeom>
          <a:noFill/>
          <a:ln>
            <a:noFill/>
          </a:ln>
        </p:spPr>
      </p:pic>
      <p:pic>
        <p:nvPicPr>
          <p:cNvPr id="137" name="Google Shape;137;p7" descr="Image result for 1904 campaign"/>
          <p:cNvPicPr preferRelativeResize="0"/>
          <p:nvPr/>
        </p:nvPicPr>
        <p:blipFill rotWithShape="1">
          <a:blip r:embed="rId5">
            <a:alphaModFix/>
          </a:blip>
          <a:srcRect/>
          <a:stretch/>
        </p:blipFill>
        <p:spPr>
          <a:xfrm>
            <a:off x="4292315" y="4299423"/>
            <a:ext cx="2454849" cy="2417248"/>
          </a:xfrm>
          <a:prstGeom prst="rect">
            <a:avLst/>
          </a:prstGeom>
          <a:noFill/>
          <a:ln>
            <a:noFill/>
          </a:ln>
        </p:spPr>
      </p:pic>
      <p:sp>
        <p:nvSpPr>
          <p:cNvPr id="138" name="Google Shape;138;p7"/>
          <p:cNvSpPr txBox="1"/>
          <p:nvPr/>
        </p:nvSpPr>
        <p:spPr>
          <a:xfrm>
            <a:off x="445824" y="3214239"/>
            <a:ext cx="6124500" cy="293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Democratic: 140</a:t>
            </a:r>
            <a:endParaRPr/>
          </a:p>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President: Alton Parker</a:t>
            </a:r>
            <a:endParaRPr/>
          </a:p>
          <a:p>
            <a:pPr marL="0" marR="0" lvl="0" indent="0" algn="l" rtl="0">
              <a:spcBef>
                <a:spcPts val="0"/>
              </a:spcBef>
              <a:spcAft>
                <a:spcPts val="0"/>
              </a:spcAft>
              <a:buNone/>
            </a:pPr>
            <a:r>
              <a:rPr lang="en-US" sz="2800">
                <a:solidFill>
                  <a:schemeClr val="dk1"/>
                </a:solidFill>
                <a:latin typeface="Libre Baskerville"/>
                <a:ea typeface="Libre Baskerville"/>
                <a:cs typeface="Libre Baskerville"/>
                <a:sym typeface="Libre Baskerville"/>
              </a:rPr>
              <a:t>Vice President: Henry Davis</a:t>
            </a:r>
            <a:endParaRPr sz="2800">
              <a:solidFill>
                <a:schemeClr val="dk1"/>
              </a:solidFill>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3241</Words>
  <Application>Microsoft Office PowerPoint</Application>
  <PresentationFormat>Widescreen</PresentationFormat>
  <Paragraphs>256</Paragraphs>
  <Slides>48</Slides>
  <Notes>46</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Algerian</vt:lpstr>
      <vt:lpstr>Palatino Linotype</vt:lpstr>
      <vt:lpstr>Bodoni</vt:lpstr>
      <vt:lpstr>Anton</vt:lpstr>
      <vt:lpstr>Libre Baskerville</vt:lpstr>
      <vt:lpstr>Calibri</vt:lpstr>
      <vt:lpstr>Bernard MT Condensed</vt:lpstr>
      <vt:lpstr>Arial</vt:lpstr>
      <vt:lpstr>Book Antiqua</vt:lpstr>
      <vt:lpstr>Garamond</vt:lpstr>
      <vt:lpstr>Times New Roman</vt:lpstr>
      <vt:lpstr>Balthazar</vt:lpstr>
      <vt:lpstr>Play</vt:lpstr>
      <vt:lpstr>Baskerville</vt:lpstr>
      <vt:lpstr>Office Theme</vt:lpstr>
      <vt:lpstr>PowerPoint Presentation</vt:lpstr>
      <vt:lpstr>Muckrakers</vt:lpstr>
      <vt:lpstr>PowerPoint Presentation</vt:lpstr>
      <vt:lpstr>PowerPoint Presentation</vt:lpstr>
      <vt:lpstr>PowerPoint Presentation</vt:lpstr>
      <vt:lpstr>Theodore Roosevelt</vt:lpstr>
      <vt:lpstr>PowerPoint Presentation</vt:lpstr>
      <vt:lpstr>New States</vt:lpstr>
      <vt:lpstr>PowerPoint Presentation</vt:lpstr>
      <vt:lpstr>PowerPoint Presentation</vt:lpstr>
      <vt:lpstr>Domestic Program: A “Square Deal”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Foreign Program: Speak Softly and Carry a Big Stick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Howard Taft</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Rise of Socialism </vt:lpstr>
      <vt:lpstr>April 1912  Sinking of RMS Titanic</vt:lpstr>
      <vt:lpstr>April 1912 – Opening of Fenway Park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11</cp:revision>
  <dcterms:created xsi:type="dcterms:W3CDTF">2018-11-02T18:01:37Z</dcterms:created>
  <dcterms:modified xsi:type="dcterms:W3CDTF">2022-12-01T17:45:21Z</dcterms:modified>
</cp:coreProperties>
</file>