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58" r:id="rId3"/>
    <p:sldId id="287" r:id="rId4"/>
    <p:sldId id="288" r:id="rId5"/>
    <p:sldId id="260" r:id="rId6"/>
    <p:sldId id="277" r:id="rId7"/>
    <p:sldId id="279" r:id="rId8"/>
    <p:sldId id="289" r:id="rId9"/>
    <p:sldId id="280" r:id="rId10"/>
    <p:sldId id="281" r:id="rId11"/>
    <p:sldId id="282" r:id="rId12"/>
    <p:sldId id="283" r:id="rId13"/>
    <p:sldId id="285" r:id="rId14"/>
    <p:sldId id="284" r:id="rId15"/>
    <p:sldId id="286" r:id="rId16"/>
    <p:sldId id="290" r:id="rId17"/>
    <p:sldId id="261" r:id="rId18"/>
    <p:sldId id="262" r:id="rId19"/>
    <p:sldId id="291" r:id="rId20"/>
    <p:sldId id="292" r:id="rId21"/>
    <p:sldId id="293" r:id="rId22"/>
    <p:sldId id="306" r:id="rId23"/>
    <p:sldId id="265" r:id="rId24"/>
    <p:sldId id="266" r:id="rId25"/>
    <p:sldId id="268" r:id="rId26"/>
    <p:sldId id="294" r:id="rId27"/>
    <p:sldId id="296" r:id="rId28"/>
    <p:sldId id="295" r:id="rId29"/>
    <p:sldId id="299" r:id="rId30"/>
    <p:sldId id="269" r:id="rId31"/>
    <p:sldId id="270" r:id="rId32"/>
    <p:sldId id="272" r:id="rId33"/>
    <p:sldId id="278" r:id="rId34"/>
    <p:sldId id="300" r:id="rId35"/>
    <p:sldId id="301" r:id="rId36"/>
    <p:sldId id="302" r:id="rId37"/>
    <p:sldId id="308" r:id="rId38"/>
    <p:sldId id="307" r:id="rId39"/>
    <p:sldId id="304" r:id="rId40"/>
    <p:sldId id="303" r:id="rId41"/>
    <p:sldId id="305" r:id="rId42"/>
    <p:sldId id="309" r:id="rId43"/>
    <p:sldId id="310" r:id="rId44"/>
    <p:sldId id="257" r:id="rId45"/>
    <p:sldId id="274" r:id="rId46"/>
    <p:sldId id="276" r:id="rId47"/>
    <p:sldId id="311" r:id="rId48"/>
    <p:sldId id="313" r:id="rId49"/>
    <p:sldId id="312" r:id="rId50"/>
    <p:sldId id="314" r:id="rId51"/>
    <p:sldId id="315" r:id="rId52"/>
    <p:sldId id="31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10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A0AC81-85B2-4D93-8D2D-7118E78A4838}"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2BE5D-0FA2-4624-BBDD-D3179F72B88F}" type="slidenum">
              <a:rPr lang="en-US" smtClean="0"/>
              <a:t>‹#›</a:t>
            </a:fld>
            <a:endParaRPr lang="en-US"/>
          </a:p>
        </p:txBody>
      </p:sp>
    </p:spTree>
    <p:extLst>
      <p:ext uri="{BB962C8B-B14F-4D97-AF65-F5344CB8AC3E}">
        <p14:creationId xmlns:p14="http://schemas.microsoft.com/office/powerpoint/2010/main" val="1089222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A0AC81-85B2-4D93-8D2D-7118E78A4838}"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2BE5D-0FA2-4624-BBDD-D3179F72B88F}" type="slidenum">
              <a:rPr lang="en-US" smtClean="0"/>
              <a:t>‹#›</a:t>
            </a:fld>
            <a:endParaRPr lang="en-US"/>
          </a:p>
        </p:txBody>
      </p:sp>
    </p:spTree>
    <p:extLst>
      <p:ext uri="{BB962C8B-B14F-4D97-AF65-F5344CB8AC3E}">
        <p14:creationId xmlns:p14="http://schemas.microsoft.com/office/powerpoint/2010/main" val="4219783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A0AC81-85B2-4D93-8D2D-7118E78A4838}"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2BE5D-0FA2-4624-BBDD-D3179F72B88F}" type="slidenum">
              <a:rPr lang="en-US" smtClean="0"/>
              <a:t>‹#›</a:t>
            </a:fld>
            <a:endParaRPr lang="en-US"/>
          </a:p>
        </p:txBody>
      </p:sp>
    </p:spTree>
    <p:extLst>
      <p:ext uri="{BB962C8B-B14F-4D97-AF65-F5344CB8AC3E}">
        <p14:creationId xmlns:p14="http://schemas.microsoft.com/office/powerpoint/2010/main" val="3603969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A0AC81-85B2-4D93-8D2D-7118E78A4838}"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2BE5D-0FA2-4624-BBDD-D3179F72B88F}" type="slidenum">
              <a:rPr lang="en-US" smtClean="0"/>
              <a:t>‹#›</a:t>
            </a:fld>
            <a:endParaRPr lang="en-US"/>
          </a:p>
        </p:txBody>
      </p:sp>
    </p:spTree>
    <p:extLst>
      <p:ext uri="{BB962C8B-B14F-4D97-AF65-F5344CB8AC3E}">
        <p14:creationId xmlns:p14="http://schemas.microsoft.com/office/powerpoint/2010/main" val="2781028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A0AC81-85B2-4D93-8D2D-7118E78A4838}"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2BE5D-0FA2-4624-BBDD-D3179F72B88F}" type="slidenum">
              <a:rPr lang="en-US" smtClean="0"/>
              <a:t>‹#›</a:t>
            </a:fld>
            <a:endParaRPr lang="en-US"/>
          </a:p>
        </p:txBody>
      </p:sp>
    </p:spTree>
    <p:extLst>
      <p:ext uri="{BB962C8B-B14F-4D97-AF65-F5344CB8AC3E}">
        <p14:creationId xmlns:p14="http://schemas.microsoft.com/office/powerpoint/2010/main" val="3801294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A0AC81-85B2-4D93-8D2D-7118E78A4838}"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2BE5D-0FA2-4624-BBDD-D3179F72B88F}" type="slidenum">
              <a:rPr lang="en-US" smtClean="0"/>
              <a:t>‹#›</a:t>
            </a:fld>
            <a:endParaRPr lang="en-US"/>
          </a:p>
        </p:txBody>
      </p:sp>
    </p:spTree>
    <p:extLst>
      <p:ext uri="{BB962C8B-B14F-4D97-AF65-F5344CB8AC3E}">
        <p14:creationId xmlns:p14="http://schemas.microsoft.com/office/powerpoint/2010/main" val="3859800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A0AC81-85B2-4D93-8D2D-7118E78A4838}" type="datetimeFigureOut">
              <a:rPr lang="en-US" smtClean="0"/>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D2BE5D-0FA2-4624-BBDD-D3179F72B88F}" type="slidenum">
              <a:rPr lang="en-US" smtClean="0"/>
              <a:t>‹#›</a:t>
            </a:fld>
            <a:endParaRPr lang="en-US"/>
          </a:p>
        </p:txBody>
      </p:sp>
    </p:spTree>
    <p:extLst>
      <p:ext uri="{BB962C8B-B14F-4D97-AF65-F5344CB8AC3E}">
        <p14:creationId xmlns:p14="http://schemas.microsoft.com/office/powerpoint/2010/main" val="2020612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A0AC81-85B2-4D93-8D2D-7118E78A4838}" type="datetimeFigureOut">
              <a:rPr lang="en-US" smtClean="0"/>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D2BE5D-0FA2-4624-BBDD-D3179F72B88F}" type="slidenum">
              <a:rPr lang="en-US" smtClean="0"/>
              <a:t>‹#›</a:t>
            </a:fld>
            <a:endParaRPr lang="en-US"/>
          </a:p>
        </p:txBody>
      </p:sp>
    </p:spTree>
    <p:extLst>
      <p:ext uri="{BB962C8B-B14F-4D97-AF65-F5344CB8AC3E}">
        <p14:creationId xmlns:p14="http://schemas.microsoft.com/office/powerpoint/2010/main" val="1366455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0AC81-85B2-4D93-8D2D-7118E78A4838}" type="datetimeFigureOut">
              <a:rPr lang="en-US" smtClean="0"/>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D2BE5D-0FA2-4624-BBDD-D3179F72B88F}" type="slidenum">
              <a:rPr lang="en-US" smtClean="0"/>
              <a:t>‹#›</a:t>
            </a:fld>
            <a:endParaRPr lang="en-US"/>
          </a:p>
        </p:txBody>
      </p:sp>
    </p:spTree>
    <p:extLst>
      <p:ext uri="{BB962C8B-B14F-4D97-AF65-F5344CB8AC3E}">
        <p14:creationId xmlns:p14="http://schemas.microsoft.com/office/powerpoint/2010/main" val="3434632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A0AC81-85B2-4D93-8D2D-7118E78A4838}"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2BE5D-0FA2-4624-BBDD-D3179F72B88F}" type="slidenum">
              <a:rPr lang="en-US" smtClean="0"/>
              <a:t>‹#›</a:t>
            </a:fld>
            <a:endParaRPr lang="en-US"/>
          </a:p>
        </p:txBody>
      </p:sp>
    </p:spTree>
    <p:extLst>
      <p:ext uri="{BB962C8B-B14F-4D97-AF65-F5344CB8AC3E}">
        <p14:creationId xmlns:p14="http://schemas.microsoft.com/office/powerpoint/2010/main" val="370573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A0AC81-85B2-4D93-8D2D-7118E78A4838}"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2BE5D-0FA2-4624-BBDD-D3179F72B88F}" type="slidenum">
              <a:rPr lang="en-US" smtClean="0"/>
              <a:t>‹#›</a:t>
            </a:fld>
            <a:endParaRPr lang="en-US"/>
          </a:p>
        </p:txBody>
      </p:sp>
    </p:spTree>
    <p:extLst>
      <p:ext uri="{BB962C8B-B14F-4D97-AF65-F5344CB8AC3E}">
        <p14:creationId xmlns:p14="http://schemas.microsoft.com/office/powerpoint/2010/main" val="949696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0AC81-85B2-4D93-8D2D-7118E78A4838}" type="datetimeFigureOut">
              <a:rPr lang="en-US" smtClean="0"/>
              <a:t>4/3/2024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2BE5D-0FA2-4624-BBDD-D3179F72B88F}" type="slidenum">
              <a:rPr lang="en-US" smtClean="0"/>
              <a:t>‹#›</a:t>
            </a:fld>
            <a:endParaRPr lang="en-US"/>
          </a:p>
        </p:txBody>
      </p:sp>
    </p:spTree>
    <p:extLst>
      <p:ext uri="{BB962C8B-B14F-4D97-AF65-F5344CB8AC3E}">
        <p14:creationId xmlns:p14="http://schemas.microsoft.com/office/powerpoint/2010/main" val="1019165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70.gif"/></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www.nytimes.com/video/world/europe/100000006815729/reagan-berlin-wall.html"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www.youtube.com/watch?v=AfnvFnzs91s" TargetMode="Externa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hyperlink" Target="https://www.youtube.com/watch?v=66mGwws7EE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4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4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5.jpeg"/></Relationships>
</file>

<file path=ppt/slides/_rels/slide5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S9HdPi9Ikhk" TargetMode="Externa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4400"/>
          </a:xfrm>
        </p:spPr>
        <p:txBody>
          <a:bodyPr>
            <a:normAutofit/>
          </a:bodyPr>
          <a:lstStyle/>
          <a:p>
            <a:r>
              <a:rPr lang="en-US" dirty="0">
                <a:latin typeface="Palatino Linotype" pitchFamily="18" charset="0"/>
              </a:rPr>
              <a:t>Richard Nixon</a:t>
            </a:r>
          </a:p>
        </p:txBody>
      </p:sp>
      <p:pic>
        <p:nvPicPr>
          <p:cNvPr id="1026" name="Picture 2" descr="File:Richard Nixon presidential 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914400"/>
            <a:ext cx="3981450" cy="4817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499" y="5678599"/>
            <a:ext cx="5489575" cy="117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104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Opinion | Four Students Were Killed in Ohio. America Was Never the Same. -  The New York Ti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8877"/>
            <a:ext cx="7548489" cy="75568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6" y="-35039"/>
            <a:ext cx="3224818" cy="6928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98575" y="0"/>
            <a:ext cx="5092931" cy="707886"/>
          </a:xfrm>
          <a:prstGeom prst="rect">
            <a:avLst/>
          </a:prstGeom>
          <a:noFill/>
        </p:spPr>
        <p:txBody>
          <a:bodyPr wrap="square" rtlCol="0">
            <a:spAutoFit/>
          </a:bodyPr>
          <a:lstStyle/>
          <a:p>
            <a:pPr algn="ctr"/>
            <a:r>
              <a:rPr lang="en-US" sz="4000" dirty="0"/>
              <a:t>“Kent State Massacre”</a:t>
            </a:r>
          </a:p>
        </p:txBody>
      </p:sp>
      <p:sp>
        <p:nvSpPr>
          <p:cNvPr id="4" name="TextBox 3"/>
          <p:cNvSpPr txBox="1"/>
          <p:nvPr/>
        </p:nvSpPr>
        <p:spPr>
          <a:xfrm>
            <a:off x="7708669" y="707886"/>
            <a:ext cx="4272742" cy="6124754"/>
          </a:xfrm>
          <a:prstGeom prst="rect">
            <a:avLst/>
          </a:prstGeom>
          <a:noFill/>
        </p:spPr>
        <p:txBody>
          <a:bodyPr wrap="square" rtlCol="0">
            <a:spAutoFit/>
          </a:bodyPr>
          <a:lstStyle/>
          <a:p>
            <a:pPr marL="285750" indent="-285750">
              <a:buFontTx/>
              <a:buChar char="-"/>
            </a:pPr>
            <a:r>
              <a:rPr lang="en-US" sz="2800" dirty="0"/>
              <a:t>Student protests against the Invasion of Cambodia at </a:t>
            </a:r>
            <a:r>
              <a:rPr lang="en-US" sz="2800" b="1" dirty="0"/>
              <a:t>Kent State University, Ohio</a:t>
            </a:r>
          </a:p>
          <a:p>
            <a:pPr marL="285750" indent="-285750">
              <a:buFontTx/>
              <a:buChar char="-"/>
            </a:pPr>
            <a:r>
              <a:rPr lang="en-US" sz="2800" dirty="0"/>
              <a:t>Following some violent clashes, the governor of Ohio sent in the National guard</a:t>
            </a:r>
          </a:p>
          <a:p>
            <a:pPr marL="285750" indent="-285750">
              <a:buFontTx/>
              <a:buChar char="-"/>
            </a:pPr>
            <a:r>
              <a:rPr lang="en-US" sz="2800" b="1" dirty="0"/>
              <a:t>May 4, 1970: 4 students were killed, 9 wounded when the National Guardsmen fired into a crowd of angry protestors.</a:t>
            </a:r>
          </a:p>
        </p:txBody>
      </p:sp>
    </p:spTree>
    <p:extLst>
      <p:ext uri="{BB962C8B-B14F-4D97-AF65-F5344CB8AC3E}">
        <p14:creationId xmlns:p14="http://schemas.microsoft.com/office/powerpoint/2010/main" val="818506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6" y="-35040"/>
            <a:ext cx="4138994" cy="8892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b/b8/Woodstock_redmond_st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770" y="3491346"/>
            <a:ext cx="4712802" cy="32316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oodstock 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895" y="409578"/>
            <a:ext cx="2571750" cy="35242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oodstock Fashion: Photos Of Hippie Chicks &amp; What They Wo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1295" y="241069"/>
            <a:ext cx="3250277" cy="32502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9474" y="997527"/>
            <a:ext cx="5336771" cy="646331"/>
          </a:xfrm>
          <a:prstGeom prst="rect">
            <a:avLst/>
          </a:prstGeom>
          <a:noFill/>
        </p:spPr>
        <p:txBody>
          <a:bodyPr wrap="square" rtlCol="0">
            <a:spAutoFit/>
          </a:bodyPr>
          <a:lstStyle/>
          <a:p>
            <a:pPr algn="ctr"/>
            <a:r>
              <a:rPr lang="en-US" sz="3600" dirty="0"/>
              <a:t>Woodstock Music Festival</a:t>
            </a:r>
          </a:p>
        </p:txBody>
      </p:sp>
      <p:sp>
        <p:nvSpPr>
          <p:cNvPr id="4" name="TextBox 3"/>
          <p:cNvSpPr txBox="1"/>
          <p:nvPr/>
        </p:nvSpPr>
        <p:spPr>
          <a:xfrm>
            <a:off x="200026" y="1787189"/>
            <a:ext cx="5572869" cy="4770537"/>
          </a:xfrm>
          <a:prstGeom prst="rect">
            <a:avLst/>
          </a:prstGeom>
          <a:noFill/>
        </p:spPr>
        <p:txBody>
          <a:bodyPr wrap="square" rtlCol="0">
            <a:spAutoFit/>
          </a:bodyPr>
          <a:lstStyle/>
          <a:p>
            <a:r>
              <a:rPr lang="en-US" sz="2800" b="1" dirty="0"/>
              <a:t>- 4 day music Festival held on a farm in Woodstock, NY (August 1969)</a:t>
            </a:r>
          </a:p>
          <a:p>
            <a:r>
              <a:rPr lang="en-US" sz="2800" dirty="0"/>
              <a:t>“Three Days of Peace and Music”</a:t>
            </a:r>
          </a:p>
          <a:p>
            <a:r>
              <a:rPr lang="en-US" sz="2800" dirty="0"/>
              <a:t>Crowd of 400,000</a:t>
            </a:r>
          </a:p>
          <a:p>
            <a:r>
              <a:rPr lang="en-US" sz="2800" dirty="0"/>
              <a:t>Major acts included:</a:t>
            </a:r>
          </a:p>
          <a:p>
            <a:r>
              <a:rPr lang="en-US" dirty="0"/>
              <a:t>Richie Havens		Arlo Guthrie</a:t>
            </a:r>
          </a:p>
          <a:p>
            <a:r>
              <a:rPr lang="en-US" dirty="0"/>
              <a:t>Joan Baez			Santana</a:t>
            </a:r>
          </a:p>
          <a:p>
            <a:r>
              <a:rPr lang="en-US" dirty="0"/>
              <a:t>Grateful Dead		Janis Joplin</a:t>
            </a:r>
          </a:p>
          <a:p>
            <a:r>
              <a:rPr lang="en-US" dirty="0"/>
              <a:t>The Who			Jefferson Airplane</a:t>
            </a:r>
          </a:p>
          <a:p>
            <a:r>
              <a:rPr lang="en-US" dirty="0"/>
              <a:t>Blood, Sweat, and Tears	Jimi Hendrix</a:t>
            </a:r>
          </a:p>
          <a:p>
            <a:r>
              <a:rPr lang="en-US" dirty="0"/>
              <a:t>Crosby, Stills, Nash, and Young</a:t>
            </a:r>
          </a:p>
          <a:p>
            <a:r>
              <a:rPr lang="en-US" sz="2800" b="1" dirty="0"/>
              <a:t>-Became a defining moment for the “hippie” generation</a:t>
            </a:r>
          </a:p>
        </p:txBody>
      </p:sp>
    </p:spTree>
    <p:extLst>
      <p:ext uri="{BB962C8B-B14F-4D97-AF65-F5344CB8AC3E}">
        <p14:creationId xmlns:p14="http://schemas.microsoft.com/office/powerpoint/2010/main" val="3713445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6" y="-35040"/>
            <a:ext cx="4138994" cy="8892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90" y="744118"/>
            <a:ext cx="12186309" cy="769441"/>
          </a:xfrm>
          <a:prstGeom prst="rect">
            <a:avLst/>
          </a:prstGeom>
          <a:noFill/>
        </p:spPr>
        <p:txBody>
          <a:bodyPr wrap="square" rtlCol="0">
            <a:spAutoFit/>
          </a:bodyPr>
          <a:lstStyle/>
          <a:p>
            <a:pPr algn="ctr"/>
            <a:r>
              <a:rPr lang="en-US" sz="4400" dirty="0"/>
              <a:t>Nixon in China - 1972</a:t>
            </a:r>
          </a:p>
        </p:txBody>
      </p:sp>
      <p:pic>
        <p:nvPicPr>
          <p:cNvPr id="7170" name="Picture 2" descr="https://upload.wikimedia.org/wikipedia/commons/thumb/4/43/President_Richard_Nixon_and_Premier_Chou_En-Lai_Shake_Hands_at_the_Nixons%27_Arrival_in_Peking%2C_China.jpg/800px-President_Richard_Nixon_and_Premier_Chou_En-Lai_Shake_Hands_at_the_Nixons%27_Arrival_in_Peking%2C_Ch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 y="1783594"/>
            <a:ext cx="4527665" cy="297128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upload.wikimedia.org/wikipedia/commons/thumb/0/05/President_Nixon_meets_with_China%27s_Communist_Party_Leader%2C_Mao_Tse-_Tung%2C_02-29-1972_-_NARA_-_194759.tif/lossy-page1-800px-President_Nixon_meets_with_China%27s_Communist_Party_Leader%2C_Mao_Tse-_Tung%2C_02-29-1972_-_NARA_-_194759.ti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608" y="3990109"/>
            <a:ext cx="3474773" cy="2701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8844" y="1783594"/>
            <a:ext cx="5636029" cy="4524315"/>
          </a:xfrm>
          <a:prstGeom prst="rect">
            <a:avLst/>
          </a:prstGeom>
          <a:noFill/>
        </p:spPr>
        <p:txBody>
          <a:bodyPr wrap="square" rtlCol="0">
            <a:spAutoFit/>
          </a:bodyPr>
          <a:lstStyle/>
          <a:p>
            <a:pPr marL="457200" indent="-457200">
              <a:buFontTx/>
              <a:buChar char="-"/>
            </a:pPr>
            <a:r>
              <a:rPr lang="en-US" sz="3200" dirty="0"/>
              <a:t>Presidential state visit to the Communist People’s Republic of China – the first ever</a:t>
            </a:r>
          </a:p>
          <a:p>
            <a:pPr marL="457200" indent="-457200">
              <a:buFontTx/>
              <a:buChar char="-"/>
            </a:pPr>
            <a:r>
              <a:rPr lang="en-US" sz="3200" dirty="0"/>
              <a:t>Part of Nixon’s plan to gain leverage with the Soviet Union</a:t>
            </a:r>
          </a:p>
          <a:p>
            <a:pPr marL="457200" indent="-457200">
              <a:buFontTx/>
              <a:buChar char="-"/>
            </a:pPr>
            <a:r>
              <a:rPr lang="en-US" sz="3200" dirty="0"/>
              <a:t>US/PRC normalized relations in 1979</a:t>
            </a:r>
          </a:p>
          <a:p>
            <a:pPr marL="457200" indent="-457200">
              <a:buFontTx/>
              <a:buChar char="-"/>
            </a:pPr>
            <a:endParaRPr lang="en-US" sz="3200" dirty="0"/>
          </a:p>
        </p:txBody>
      </p:sp>
    </p:spTree>
    <p:extLst>
      <p:ext uri="{BB962C8B-B14F-4D97-AF65-F5344CB8AC3E}">
        <p14:creationId xmlns:p14="http://schemas.microsoft.com/office/powerpoint/2010/main" val="1868297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6" y="-35040"/>
            <a:ext cx="4138994" cy="8892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20485"/>
            <a:ext cx="12192000" cy="1200329"/>
          </a:xfrm>
          <a:prstGeom prst="rect">
            <a:avLst/>
          </a:prstGeom>
          <a:noFill/>
        </p:spPr>
        <p:txBody>
          <a:bodyPr wrap="square" rtlCol="0">
            <a:spAutoFit/>
          </a:bodyPr>
          <a:lstStyle/>
          <a:p>
            <a:pPr algn="ctr"/>
            <a:r>
              <a:rPr lang="en-US" sz="3600" dirty="0">
                <a:latin typeface="Stencil" panose="040409050D0802020404" pitchFamily="82" charset="0"/>
              </a:rPr>
              <a:t>SALT Treaty</a:t>
            </a:r>
          </a:p>
          <a:p>
            <a:pPr algn="ctr"/>
            <a:r>
              <a:rPr lang="en-US" sz="3600" dirty="0">
                <a:latin typeface="Stencil" panose="040409050D0802020404" pitchFamily="82" charset="0"/>
              </a:rPr>
              <a:t>(Strategic Arms Limitation Talks)</a:t>
            </a:r>
          </a:p>
        </p:txBody>
      </p:sp>
      <p:pic>
        <p:nvPicPr>
          <p:cNvPr id="1026" name="Picture 2" descr="Four Decades since Détente and SALT | Government Book T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12" y="1975758"/>
            <a:ext cx="6260675" cy="41826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19257" y="1975758"/>
            <a:ext cx="4653643" cy="5078313"/>
          </a:xfrm>
          <a:prstGeom prst="rect">
            <a:avLst/>
          </a:prstGeom>
          <a:noFill/>
        </p:spPr>
        <p:txBody>
          <a:bodyPr wrap="square" rtlCol="0">
            <a:spAutoFit/>
          </a:bodyPr>
          <a:lstStyle/>
          <a:p>
            <a:pPr marL="285750" indent="-285750">
              <a:buFontTx/>
              <a:buChar char="-"/>
            </a:pPr>
            <a:r>
              <a:rPr lang="en-US" sz="3200" dirty="0"/>
              <a:t>Treaty signed by Nixon and Soviet leader Brezhnev in 1972</a:t>
            </a:r>
          </a:p>
          <a:p>
            <a:pPr marL="285750" indent="-285750">
              <a:buFontTx/>
              <a:buChar char="-"/>
            </a:pPr>
            <a:r>
              <a:rPr lang="en-US" sz="3200" dirty="0"/>
              <a:t>Limited the number and size of certain nuclear missiles and anti-missile systems</a:t>
            </a:r>
          </a:p>
          <a:p>
            <a:pPr marL="285750" indent="-285750">
              <a:buFontTx/>
              <a:buChar char="-"/>
            </a:pPr>
            <a:r>
              <a:rPr lang="en-US" sz="3200" dirty="0"/>
              <a:t>Followed by SALT II in 1979</a:t>
            </a:r>
          </a:p>
          <a:p>
            <a:pPr marL="285750" indent="-285750">
              <a:buFontTx/>
              <a:buChar char="-"/>
            </a:pPr>
            <a:endParaRPr lang="en-US" dirty="0"/>
          </a:p>
          <a:p>
            <a:endParaRPr lang="en-US" dirty="0"/>
          </a:p>
        </p:txBody>
      </p:sp>
    </p:spTree>
    <p:extLst>
      <p:ext uri="{BB962C8B-B14F-4D97-AF65-F5344CB8AC3E}">
        <p14:creationId xmlns:p14="http://schemas.microsoft.com/office/powerpoint/2010/main" val="919692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6" y="-35040"/>
            <a:ext cx="4138994" cy="8892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5636" y="1213658"/>
            <a:ext cx="5170517" cy="4955203"/>
          </a:xfrm>
          <a:prstGeom prst="rect">
            <a:avLst/>
          </a:prstGeom>
          <a:noFill/>
        </p:spPr>
        <p:txBody>
          <a:bodyPr wrap="square" rtlCol="0">
            <a:spAutoFit/>
          </a:bodyPr>
          <a:lstStyle/>
          <a:p>
            <a:pPr marL="285750" indent="-285750">
              <a:buFontTx/>
              <a:buChar char="-"/>
            </a:pPr>
            <a:r>
              <a:rPr lang="en-US" sz="2800" b="1" dirty="0"/>
              <a:t>Created OSHA </a:t>
            </a:r>
            <a:r>
              <a:rPr lang="en-US" sz="2800" dirty="0"/>
              <a:t>(Occupational Safety and Health Administration)</a:t>
            </a:r>
          </a:p>
          <a:p>
            <a:pPr marL="285750" indent="-285750">
              <a:buFontTx/>
              <a:buChar char="-"/>
            </a:pPr>
            <a:r>
              <a:rPr lang="en-US" sz="2800" b="1" dirty="0"/>
              <a:t>Attempted to stop inflation through currency devaluation and wage/price controls </a:t>
            </a:r>
            <a:r>
              <a:rPr lang="en-US" sz="2800" dirty="0"/>
              <a:t>(they didn’t work – up to 12.2% in 1974)</a:t>
            </a:r>
          </a:p>
          <a:p>
            <a:pPr marL="285750" indent="-285750">
              <a:buFontTx/>
              <a:buChar char="-"/>
            </a:pPr>
            <a:r>
              <a:rPr lang="en-US" sz="2800" b="1" dirty="0"/>
              <a:t>Took the US dollar off the “gold standard”</a:t>
            </a:r>
          </a:p>
          <a:p>
            <a:pPr marL="285750" indent="-285750">
              <a:buFontTx/>
              <a:buChar char="-"/>
            </a:pPr>
            <a:endParaRPr lang="en-US" dirty="0"/>
          </a:p>
          <a:p>
            <a:pPr marL="285750" indent="-285750">
              <a:buFontTx/>
              <a:buChar char="-"/>
            </a:pPr>
            <a:endParaRPr lang="en-US" dirty="0"/>
          </a:p>
        </p:txBody>
      </p:sp>
      <p:pic>
        <p:nvPicPr>
          <p:cNvPr id="8194" name="Picture 2" descr="United States Environmental Protection Agency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1697" y="5286895"/>
            <a:ext cx="1571105" cy="15711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84965" y="3975738"/>
            <a:ext cx="6267796" cy="3231654"/>
          </a:xfrm>
          <a:prstGeom prst="rect">
            <a:avLst/>
          </a:prstGeom>
          <a:noFill/>
        </p:spPr>
        <p:txBody>
          <a:bodyPr wrap="square" rtlCol="0">
            <a:spAutoFit/>
          </a:bodyPr>
          <a:lstStyle/>
          <a:p>
            <a:r>
              <a:rPr lang="en-US" sz="2400" b="1" dirty="0"/>
              <a:t>1970: First Earth Day</a:t>
            </a:r>
          </a:p>
          <a:p>
            <a:r>
              <a:rPr lang="en-US" sz="2400" b="1" dirty="0"/>
              <a:t>1970: Clean Air Act</a:t>
            </a:r>
            <a:r>
              <a:rPr lang="en-US" sz="2400" dirty="0"/>
              <a:t>: Allowed the US government to regulate air pollution</a:t>
            </a:r>
          </a:p>
          <a:p>
            <a:r>
              <a:rPr lang="en-US" sz="2400" b="1" dirty="0"/>
              <a:t>1972: Clean Water Act</a:t>
            </a:r>
            <a:r>
              <a:rPr lang="en-US" sz="2400" dirty="0"/>
              <a:t>: Allowed the US government to regulate water pollution</a:t>
            </a:r>
          </a:p>
          <a:p>
            <a:endParaRPr lang="en-US" sz="2400" dirty="0"/>
          </a:p>
          <a:p>
            <a:r>
              <a:rPr lang="en-US" sz="2400" dirty="0"/>
              <a:t>1970: </a:t>
            </a:r>
            <a:r>
              <a:rPr lang="en-US" sz="2400" b="1" dirty="0"/>
              <a:t>Environmental Protection Agency </a:t>
            </a:r>
            <a:r>
              <a:rPr lang="en-US" sz="2400" dirty="0"/>
              <a:t>started</a:t>
            </a:r>
          </a:p>
          <a:p>
            <a:endParaRPr lang="en-US" dirty="0"/>
          </a:p>
          <a:p>
            <a:endParaRPr lang="en-US" dirty="0"/>
          </a:p>
        </p:txBody>
      </p:sp>
      <p:pic>
        <p:nvPicPr>
          <p:cNvPr id="8196" name="Picture 4" descr="What the First Earth Day Achiev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938" y="234173"/>
            <a:ext cx="5387850" cy="3596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197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6" y="-35040"/>
            <a:ext cx="4138994" cy="8892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570070">
            <a:off x="7070272" y="587829"/>
            <a:ext cx="5829300" cy="1107996"/>
          </a:xfrm>
          <a:prstGeom prst="rect">
            <a:avLst/>
          </a:prstGeom>
          <a:noFill/>
        </p:spPr>
        <p:txBody>
          <a:bodyPr wrap="square" rtlCol="0">
            <a:spAutoFit/>
          </a:bodyPr>
          <a:lstStyle/>
          <a:p>
            <a:r>
              <a:rPr lang="en-US" sz="6600" dirty="0">
                <a:solidFill>
                  <a:srgbClr val="FF0000"/>
                </a:solidFill>
                <a:latin typeface="Stencil" panose="040409050D0802020404" pitchFamily="82" charset="0"/>
              </a:rPr>
              <a:t>WATERGATE</a:t>
            </a:r>
          </a:p>
        </p:txBody>
      </p:sp>
      <p:sp>
        <p:nvSpPr>
          <p:cNvPr id="4" name="TextBox 3"/>
          <p:cNvSpPr txBox="1"/>
          <p:nvPr/>
        </p:nvSpPr>
        <p:spPr>
          <a:xfrm>
            <a:off x="0" y="854197"/>
            <a:ext cx="8643668" cy="5632311"/>
          </a:xfrm>
          <a:prstGeom prst="rect">
            <a:avLst/>
          </a:prstGeom>
          <a:noFill/>
        </p:spPr>
        <p:txBody>
          <a:bodyPr wrap="square" rtlCol="0">
            <a:spAutoFit/>
          </a:bodyPr>
          <a:lstStyle/>
          <a:p>
            <a:pPr marL="285750" indent="-285750">
              <a:buFontTx/>
              <a:buChar char="-"/>
            </a:pPr>
            <a:r>
              <a:rPr lang="en-US" sz="3000" dirty="0"/>
              <a:t>June 1972: </a:t>
            </a:r>
            <a:r>
              <a:rPr lang="en-US" sz="3000" b="1" dirty="0"/>
              <a:t>Five burglars arrested while attempting to break into the Democratic Party HQ at the Watergate complex </a:t>
            </a:r>
            <a:r>
              <a:rPr lang="en-US" sz="3000" dirty="0"/>
              <a:t>in Washington DC - some worked for the Committee to Re-Elect the President (CREEP).</a:t>
            </a:r>
          </a:p>
          <a:p>
            <a:pPr marL="285750" indent="-285750">
              <a:buFontTx/>
              <a:buChar char="-"/>
            </a:pPr>
            <a:r>
              <a:rPr lang="en-US" sz="3000" b="1" dirty="0"/>
              <a:t>Nixon attempts to cover up his involvement </a:t>
            </a:r>
            <a:r>
              <a:rPr lang="en-US" sz="3000" dirty="0"/>
              <a:t>in planning the break-in, part of a massive “dirty tricks” campaign (like “the Canuck Letter”)</a:t>
            </a:r>
          </a:p>
          <a:p>
            <a:pPr marL="285750" indent="-285750">
              <a:buFontTx/>
              <a:buChar char="-"/>
            </a:pPr>
            <a:r>
              <a:rPr lang="en-US" sz="3000" dirty="0"/>
              <a:t>Washington Post reporters </a:t>
            </a:r>
            <a:r>
              <a:rPr lang="en-US" sz="3000" b="1" dirty="0"/>
              <a:t>Woodward and Bernstein did most of the investigating, though an anonymous source known as “Deep Throat</a:t>
            </a:r>
            <a:r>
              <a:rPr lang="en-US" sz="3000" dirty="0"/>
              <a:t>” (FBI deputy director Mark Felt)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5770" y="1846053"/>
            <a:ext cx="4336229" cy="5132898"/>
          </a:xfrm>
          <a:prstGeom prst="rect">
            <a:avLst/>
          </a:prstGeom>
        </p:spPr>
      </p:pic>
    </p:spTree>
    <p:extLst>
      <p:ext uri="{BB962C8B-B14F-4D97-AF65-F5344CB8AC3E}">
        <p14:creationId xmlns:p14="http://schemas.microsoft.com/office/powerpoint/2010/main" val="561122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6" y="-35040"/>
            <a:ext cx="4138994" cy="8892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570070">
            <a:off x="7070272" y="587829"/>
            <a:ext cx="5829300" cy="1107996"/>
          </a:xfrm>
          <a:prstGeom prst="rect">
            <a:avLst/>
          </a:prstGeom>
          <a:noFill/>
        </p:spPr>
        <p:txBody>
          <a:bodyPr wrap="square" rtlCol="0">
            <a:spAutoFit/>
          </a:bodyPr>
          <a:lstStyle/>
          <a:p>
            <a:r>
              <a:rPr lang="en-US" sz="6600" dirty="0">
                <a:solidFill>
                  <a:srgbClr val="FF0000"/>
                </a:solidFill>
                <a:latin typeface="Stencil" panose="040409050D0802020404" pitchFamily="82" charset="0"/>
              </a:rPr>
              <a:t>WATERGATE</a:t>
            </a:r>
          </a:p>
        </p:txBody>
      </p:sp>
      <p:sp>
        <p:nvSpPr>
          <p:cNvPr id="4" name="TextBox 3"/>
          <p:cNvSpPr txBox="1"/>
          <p:nvPr/>
        </p:nvSpPr>
        <p:spPr>
          <a:xfrm>
            <a:off x="200028" y="1651507"/>
            <a:ext cx="7874298" cy="4832092"/>
          </a:xfrm>
          <a:prstGeom prst="rect">
            <a:avLst/>
          </a:prstGeom>
          <a:noFill/>
        </p:spPr>
        <p:txBody>
          <a:bodyPr wrap="square" rtlCol="0">
            <a:spAutoFit/>
          </a:bodyPr>
          <a:lstStyle/>
          <a:p>
            <a:pPr marL="285750" indent="-285750">
              <a:buFontTx/>
              <a:buChar char="-"/>
            </a:pPr>
            <a:r>
              <a:rPr lang="en-US" sz="2800" b="1" dirty="0"/>
              <a:t>Nixon refused to hand over secret recordings </a:t>
            </a:r>
            <a:r>
              <a:rPr lang="en-US" sz="2800" dirty="0"/>
              <a:t>that proved his connection, and when he did, they contained long silent gaps.</a:t>
            </a:r>
          </a:p>
          <a:p>
            <a:pPr marL="285750" indent="-285750">
              <a:buFontTx/>
              <a:buChar char="-"/>
            </a:pPr>
            <a:r>
              <a:rPr lang="en-US" sz="2800" b="1" dirty="0"/>
              <a:t>Nixon fired multiple Justice department officials </a:t>
            </a:r>
            <a:r>
              <a:rPr lang="en-US" sz="2800" dirty="0"/>
              <a:t>when they refused to fire the Special Watergate Persecutor looking into the crimes</a:t>
            </a:r>
            <a:r>
              <a:rPr lang="en-US" sz="2800" b="1" dirty="0"/>
              <a:t> (The "Saturday night Massacre”)</a:t>
            </a:r>
          </a:p>
          <a:p>
            <a:pPr marL="285750" indent="-285750">
              <a:buFontTx/>
              <a:buChar char="-"/>
            </a:pPr>
            <a:r>
              <a:rPr lang="en-US" sz="2800" b="1" dirty="0"/>
              <a:t>When the House of Representatives began impeachment hearings and the secret tapes were revealed, Nixon resigns in August 1974.</a:t>
            </a:r>
          </a:p>
          <a:p>
            <a:endParaRPr lang="en-US" sz="2800" b="1" dirty="0"/>
          </a:p>
        </p:txBody>
      </p:sp>
      <p:pic>
        <p:nvPicPr>
          <p:cNvPr id="2054" name="Picture 6" descr="Nixon Resignation Still Resonates 40 Years After Watergate | Voice of  America - Engli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4326" y="2012527"/>
            <a:ext cx="3743775" cy="484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815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914400"/>
          </a:xfrm>
        </p:spPr>
        <p:txBody>
          <a:bodyPr>
            <a:normAutofit/>
          </a:bodyPr>
          <a:lstStyle/>
          <a:p>
            <a:r>
              <a:rPr lang="en-US" dirty="0">
                <a:latin typeface="Palatino Linotype" pitchFamily="18" charset="0"/>
              </a:rPr>
              <a:t>Gerald Ford</a:t>
            </a:r>
          </a:p>
        </p:txBody>
      </p:sp>
      <p:pic>
        <p:nvPicPr>
          <p:cNvPr id="2050" name="Picture 2" descr="File:Gerald Ford presidential portrait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400" y="914400"/>
            <a:ext cx="3848100" cy="4792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d/d0/Gerald_Ford_Signature.svg/1280px-Gerald_Ford_Signatur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900" y="5352596"/>
            <a:ext cx="5553074" cy="150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875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950" y="901126"/>
            <a:ext cx="8096250" cy="584775"/>
          </a:xfrm>
          <a:prstGeom prst="rect">
            <a:avLst/>
          </a:prstGeom>
          <a:noFill/>
        </p:spPr>
        <p:txBody>
          <a:bodyPr wrap="square" rtlCol="0">
            <a:spAutoFit/>
          </a:bodyPr>
          <a:lstStyle/>
          <a:p>
            <a:r>
              <a:rPr lang="en-US" sz="3200" dirty="0">
                <a:latin typeface="Palatino Linotype" pitchFamily="18" charset="0"/>
              </a:rPr>
              <a:t>Elected in:		Not elected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1974-1977	</a:t>
            </a:r>
          </a:p>
        </p:txBody>
      </p:sp>
      <p:sp>
        <p:nvSpPr>
          <p:cNvPr id="5" name="TextBox 4"/>
          <p:cNvSpPr txBox="1"/>
          <p:nvPr/>
        </p:nvSpPr>
        <p:spPr>
          <a:xfrm>
            <a:off x="361950" y="1994454"/>
            <a:ext cx="5962650" cy="584775"/>
          </a:xfrm>
          <a:prstGeom prst="rect">
            <a:avLst/>
          </a:prstGeom>
          <a:noFill/>
        </p:spPr>
        <p:txBody>
          <a:bodyPr wrap="square" rtlCol="0">
            <a:spAutoFit/>
          </a:bodyPr>
          <a:lstStyle/>
          <a:p>
            <a:r>
              <a:rPr lang="en-US" sz="3200" dirty="0">
                <a:latin typeface="Palatino Linotype" pitchFamily="18" charset="0"/>
              </a:rPr>
              <a:t>Political Party:		Republican</a:t>
            </a:r>
          </a:p>
        </p:txBody>
      </p:sp>
      <p:sp>
        <p:nvSpPr>
          <p:cNvPr id="6" name="TextBox 5"/>
          <p:cNvSpPr txBox="1"/>
          <p:nvPr/>
        </p:nvSpPr>
        <p:spPr>
          <a:xfrm>
            <a:off x="361950" y="2599628"/>
            <a:ext cx="8686800" cy="584775"/>
          </a:xfrm>
          <a:prstGeom prst="rect">
            <a:avLst/>
          </a:prstGeom>
          <a:noFill/>
        </p:spPr>
        <p:txBody>
          <a:bodyPr wrap="square" rtlCol="0">
            <a:spAutoFit/>
          </a:bodyPr>
          <a:lstStyle/>
          <a:p>
            <a:r>
              <a:rPr lang="en-US" sz="3200" dirty="0">
                <a:latin typeface="Palatino Linotype" pitchFamily="18" charset="0"/>
              </a:rPr>
              <a:t>Home State:		Michigan			</a:t>
            </a:r>
          </a:p>
        </p:txBody>
      </p:sp>
      <p:pic>
        <p:nvPicPr>
          <p:cNvPr id="8194" name="Picture 2" descr="Map of Michig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006" y="-98593"/>
            <a:ext cx="3113485" cy="34732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resident Gerald R. Ford, Jr. Boyhood Home -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7" y="3565029"/>
            <a:ext cx="4371975" cy="290326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erald R. Ford Presidential $1 Coin | U.S. Mi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9969" y="3184403"/>
            <a:ext cx="3357561" cy="33575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upload.wikimedia.org/wikipedia/commons/thumb/d/d0/Gerald_Ford_Signature.svg/1280px-Gerald_Ford_Signatur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086" y="59398"/>
            <a:ext cx="2763988"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40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upload.wikimedia.org/wikipedia/commons/thumb/d/d0/Gerald_Ford_Signature.svg/1280px-Gerald_Ford_Signature.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042458" cy="8247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 One Could Believe It': When Ford Pardoned Nixon Four Decades Ago - The  New York Tim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1791" y="824791"/>
            <a:ext cx="7860209" cy="4962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1800" y="1714500"/>
            <a:ext cx="4001591" cy="3416320"/>
          </a:xfrm>
          <a:prstGeom prst="rect">
            <a:avLst/>
          </a:prstGeom>
          <a:noFill/>
        </p:spPr>
        <p:txBody>
          <a:bodyPr wrap="square" rtlCol="0">
            <a:spAutoFit/>
          </a:bodyPr>
          <a:lstStyle/>
          <a:p>
            <a:r>
              <a:rPr lang="en-US" sz="2400" b="1" dirty="0"/>
              <a:t>1974: Ford pardons Richard Nixon, saying he wanted to unite the country.</a:t>
            </a:r>
          </a:p>
          <a:p>
            <a:endParaRPr lang="en-US" sz="2400" dirty="0"/>
          </a:p>
          <a:p>
            <a:r>
              <a:rPr lang="en-US" sz="2400" dirty="0"/>
              <a:t>Fords approval rating drops from 74% to 49%</a:t>
            </a:r>
          </a:p>
          <a:p>
            <a:endParaRPr lang="en-US" sz="2400" dirty="0"/>
          </a:p>
          <a:p>
            <a:r>
              <a:rPr lang="en-US" sz="2400" dirty="0"/>
              <a:t>Historians still debate this action. </a:t>
            </a:r>
          </a:p>
        </p:txBody>
      </p:sp>
    </p:spTree>
    <p:extLst>
      <p:ext uri="{BB962C8B-B14F-4D97-AF65-F5344CB8AC3E}">
        <p14:creationId xmlns:p14="http://schemas.microsoft.com/office/powerpoint/2010/main" val="1395671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Map of Califor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297" y="50414"/>
            <a:ext cx="3127375" cy="36334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1950" y="901126"/>
            <a:ext cx="8096250" cy="584775"/>
          </a:xfrm>
          <a:prstGeom prst="rect">
            <a:avLst/>
          </a:prstGeom>
          <a:noFill/>
        </p:spPr>
        <p:txBody>
          <a:bodyPr wrap="square" rtlCol="0">
            <a:spAutoFit/>
          </a:bodyPr>
          <a:lstStyle/>
          <a:p>
            <a:r>
              <a:rPr lang="en-US" sz="3200" dirty="0">
                <a:latin typeface="Palatino Linotype" pitchFamily="18" charset="0"/>
              </a:rPr>
              <a:t>Elected in:		1968, 1972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1969-1974	</a:t>
            </a:r>
          </a:p>
        </p:txBody>
      </p:sp>
      <p:sp>
        <p:nvSpPr>
          <p:cNvPr id="5" name="TextBox 4"/>
          <p:cNvSpPr txBox="1"/>
          <p:nvPr/>
        </p:nvSpPr>
        <p:spPr>
          <a:xfrm>
            <a:off x="361950" y="1994454"/>
            <a:ext cx="6267450" cy="584775"/>
          </a:xfrm>
          <a:prstGeom prst="rect">
            <a:avLst/>
          </a:prstGeom>
          <a:noFill/>
        </p:spPr>
        <p:txBody>
          <a:bodyPr wrap="square" rtlCol="0">
            <a:spAutoFit/>
          </a:bodyPr>
          <a:lstStyle/>
          <a:p>
            <a:r>
              <a:rPr lang="en-US" sz="3200" dirty="0">
                <a:latin typeface="Palatino Linotype" pitchFamily="18" charset="0"/>
              </a:rPr>
              <a:t>Political Party:		Republican</a:t>
            </a:r>
          </a:p>
        </p:txBody>
      </p:sp>
      <p:sp>
        <p:nvSpPr>
          <p:cNvPr id="6" name="TextBox 5"/>
          <p:cNvSpPr txBox="1"/>
          <p:nvPr/>
        </p:nvSpPr>
        <p:spPr>
          <a:xfrm>
            <a:off x="361950" y="2599628"/>
            <a:ext cx="8686800" cy="1077218"/>
          </a:xfrm>
          <a:prstGeom prst="rect">
            <a:avLst/>
          </a:prstGeom>
          <a:noFill/>
        </p:spPr>
        <p:txBody>
          <a:bodyPr wrap="square" rtlCol="0">
            <a:spAutoFit/>
          </a:bodyPr>
          <a:lstStyle/>
          <a:p>
            <a:r>
              <a:rPr lang="en-US" sz="3200" dirty="0">
                <a:latin typeface="Palatino Linotype" pitchFamily="18" charset="0"/>
              </a:rPr>
              <a:t>Home State:		California					</a:t>
            </a:r>
          </a:p>
        </p:txBody>
      </p:sp>
      <p:pic>
        <p:nvPicPr>
          <p:cNvPr id="6146" name="Picture 2" descr="Richard M. Nixon $1 D Mint Single Co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1315" y="3568994"/>
            <a:ext cx="3991340" cy="31338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ichard Nixon Birthplace - Yorba Linda, Californ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391" y="3230162"/>
            <a:ext cx="4630209" cy="34726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rsive signature in i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026" y="-35040"/>
            <a:ext cx="4138994" cy="88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8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upload.wikimedia.org/wikipedia/commons/thumb/d/d0/Gerald_Ford_Signature.svg/1280px-Gerald_Ford_Signature.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042458" cy="8247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6/6c/Plastic_%22WIN%22_sign.jpg/800px-Plastic_%22WIN%22_si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735137"/>
            <a:ext cx="4079875" cy="32639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78200" y="710491"/>
            <a:ext cx="4646272" cy="769441"/>
          </a:xfrm>
          <a:prstGeom prst="rect">
            <a:avLst/>
          </a:prstGeom>
          <a:noFill/>
        </p:spPr>
        <p:txBody>
          <a:bodyPr wrap="none" rtlCol="0">
            <a:spAutoFit/>
          </a:bodyPr>
          <a:lstStyle/>
          <a:p>
            <a:r>
              <a:rPr lang="en-US" sz="4400" dirty="0"/>
              <a:t>Whip Inflation Now</a:t>
            </a:r>
          </a:p>
        </p:txBody>
      </p:sp>
      <p:sp>
        <p:nvSpPr>
          <p:cNvPr id="4" name="TextBox 3"/>
          <p:cNvSpPr txBox="1"/>
          <p:nvPr/>
        </p:nvSpPr>
        <p:spPr>
          <a:xfrm>
            <a:off x="5080000" y="1917700"/>
            <a:ext cx="6413500" cy="3108543"/>
          </a:xfrm>
          <a:prstGeom prst="rect">
            <a:avLst/>
          </a:prstGeom>
          <a:noFill/>
        </p:spPr>
        <p:txBody>
          <a:bodyPr wrap="square" rtlCol="0">
            <a:spAutoFit/>
          </a:bodyPr>
          <a:lstStyle/>
          <a:p>
            <a:pPr marL="285750" indent="-285750">
              <a:buFontTx/>
              <a:buChar char="-"/>
            </a:pPr>
            <a:r>
              <a:rPr lang="en-US" sz="2800" b="1" dirty="0"/>
              <a:t>US faced an economic crisis – high unemployment, 12% inflation, and an oil crisis</a:t>
            </a:r>
          </a:p>
          <a:p>
            <a:pPr marL="285750" indent="-285750">
              <a:buFontTx/>
              <a:buChar char="-"/>
            </a:pPr>
            <a:r>
              <a:rPr lang="en-US" sz="2800" dirty="0"/>
              <a:t>WIN campaign encouraged Americans to save money, carpool, and turn down thermostats</a:t>
            </a:r>
          </a:p>
          <a:p>
            <a:pPr marL="285750" indent="-285750">
              <a:buFontTx/>
              <a:buChar char="-"/>
            </a:pPr>
            <a:r>
              <a:rPr lang="en-US" sz="2800" dirty="0"/>
              <a:t>The campaign was a spectacular failure. </a:t>
            </a:r>
          </a:p>
        </p:txBody>
      </p:sp>
    </p:spTree>
    <p:extLst>
      <p:ext uri="{BB962C8B-B14F-4D97-AF65-F5344CB8AC3E}">
        <p14:creationId xmlns:p14="http://schemas.microsoft.com/office/powerpoint/2010/main" val="1182039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upload.wikimedia.org/wikipedia/commons/thumb/d/d0/Gerald_Ford_Signature.svg/1280px-Gerald_Ford_Signature.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042458" cy="82479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all of Saigon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9" y="1397000"/>
            <a:ext cx="7034855" cy="4864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37500" y="824791"/>
            <a:ext cx="4470400" cy="830997"/>
          </a:xfrm>
          <a:prstGeom prst="rect">
            <a:avLst/>
          </a:prstGeom>
          <a:noFill/>
        </p:spPr>
        <p:txBody>
          <a:bodyPr wrap="square" rtlCol="0">
            <a:spAutoFit/>
          </a:bodyPr>
          <a:lstStyle/>
          <a:p>
            <a:r>
              <a:rPr lang="en-US" sz="4800" dirty="0"/>
              <a:t>Fall of Saigon</a:t>
            </a:r>
          </a:p>
        </p:txBody>
      </p:sp>
      <p:sp>
        <p:nvSpPr>
          <p:cNvPr id="4" name="TextBox 3"/>
          <p:cNvSpPr txBox="1"/>
          <p:nvPr/>
        </p:nvSpPr>
        <p:spPr>
          <a:xfrm>
            <a:off x="7531100" y="1752600"/>
            <a:ext cx="4432300" cy="4832092"/>
          </a:xfrm>
          <a:prstGeom prst="rect">
            <a:avLst/>
          </a:prstGeom>
          <a:noFill/>
        </p:spPr>
        <p:txBody>
          <a:bodyPr wrap="square" rtlCol="0">
            <a:spAutoFit/>
          </a:bodyPr>
          <a:lstStyle/>
          <a:p>
            <a:pPr marL="285750" indent="-285750">
              <a:buFontTx/>
              <a:buChar char="-"/>
            </a:pPr>
            <a:r>
              <a:rPr lang="en-US" sz="2800" b="1" dirty="0"/>
              <a:t>1975: North Vietnamese soldiers finally take Saigon, and South Vietnam falls</a:t>
            </a:r>
          </a:p>
          <a:p>
            <a:pPr marL="285750" indent="-285750">
              <a:buFontTx/>
              <a:buChar char="-"/>
            </a:pPr>
            <a:r>
              <a:rPr lang="en-US" sz="2800" dirty="0"/>
              <a:t>US had been out of the war for 2 years, but the US helicopter evacuating Americans from the embassy roof was seen as a symbol if US defeat in Vietnam</a:t>
            </a:r>
          </a:p>
        </p:txBody>
      </p:sp>
    </p:spTree>
    <p:extLst>
      <p:ext uri="{BB962C8B-B14F-4D97-AF65-F5344CB8AC3E}">
        <p14:creationId xmlns:p14="http://schemas.microsoft.com/office/powerpoint/2010/main" val="437250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s://teepee12.files.wordpress.com/2017/11/fireworks-color.jpg?w=600&amp;h=4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75" y="3030000"/>
            <a:ext cx="5715000" cy="381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merican Revolution scholarship and the spirit of 1976 | Historian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32755">
            <a:off x="-227503" y="265624"/>
            <a:ext cx="4310233" cy="29956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uly 4, 1976 - The Bicentennial - America Celebrat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7238">
            <a:off x="8277079" y="503719"/>
            <a:ext cx="3527425" cy="293161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Yesterland: America on Para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America on Parade at Disney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02" y="3366523"/>
            <a:ext cx="5056397" cy="33665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merican revolution bicentennial.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9464" y="60734"/>
            <a:ext cx="2958172" cy="2969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35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914400"/>
          </a:xfrm>
        </p:spPr>
        <p:txBody>
          <a:bodyPr>
            <a:normAutofit/>
          </a:bodyPr>
          <a:lstStyle/>
          <a:p>
            <a:r>
              <a:rPr lang="en-US" dirty="0">
                <a:latin typeface="Palatino Linotype" pitchFamily="18" charset="0"/>
              </a:rPr>
              <a:t>Jimmy Carter</a:t>
            </a:r>
          </a:p>
        </p:txBody>
      </p:sp>
      <p:pic>
        <p:nvPicPr>
          <p:cNvPr id="3074" name="Picture 2" descr="File:JimmyCarterPortrai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914400"/>
            <a:ext cx="3937000" cy="48405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Jimmy Carter Signature-2.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025" y="5519737"/>
            <a:ext cx="3790950" cy="149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263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950" y="901126"/>
            <a:ext cx="8096250" cy="584775"/>
          </a:xfrm>
          <a:prstGeom prst="rect">
            <a:avLst/>
          </a:prstGeom>
          <a:noFill/>
        </p:spPr>
        <p:txBody>
          <a:bodyPr wrap="square" rtlCol="0">
            <a:spAutoFit/>
          </a:bodyPr>
          <a:lstStyle/>
          <a:p>
            <a:r>
              <a:rPr lang="en-US" sz="3200" dirty="0">
                <a:latin typeface="Palatino Linotype" pitchFamily="18" charset="0"/>
              </a:rPr>
              <a:t>Elected in:		1976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1979-1981	</a:t>
            </a:r>
          </a:p>
        </p:txBody>
      </p:sp>
      <p:sp>
        <p:nvSpPr>
          <p:cNvPr id="5" name="TextBox 4"/>
          <p:cNvSpPr txBox="1"/>
          <p:nvPr/>
        </p:nvSpPr>
        <p:spPr>
          <a:xfrm>
            <a:off x="361950" y="1994454"/>
            <a:ext cx="5962650" cy="584775"/>
          </a:xfrm>
          <a:prstGeom prst="rect">
            <a:avLst/>
          </a:prstGeom>
          <a:noFill/>
        </p:spPr>
        <p:txBody>
          <a:bodyPr wrap="square" rtlCol="0">
            <a:spAutoFit/>
          </a:bodyPr>
          <a:lstStyle/>
          <a:p>
            <a:r>
              <a:rPr lang="en-US" sz="3200" dirty="0">
                <a:latin typeface="Palatino Linotype" pitchFamily="18" charset="0"/>
              </a:rPr>
              <a:t>Political Party:		Democrat</a:t>
            </a:r>
          </a:p>
        </p:txBody>
      </p:sp>
      <p:sp>
        <p:nvSpPr>
          <p:cNvPr id="6" name="TextBox 5"/>
          <p:cNvSpPr txBox="1"/>
          <p:nvPr/>
        </p:nvSpPr>
        <p:spPr>
          <a:xfrm>
            <a:off x="361950" y="2599628"/>
            <a:ext cx="8686800" cy="1077218"/>
          </a:xfrm>
          <a:prstGeom prst="rect">
            <a:avLst/>
          </a:prstGeom>
          <a:noFill/>
        </p:spPr>
        <p:txBody>
          <a:bodyPr wrap="square" rtlCol="0">
            <a:spAutoFit/>
          </a:bodyPr>
          <a:lstStyle/>
          <a:p>
            <a:r>
              <a:rPr lang="en-US" sz="3200" dirty="0">
                <a:latin typeface="Palatino Linotype" pitchFamily="18" charset="0"/>
              </a:rPr>
              <a:t>Home State:		Georgia					</a:t>
            </a:r>
          </a:p>
        </p:txBody>
      </p:sp>
      <p:pic>
        <p:nvPicPr>
          <p:cNvPr id="9218" name="Picture 2" descr="Map of Geor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230" y="138241"/>
            <a:ext cx="2939040" cy="317734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Jimmy Carter Bronze Medal 1 5/16 Inch - US Mi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0231" y="3278366"/>
            <a:ext cx="3779837" cy="330735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Jimmy Carter Boyhood Farm | Official Georgia Tourism &amp; Travel Website |  Explore Georgia.or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1743" y="3315582"/>
            <a:ext cx="4208968" cy="31567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ile:Jimmy Carter Signature-2.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555" y="18148"/>
            <a:ext cx="2238375" cy="88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88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23" y="0"/>
            <a:ext cx="6226384"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odern No. 20" panose="02070704070505020303" pitchFamily="18" charset="0"/>
              </a:rPr>
              <a:t>Election of 1976</a:t>
            </a:r>
          </a:p>
        </p:txBody>
      </p:sp>
      <p:sp>
        <p:nvSpPr>
          <p:cNvPr id="3" name="TextBox 2"/>
          <p:cNvSpPr txBox="1"/>
          <p:nvPr/>
        </p:nvSpPr>
        <p:spPr>
          <a:xfrm>
            <a:off x="444226" y="3288699"/>
            <a:ext cx="5184541" cy="1384995"/>
          </a:xfrm>
          <a:prstGeom prst="rect">
            <a:avLst/>
          </a:prstGeom>
          <a:noFill/>
        </p:spPr>
        <p:txBody>
          <a:bodyPr wrap="square" rtlCol="0">
            <a:spAutoFit/>
          </a:bodyPr>
          <a:lstStyle/>
          <a:p>
            <a:r>
              <a:rPr lang="en-US" sz="2800" dirty="0">
                <a:latin typeface="Baskerville Old Face" panose="02020602080505020303" pitchFamily="18" charset="0"/>
              </a:rPr>
              <a:t>Republican: 240</a:t>
            </a:r>
          </a:p>
          <a:p>
            <a:r>
              <a:rPr lang="en-US" sz="2800" dirty="0">
                <a:latin typeface="Baskerville Old Face" panose="02020602080505020303" pitchFamily="18" charset="0"/>
              </a:rPr>
              <a:t>President: Gerald Ford</a:t>
            </a:r>
          </a:p>
          <a:p>
            <a:r>
              <a:rPr lang="en-US" sz="2800" dirty="0">
                <a:latin typeface="Baskerville Old Face" panose="02020602080505020303" pitchFamily="18" charset="0"/>
              </a:rPr>
              <a:t>Vice President: Bob Dole</a:t>
            </a:r>
          </a:p>
        </p:txBody>
      </p:sp>
      <p:sp>
        <p:nvSpPr>
          <p:cNvPr id="9" name="TextBox 8"/>
          <p:cNvSpPr txBox="1"/>
          <p:nvPr/>
        </p:nvSpPr>
        <p:spPr>
          <a:xfrm>
            <a:off x="444226" y="1732017"/>
            <a:ext cx="5524783" cy="1384995"/>
          </a:xfrm>
          <a:prstGeom prst="rect">
            <a:avLst/>
          </a:prstGeom>
          <a:noFill/>
        </p:spPr>
        <p:txBody>
          <a:bodyPr wrap="square" rtlCol="0">
            <a:spAutoFit/>
          </a:bodyPr>
          <a:lstStyle/>
          <a:p>
            <a:r>
              <a:rPr lang="en-US" sz="2800" dirty="0">
                <a:latin typeface="Baskerville Old Face" panose="02020602080505020303" pitchFamily="18" charset="0"/>
              </a:rPr>
              <a:t>Democrat: 297</a:t>
            </a:r>
          </a:p>
          <a:p>
            <a:r>
              <a:rPr lang="en-US" sz="2800" dirty="0">
                <a:latin typeface="Baskerville Old Face" panose="02020602080505020303" pitchFamily="18" charset="0"/>
              </a:rPr>
              <a:t>President: Jimmy Carter</a:t>
            </a:r>
          </a:p>
          <a:p>
            <a:r>
              <a:rPr lang="en-US" sz="2800" dirty="0">
                <a:latin typeface="Baskerville Old Face" panose="02020602080505020303" pitchFamily="18" charset="0"/>
              </a:rPr>
              <a:t>Vice President: Walter Mondale</a:t>
            </a:r>
          </a:p>
        </p:txBody>
      </p:sp>
      <p:sp>
        <p:nvSpPr>
          <p:cNvPr id="4" name="AutoShape 4" descr="Image result for hardin campaign button"/>
          <p:cNvSpPr>
            <a:spLocks noChangeAspect="1" noChangeArrowheads="1"/>
          </p:cNvSpPr>
          <p:nvPr/>
        </p:nvSpPr>
        <p:spPr bwMode="auto">
          <a:xfrm>
            <a:off x="5969009" y="434344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4" name="Picture 2" descr="ElectoralCollege1976.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574" y="136703"/>
            <a:ext cx="5134391" cy="298030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The 1976 Presidential El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121" y="4648247"/>
            <a:ext cx="2042499" cy="20701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United States presidential election of 1976 | United States government |  Britann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730" y="4841803"/>
            <a:ext cx="1713944" cy="1708434"/>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Presidential Election Campaign Posters and Buttons of Winning Candida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6452" y="3288699"/>
            <a:ext cx="2390513" cy="23803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opened billy beer beer c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3802" y="3167858"/>
            <a:ext cx="2229929" cy="347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374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le:Jimmy Carter Signature-2.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55" y="18148"/>
            <a:ext cx="2238375" cy="882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59402" y="5380672"/>
            <a:ext cx="3911600" cy="1477328"/>
          </a:xfrm>
          <a:prstGeom prst="rect">
            <a:avLst/>
          </a:prstGeom>
          <a:noFill/>
        </p:spPr>
        <p:txBody>
          <a:bodyPr wrap="square" rtlCol="0">
            <a:spAutoFit/>
          </a:bodyPr>
          <a:lstStyle/>
          <a:p>
            <a:endParaRPr lang="en-US" dirty="0"/>
          </a:p>
          <a:p>
            <a:r>
              <a:rPr lang="en-US" dirty="0"/>
              <a:t>Oil crisis</a:t>
            </a:r>
          </a:p>
          <a:p>
            <a:r>
              <a:rPr lang="en-US" dirty="0"/>
              <a:t>Invasion of Afghanistan</a:t>
            </a:r>
          </a:p>
          <a:p>
            <a:r>
              <a:rPr lang="en-US" dirty="0"/>
              <a:t>Iranian revolution/</a:t>
            </a:r>
            <a:r>
              <a:rPr lang="en-US" dirty="0" err="1"/>
              <a:t>hotages</a:t>
            </a:r>
            <a:endParaRPr lang="en-US" dirty="0"/>
          </a:p>
          <a:p>
            <a:r>
              <a:rPr lang="en-US" dirty="0" err="1"/>
              <a:t>Giantm</a:t>
            </a:r>
            <a:r>
              <a:rPr lang="en-US" dirty="0"/>
              <a:t> swimming rabbit</a:t>
            </a:r>
          </a:p>
        </p:txBody>
      </p:sp>
      <p:pic>
        <p:nvPicPr>
          <p:cNvPr id="1026" name="Picture 2" descr="https://static.timesofisrael.com/www/uploads/2015/02/AP0903250141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228" y="1510381"/>
            <a:ext cx="5650684" cy="37524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2555" y="1136469"/>
            <a:ext cx="5745731" cy="769441"/>
          </a:xfrm>
          <a:prstGeom prst="rect">
            <a:avLst/>
          </a:prstGeom>
          <a:noFill/>
        </p:spPr>
        <p:txBody>
          <a:bodyPr wrap="square" rtlCol="0">
            <a:spAutoFit/>
          </a:bodyPr>
          <a:lstStyle/>
          <a:p>
            <a:r>
              <a:rPr lang="en-US" sz="4400" dirty="0">
                <a:latin typeface="Britannic Bold" panose="020B0903060703020204" pitchFamily="34" charset="0"/>
              </a:rPr>
              <a:t>Camp David Accords</a:t>
            </a:r>
          </a:p>
        </p:txBody>
      </p:sp>
      <p:sp>
        <p:nvSpPr>
          <p:cNvPr id="5" name="TextBox 4"/>
          <p:cNvSpPr txBox="1"/>
          <p:nvPr/>
        </p:nvSpPr>
        <p:spPr>
          <a:xfrm>
            <a:off x="444137" y="2207623"/>
            <a:ext cx="5238206" cy="4154984"/>
          </a:xfrm>
          <a:prstGeom prst="rect">
            <a:avLst/>
          </a:prstGeom>
          <a:noFill/>
        </p:spPr>
        <p:txBody>
          <a:bodyPr wrap="square" rtlCol="0">
            <a:spAutoFit/>
          </a:bodyPr>
          <a:lstStyle/>
          <a:p>
            <a:pPr marL="285750" indent="-285750">
              <a:buFontTx/>
              <a:buChar char="-"/>
            </a:pPr>
            <a:r>
              <a:rPr lang="en-US" sz="2400" b="1" dirty="0"/>
              <a:t>Political agreements between Egypt </a:t>
            </a:r>
            <a:r>
              <a:rPr lang="en-US" sz="2400" dirty="0"/>
              <a:t>(Anwar Sadat) </a:t>
            </a:r>
            <a:r>
              <a:rPr lang="en-US" sz="2400" b="1" dirty="0"/>
              <a:t>and Israel </a:t>
            </a:r>
            <a:r>
              <a:rPr lang="en-US" sz="2400" dirty="0"/>
              <a:t>( Menachem Begin) </a:t>
            </a:r>
            <a:r>
              <a:rPr lang="en-US" sz="2400" b="1" dirty="0"/>
              <a:t>at Camp David</a:t>
            </a:r>
            <a:r>
              <a:rPr lang="en-US" sz="2400" dirty="0"/>
              <a:t>, Maryland</a:t>
            </a:r>
          </a:p>
          <a:p>
            <a:pPr marL="285750" indent="-285750">
              <a:buFontTx/>
              <a:buChar char="-"/>
            </a:pPr>
            <a:r>
              <a:rPr lang="en-US" sz="2400" b="1" dirty="0"/>
              <a:t>Led to a peace treaty between the two nations</a:t>
            </a:r>
            <a:r>
              <a:rPr lang="en-US" sz="2400" dirty="0"/>
              <a:t>, and Egypt became the first Arab nation to recognize Israel.</a:t>
            </a:r>
          </a:p>
          <a:p>
            <a:pPr marL="285750" indent="-285750">
              <a:buFontTx/>
              <a:buChar char="-"/>
            </a:pPr>
            <a:r>
              <a:rPr lang="en-US" sz="2400" dirty="0"/>
              <a:t>Partially bankrolled by the US</a:t>
            </a:r>
          </a:p>
          <a:p>
            <a:pPr marL="285750" indent="-285750">
              <a:buFontTx/>
              <a:buChar char="-"/>
            </a:pPr>
            <a:r>
              <a:rPr lang="en-US" sz="2400" dirty="0"/>
              <a:t>Sadat and Begin won the Nobel Peace Prize for the agreement, and was partially the reason Sadat was assassinated two years later</a:t>
            </a:r>
          </a:p>
        </p:txBody>
      </p:sp>
    </p:spTree>
    <p:extLst>
      <p:ext uri="{BB962C8B-B14F-4D97-AF65-F5344CB8AC3E}">
        <p14:creationId xmlns:p14="http://schemas.microsoft.com/office/powerpoint/2010/main" val="3763102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ile:Flag of Ira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21919">
            <a:off x="8830490" y="334955"/>
            <a:ext cx="3112679" cy="177867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4" descr="File:Jimmy Carter Signature-2.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5" y="18148"/>
            <a:ext cx="2238375" cy="882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901126"/>
            <a:ext cx="8917497" cy="646331"/>
          </a:xfrm>
          <a:prstGeom prst="rect">
            <a:avLst/>
          </a:prstGeom>
          <a:noFill/>
        </p:spPr>
        <p:txBody>
          <a:bodyPr wrap="square" rtlCol="0">
            <a:spAutoFit/>
          </a:bodyPr>
          <a:lstStyle/>
          <a:p>
            <a:pPr algn="ctr"/>
            <a:r>
              <a:rPr lang="en-US" sz="3600" dirty="0">
                <a:latin typeface="Papyrus" panose="03070502060502030205" pitchFamily="66" charset="0"/>
              </a:rPr>
              <a:t>Iranian Revolution &amp; Hostage Crisis</a:t>
            </a:r>
          </a:p>
        </p:txBody>
      </p:sp>
      <p:pic>
        <p:nvPicPr>
          <p:cNvPr id="2050" name="Picture 2" descr="Portrait of Ruhollah Khomein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053" y="2697732"/>
            <a:ext cx="1787685" cy="24636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en/e/ea/Iran-hostages-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4313" y="3047486"/>
            <a:ext cx="2486025" cy="3638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14053" y="1580318"/>
            <a:ext cx="6681630" cy="5355312"/>
          </a:xfrm>
          <a:prstGeom prst="rect">
            <a:avLst/>
          </a:prstGeom>
          <a:noFill/>
        </p:spPr>
        <p:txBody>
          <a:bodyPr wrap="square" rtlCol="0">
            <a:spAutoFit/>
          </a:bodyPr>
          <a:lstStyle/>
          <a:p>
            <a:r>
              <a:rPr lang="en-US" dirty="0"/>
              <a:t>1979: Iran overthrew their former leader, the Shah, and instituted a new Islamic-based government.</a:t>
            </a:r>
            <a:br>
              <a:rPr lang="en-US" dirty="0"/>
            </a:br>
            <a:endParaRPr lang="en-US" dirty="0"/>
          </a:p>
          <a:p>
            <a:r>
              <a:rPr lang="en-US" dirty="0"/>
              <a:t>The Shah fled to the US for cancer treatment, and when Iran demanded he be returned the US refused.</a:t>
            </a:r>
          </a:p>
          <a:p>
            <a:endParaRPr lang="en-US" dirty="0"/>
          </a:p>
          <a:p>
            <a:r>
              <a:rPr lang="en-US" dirty="0"/>
              <a:t>November 1979:  Militarized Iranian students stormed the US embassy in Tehran, taking 52 Americans hostage.  </a:t>
            </a:r>
          </a:p>
          <a:p>
            <a:endParaRPr lang="en-US" dirty="0"/>
          </a:p>
          <a:p>
            <a:r>
              <a:rPr lang="en-US" dirty="0"/>
              <a:t>Carter’s inability get them hostages returned, as well as a disastrously failed rescue attempt, hurt his image in the US.</a:t>
            </a:r>
          </a:p>
          <a:p>
            <a:endParaRPr lang="en-US" dirty="0"/>
          </a:p>
          <a:p>
            <a:r>
              <a:rPr lang="en-US" dirty="0"/>
              <a:t>The lack or Iranian oil contributed to a second oil crisis in 1979 (prices went up 100%)</a:t>
            </a:r>
          </a:p>
          <a:p>
            <a:endParaRPr lang="en-US" dirty="0"/>
          </a:p>
          <a:p>
            <a:r>
              <a:rPr lang="en-US" dirty="0"/>
              <a:t>The hostages were released 444 days later, just minutes after Ronald Reagan was inaugurated president.</a:t>
            </a:r>
          </a:p>
          <a:p>
            <a:endParaRPr lang="en-US" dirty="0"/>
          </a:p>
          <a:p>
            <a:r>
              <a:rPr lang="en-US" dirty="0"/>
              <a:t>We still (2021) do not have normal relations with Iran.</a:t>
            </a:r>
          </a:p>
        </p:txBody>
      </p:sp>
    </p:spTree>
    <p:extLst>
      <p:ext uri="{BB962C8B-B14F-4D97-AF65-F5344CB8AC3E}">
        <p14:creationId xmlns:p14="http://schemas.microsoft.com/office/powerpoint/2010/main" val="1008506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le:Jimmy Carter Signature-2.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55" y="18148"/>
            <a:ext cx="2238375" cy="882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87336" y="516405"/>
            <a:ext cx="6389891" cy="769441"/>
          </a:xfrm>
          <a:prstGeom prst="rect">
            <a:avLst/>
          </a:prstGeom>
          <a:noFill/>
        </p:spPr>
        <p:txBody>
          <a:bodyPr wrap="none" rtlCol="0">
            <a:spAutoFit/>
          </a:bodyPr>
          <a:lstStyle/>
          <a:p>
            <a:r>
              <a:rPr lang="en-US" sz="4400" dirty="0">
                <a:latin typeface="Magneto" panose="04030805050802020D02" pitchFamily="82" charset="0"/>
              </a:rPr>
              <a:t>1970s Energy Crisis</a:t>
            </a:r>
          </a:p>
        </p:txBody>
      </p:sp>
      <p:sp>
        <p:nvSpPr>
          <p:cNvPr id="4" name="TextBox 3"/>
          <p:cNvSpPr txBox="1"/>
          <p:nvPr/>
        </p:nvSpPr>
        <p:spPr>
          <a:xfrm>
            <a:off x="522514" y="1285846"/>
            <a:ext cx="11247120" cy="923330"/>
          </a:xfrm>
          <a:prstGeom prst="rect">
            <a:avLst/>
          </a:prstGeom>
          <a:noFill/>
        </p:spPr>
        <p:txBody>
          <a:bodyPr wrap="square" rtlCol="0">
            <a:spAutoFit/>
          </a:bodyPr>
          <a:lstStyle/>
          <a:p>
            <a:pPr marL="285750" indent="-285750">
              <a:buFontTx/>
              <a:buChar char="-"/>
            </a:pPr>
            <a:r>
              <a:rPr lang="en-US" dirty="0"/>
              <a:t>A decade of substantial oil shortages and elevated prices, notably in 1973 and 1979, across US and Europe</a:t>
            </a:r>
          </a:p>
          <a:p>
            <a:pPr marL="285750" indent="-285750">
              <a:buFontTx/>
              <a:buChar char="-"/>
            </a:pPr>
            <a:r>
              <a:rPr lang="en-US" dirty="0"/>
              <a:t>Led to Stagflation, a combination of stagnant economic growth and inflation. Gas prices went up 300%, and rationing followed.</a:t>
            </a:r>
          </a:p>
        </p:txBody>
      </p:sp>
      <p:pic>
        <p:nvPicPr>
          <p:cNvPr id="3074" name="Picture 2" descr="g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863" y="2960513"/>
            <a:ext cx="4295077" cy="28589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73 oil crisis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4830" y="2794375"/>
            <a:ext cx="1985554" cy="3025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1119" y="2318631"/>
            <a:ext cx="3511982" cy="3139321"/>
          </a:xfrm>
          <a:prstGeom prst="rect">
            <a:avLst/>
          </a:prstGeom>
          <a:noFill/>
        </p:spPr>
        <p:txBody>
          <a:bodyPr wrap="square" rtlCol="0">
            <a:spAutoFit/>
          </a:bodyPr>
          <a:lstStyle/>
          <a:p>
            <a:pPr algn="ctr"/>
            <a:r>
              <a:rPr lang="en-US" b="1" dirty="0"/>
              <a:t>-Contributing Factors-</a:t>
            </a:r>
          </a:p>
          <a:p>
            <a:pPr algn="ctr"/>
            <a:endParaRPr lang="en-US" dirty="0"/>
          </a:p>
          <a:p>
            <a:pPr marL="285750" indent="-285750" algn="ctr">
              <a:buFontTx/>
              <a:buChar char="-"/>
            </a:pPr>
            <a:r>
              <a:rPr lang="en-US" dirty="0"/>
              <a:t>Decreased domestic production</a:t>
            </a:r>
          </a:p>
          <a:p>
            <a:pPr marL="285750" indent="-285750" algn="ctr">
              <a:buFontTx/>
              <a:buChar char="-"/>
            </a:pPr>
            <a:endParaRPr lang="en-US" dirty="0"/>
          </a:p>
          <a:p>
            <a:pPr marL="285750" indent="-285750" algn="ctr">
              <a:buFontTx/>
              <a:buChar char="-"/>
            </a:pPr>
            <a:r>
              <a:rPr lang="en-US" dirty="0"/>
              <a:t>Arab/Israeli conflicts</a:t>
            </a:r>
          </a:p>
          <a:p>
            <a:pPr marL="285750" indent="-285750" algn="ctr">
              <a:buFontTx/>
              <a:buChar char="-"/>
            </a:pPr>
            <a:endParaRPr lang="en-US" dirty="0"/>
          </a:p>
          <a:p>
            <a:pPr marL="285750" indent="-285750" algn="ctr">
              <a:buFontTx/>
              <a:buChar char="-"/>
            </a:pPr>
            <a:r>
              <a:rPr lang="en-US" dirty="0"/>
              <a:t>Iranian Revolution (1979)</a:t>
            </a:r>
          </a:p>
          <a:p>
            <a:pPr marL="285750" indent="-285750" algn="ctr">
              <a:buFontTx/>
              <a:buChar char="-"/>
            </a:pPr>
            <a:endParaRPr lang="en-US" dirty="0"/>
          </a:p>
          <a:p>
            <a:pPr marL="285750" indent="-285750" algn="ctr">
              <a:buFontTx/>
              <a:buChar char="-"/>
            </a:pPr>
            <a:r>
              <a:rPr lang="en-US" dirty="0"/>
              <a:t>US goes off the gold standard</a:t>
            </a:r>
          </a:p>
          <a:p>
            <a:pPr marL="285750" indent="-285750" algn="ctr">
              <a:buFontTx/>
              <a:buChar char="-"/>
            </a:pPr>
            <a:endParaRPr lang="en-US" dirty="0"/>
          </a:p>
          <a:p>
            <a:pPr marL="285750" indent="-285750" algn="ctr">
              <a:buFontTx/>
              <a:buChar char="-"/>
            </a:pPr>
            <a:endParaRPr lang="en-US" dirty="0"/>
          </a:p>
        </p:txBody>
      </p:sp>
      <p:sp>
        <p:nvSpPr>
          <p:cNvPr id="8" name="TextBox 7"/>
          <p:cNvSpPr txBox="1"/>
          <p:nvPr/>
        </p:nvSpPr>
        <p:spPr>
          <a:xfrm>
            <a:off x="8990384" y="2321741"/>
            <a:ext cx="3201616" cy="3970318"/>
          </a:xfrm>
          <a:prstGeom prst="rect">
            <a:avLst/>
          </a:prstGeom>
          <a:noFill/>
        </p:spPr>
        <p:txBody>
          <a:bodyPr wrap="square" rtlCol="0">
            <a:spAutoFit/>
          </a:bodyPr>
          <a:lstStyle/>
          <a:p>
            <a:pPr algn="ctr"/>
            <a:r>
              <a:rPr lang="en-US" b="1" dirty="0"/>
              <a:t>-Long term effects-</a:t>
            </a:r>
          </a:p>
          <a:p>
            <a:pPr algn="ctr"/>
            <a:endParaRPr lang="en-US" dirty="0"/>
          </a:p>
          <a:p>
            <a:pPr marL="285750" indent="-285750" algn="ctr">
              <a:buFontTx/>
              <a:buChar char="-"/>
            </a:pPr>
            <a:r>
              <a:rPr lang="en-US" dirty="0"/>
              <a:t>Increased domestic production</a:t>
            </a:r>
          </a:p>
          <a:p>
            <a:pPr marL="285750" indent="-285750" algn="ctr">
              <a:buFontTx/>
              <a:buChar char="-"/>
            </a:pPr>
            <a:endParaRPr lang="en-US" dirty="0"/>
          </a:p>
          <a:p>
            <a:pPr marL="285750" indent="-285750" algn="ctr">
              <a:buFontTx/>
              <a:buChar char="-"/>
            </a:pPr>
            <a:r>
              <a:rPr lang="en-US" dirty="0"/>
              <a:t>Move towards conservation and better efficiency</a:t>
            </a:r>
          </a:p>
          <a:p>
            <a:pPr marL="285750" indent="-285750" algn="ctr">
              <a:buFontTx/>
              <a:buChar char="-"/>
            </a:pPr>
            <a:endParaRPr lang="en-US" dirty="0"/>
          </a:p>
          <a:p>
            <a:pPr marL="285750" indent="-285750" algn="ctr">
              <a:buFontTx/>
              <a:buChar char="-"/>
            </a:pPr>
            <a:r>
              <a:rPr lang="en-US" dirty="0"/>
              <a:t>Alternative energy sources</a:t>
            </a:r>
          </a:p>
          <a:p>
            <a:pPr marL="285750" indent="-285750" algn="ctr">
              <a:buFontTx/>
              <a:buChar char="-"/>
            </a:pPr>
            <a:endParaRPr lang="en-US" dirty="0"/>
          </a:p>
          <a:p>
            <a:pPr marL="285750" indent="-285750" algn="ctr">
              <a:buFontTx/>
              <a:buChar char="-"/>
            </a:pPr>
            <a:r>
              <a:rPr lang="en-US" dirty="0"/>
              <a:t>Highlighted the importance of Middle Eastern policy</a:t>
            </a:r>
          </a:p>
          <a:p>
            <a:pPr marL="285750" indent="-285750" algn="ctr">
              <a:buFontTx/>
              <a:buChar char="-"/>
            </a:pPr>
            <a:endParaRPr lang="en-US" dirty="0"/>
          </a:p>
          <a:p>
            <a:pPr marL="285750" indent="-285750" algn="ctr">
              <a:buFontTx/>
              <a:buChar char="-"/>
            </a:pPr>
            <a:endParaRPr lang="en-US" dirty="0"/>
          </a:p>
        </p:txBody>
      </p:sp>
    </p:spTree>
    <p:extLst>
      <p:ext uri="{BB962C8B-B14F-4D97-AF65-F5344CB8AC3E}">
        <p14:creationId xmlns:p14="http://schemas.microsoft.com/office/powerpoint/2010/main" val="273368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le:Jimmy Carter Signature-2.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55" y="18148"/>
            <a:ext cx="2238375" cy="882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4675" y="4944239"/>
            <a:ext cx="11350625" cy="1477328"/>
          </a:xfrm>
          <a:prstGeom prst="rect">
            <a:avLst/>
          </a:prstGeom>
        </p:spPr>
        <p:txBody>
          <a:bodyPr wrap="square">
            <a:spAutoFit/>
          </a:bodyPr>
          <a:lstStyle/>
          <a:p>
            <a:r>
              <a:rPr lang="en-US" dirty="0">
                <a:solidFill>
                  <a:srgbClr val="202122"/>
                </a:solidFill>
                <a:latin typeface="Arial" panose="020B0604020202020204" pitchFamily="34" charset="0"/>
              </a:rPr>
              <a:t>I want to talk to you right now about a fundamental threat to American democracy... I do not refer to the outward strength of America, a nation that is at peace tonight everywhere in the world, with unmatched economic power and military might. The threat is nearly invisible in ordinary ways. It is a crisis of confidence. It is a crisis that strikes at the very heart and soul and spirit of our national will. We can see this crisis in the growing doubt about the meaning of our own lives and in the loss of a unity of purpose for our nation...</a:t>
            </a:r>
            <a:endParaRPr lang="en-US" dirty="0"/>
          </a:p>
        </p:txBody>
      </p:sp>
      <p:sp>
        <p:nvSpPr>
          <p:cNvPr id="4" name="AutoShape 2" descr="OnThisDay79: 40 Years Ago, President Jimmy Carter's “Malaise Speech” &amp; What  It Says About Our Own E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ttps://1.bp.blogspot.com/-zSO4b-rrLpQ/XbDEvcQlVrI/AAAAAAABIGA/pFJxPy8w55saGaL2qN8DHCQYw8jfUBQtgCLcBGAsYHQ/s640/Jimmy%2BCarter%252C%2BJuly%2B15%252C%2B1979%2B%2527Malaise%2BSpeech%2527%2Bon%2BT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312164"/>
            <a:ext cx="6096000" cy="4371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158458">
            <a:off x="259473" y="1222533"/>
            <a:ext cx="4735592" cy="769441"/>
          </a:xfrm>
          <a:prstGeom prst="rect">
            <a:avLst/>
          </a:prstGeom>
          <a:solidFill>
            <a:schemeClr val="accent2"/>
          </a:solidFill>
          <a:effectLst>
            <a:outerShdw blurRad="50800" dist="38100" dir="2700000" algn="tl" rotWithShape="0">
              <a:prstClr val="black">
                <a:alpha val="40000"/>
              </a:prstClr>
            </a:outerShdw>
          </a:effectLst>
        </p:spPr>
        <p:txBody>
          <a:bodyPr wrap="none" rtlCol="0">
            <a:spAutoFit/>
          </a:bodyPr>
          <a:lstStyle/>
          <a:p>
            <a:r>
              <a:rPr lang="en-US" sz="4400" dirty="0">
                <a:solidFill>
                  <a:srgbClr val="002060"/>
                </a:solidFill>
                <a:latin typeface="Stencil" panose="040409050D0802020404" pitchFamily="82" charset="0"/>
              </a:rPr>
              <a:t>Malaise Speech</a:t>
            </a:r>
          </a:p>
        </p:txBody>
      </p:sp>
    </p:spTree>
    <p:extLst>
      <p:ext uri="{BB962C8B-B14F-4D97-AF65-F5344CB8AC3E}">
        <p14:creationId xmlns:p14="http://schemas.microsoft.com/office/powerpoint/2010/main" val="4083028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68 Democratic Riots | Winnetka, IL Pa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723" y="332191"/>
            <a:ext cx="5000625" cy="3429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i.pinimg.com/564x/5c/8d/81/5c8d81336b5fc5a94f19d5b1be46780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963" y="2194242"/>
            <a:ext cx="3682251" cy="444612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aley family legacy runs deep in Illinois, Chica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9744" y="4093412"/>
            <a:ext cx="3949411" cy="276458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On This Day In 1968: Democrats Nominate Hubert Humphrey For President :  It's All Politics : N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0235" y="150522"/>
            <a:ext cx="19050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693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4400"/>
          </a:xfrm>
        </p:spPr>
        <p:txBody>
          <a:bodyPr>
            <a:normAutofit/>
          </a:bodyPr>
          <a:lstStyle/>
          <a:p>
            <a:r>
              <a:rPr lang="en-US" dirty="0">
                <a:latin typeface="Palatino Linotype" pitchFamily="18" charset="0"/>
              </a:rPr>
              <a:t>Ronald Reagan</a:t>
            </a:r>
          </a:p>
        </p:txBody>
      </p:sp>
      <p:pic>
        <p:nvPicPr>
          <p:cNvPr id="4098" name="Picture 2" descr="File:Official Portrait of President Reagan 19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5900" y="1020310"/>
            <a:ext cx="3905250" cy="48836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le:Ronald Reagan Signature2.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675" y="6042756"/>
            <a:ext cx="3800475" cy="81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926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950" y="901126"/>
            <a:ext cx="8096250" cy="584775"/>
          </a:xfrm>
          <a:prstGeom prst="rect">
            <a:avLst/>
          </a:prstGeom>
          <a:noFill/>
        </p:spPr>
        <p:txBody>
          <a:bodyPr wrap="square" rtlCol="0">
            <a:spAutoFit/>
          </a:bodyPr>
          <a:lstStyle/>
          <a:p>
            <a:r>
              <a:rPr lang="en-US" sz="3200" dirty="0">
                <a:latin typeface="Palatino Linotype" pitchFamily="18" charset="0"/>
              </a:rPr>
              <a:t>Elected in:		1980, 1984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1981-1989	</a:t>
            </a:r>
          </a:p>
        </p:txBody>
      </p:sp>
      <p:sp>
        <p:nvSpPr>
          <p:cNvPr id="5" name="TextBox 4"/>
          <p:cNvSpPr txBox="1"/>
          <p:nvPr/>
        </p:nvSpPr>
        <p:spPr>
          <a:xfrm>
            <a:off x="361950" y="1994454"/>
            <a:ext cx="5962650" cy="584775"/>
          </a:xfrm>
          <a:prstGeom prst="rect">
            <a:avLst/>
          </a:prstGeom>
          <a:noFill/>
        </p:spPr>
        <p:txBody>
          <a:bodyPr wrap="square" rtlCol="0">
            <a:spAutoFit/>
          </a:bodyPr>
          <a:lstStyle/>
          <a:p>
            <a:r>
              <a:rPr lang="en-US" sz="3200" dirty="0">
                <a:latin typeface="Palatino Linotype" pitchFamily="18" charset="0"/>
              </a:rPr>
              <a:t>Political Party:		Republican</a:t>
            </a:r>
          </a:p>
        </p:txBody>
      </p:sp>
      <p:sp>
        <p:nvSpPr>
          <p:cNvPr id="6" name="TextBox 5"/>
          <p:cNvSpPr txBox="1"/>
          <p:nvPr/>
        </p:nvSpPr>
        <p:spPr>
          <a:xfrm>
            <a:off x="361950" y="2599628"/>
            <a:ext cx="8686800" cy="1077218"/>
          </a:xfrm>
          <a:prstGeom prst="rect">
            <a:avLst/>
          </a:prstGeom>
          <a:noFill/>
        </p:spPr>
        <p:txBody>
          <a:bodyPr wrap="square" rtlCol="0">
            <a:spAutoFit/>
          </a:bodyPr>
          <a:lstStyle/>
          <a:p>
            <a:r>
              <a:rPr lang="en-US" sz="3200" dirty="0">
                <a:latin typeface="Palatino Linotype" pitchFamily="18" charset="0"/>
              </a:rPr>
              <a:t>Home State:		California					</a:t>
            </a:r>
          </a:p>
        </p:txBody>
      </p:sp>
      <p:pic>
        <p:nvPicPr>
          <p:cNvPr id="7170" name="Picture 2" descr="Map of Califor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5640" y="298067"/>
            <a:ext cx="2295525"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ile:Ronald Reagan Signature2.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11" y="110728"/>
            <a:ext cx="3154790" cy="67673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onald Reagan Presidential $1 Coin | U.S. Mi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9296" y="3101049"/>
            <a:ext cx="3513603" cy="351360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his image may contain Roof Outdoors Nature Scenery Landscape Housing Villa House and Buil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974" y="3245183"/>
            <a:ext cx="4492625" cy="3369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8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23" y="0"/>
            <a:ext cx="6226384"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odern No. 20" panose="02070704070505020303" pitchFamily="18" charset="0"/>
              </a:rPr>
              <a:t>Election of 1980</a:t>
            </a:r>
          </a:p>
        </p:txBody>
      </p:sp>
      <p:sp>
        <p:nvSpPr>
          <p:cNvPr id="3" name="TextBox 2"/>
          <p:cNvSpPr txBox="1"/>
          <p:nvPr/>
        </p:nvSpPr>
        <p:spPr>
          <a:xfrm>
            <a:off x="444226" y="3288699"/>
            <a:ext cx="5184541" cy="1384995"/>
          </a:xfrm>
          <a:prstGeom prst="rect">
            <a:avLst/>
          </a:prstGeom>
          <a:noFill/>
        </p:spPr>
        <p:txBody>
          <a:bodyPr wrap="square" rtlCol="0">
            <a:spAutoFit/>
          </a:bodyPr>
          <a:lstStyle/>
          <a:p>
            <a:r>
              <a:rPr lang="en-US" sz="2800" dirty="0">
                <a:latin typeface="Baskerville Old Face" panose="02020602080505020303" pitchFamily="18" charset="0"/>
              </a:rPr>
              <a:t>Democratic: 49</a:t>
            </a:r>
          </a:p>
          <a:p>
            <a:r>
              <a:rPr lang="en-US" sz="2800" dirty="0">
                <a:latin typeface="Baskerville Old Face" panose="02020602080505020303" pitchFamily="18" charset="0"/>
              </a:rPr>
              <a:t>President: Jimmy Carter</a:t>
            </a:r>
          </a:p>
          <a:p>
            <a:r>
              <a:rPr lang="en-US" sz="2800" dirty="0">
                <a:latin typeface="Baskerville Old Face" panose="02020602080505020303" pitchFamily="18" charset="0"/>
              </a:rPr>
              <a:t>Vice President: Walter Mondale</a:t>
            </a:r>
          </a:p>
        </p:txBody>
      </p:sp>
      <p:sp>
        <p:nvSpPr>
          <p:cNvPr id="9" name="TextBox 8"/>
          <p:cNvSpPr txBox="1"/>
          <p:nvPr/>
        </p:nvSpPr>
        <p:spPr>
          <a:xfrm>
            <a:off x="444226" y="1732017"/>
            <a:ext cx="5524783" cy="1384995"/>
          </a:xfrm>
          <a:prstGeom prst="rect">
            <a:avLst/>
          </a:prstGeom>
          <a:noFill/>
        </p:spPr>
        <p:txBody>
          <a:bodyPr wrap="square" rtlCol="0">
            <a:spAutoFit/>
          </a:bodyPr>
          <a:lstStyle/>
          <a:p>
            <a:r>
              <a:rPr lang="en-US" sz="2800" dirty="0">
                <a:latin typeface="Baskerville Old Face" panose="02020602080505020303" pitchFamily="18" charset="0"/>
              </a:rPr>
              <a:t>Republican: 489</a:t>
            </a:r>
          </a:p>
          <a:p>
            <a:r>
              <a:rPr lang="en-US" sz="2800" dirty="0">
                <a:latin typeface="Baskerville Old Face" panose="02020602080505020303" pitchFamily="18" charset="0"/>
              </a:rPr>
              <a:t>President: Ronald Reagan</a:t>
            </a:r>
          </a:p>
          <a:p>
            <a:r>
              <a:rPr lang="en-US" sz="2800" dirty="0">
                <a:latin typeface="Baskerville Old Face" panose="02020602080505020303" pitchFamily="18" charset="0"/>
              </a:rPr>
              <a:t>Vice President: George bush</a:t>
            </a:r>
          </a:p>
        </p:txBody>
      </p:sp>
      <p:sp>
        <p:nvSpPr>
          <p:cNvPr id="4" name="AutoShape 4" descr="Image result for hardin campaign button"/>
          <p:cNvSpPr>
            <a:spLocks noChangeAspect="1" noChangeArrowheads="1"/>
          </p:cNvSpPr>
          <p:nvPr/>
        </p:nvSpPr>
        <p:spPr bwMode="auto">
          <a:xfrm>
            <a:off x="5969009" y="434344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8" name="Picture 2" descr="ElectoralCollege1980.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3842" y="238303"/>
            <a:ext cx="4959358" cy="287870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onald Trump Claims Authorship of Legendary Reagan Slogan - Rolling St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0345" y="3419101"/>
            <a:ext cx="2785407" cy="271229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What campaign logos can tell us about our next president - News - Illinois  St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7330" y="3797300"/>
            <a:ext cx="2924803" cy="292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138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23" y="0"/>
            <a:ext cx="6226384"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odern No. 20" panose="02070704070505020303" pitchFamily="18" charset="0"/>
              </a:rPr>
              <a:t>Election of 1984</a:t>
            </a:r>
          </a:p>
        </p:txBody>
      </p:sp>
      <p:sp>
        <p:nvSpPr>
          <p:cNvPr id="3" name="TextBox 2"/>
          <p:cNvSpPr txBox="1"/>
          <p:nvPr/>
        </p:nvSpPr>
        <p:spPr>
          <a:xfrm>
            <a:off x="444226" y="3288699"/>
            <a:ext cx="5184541" cy="1384995"/>
          </a:xfrm>
          <a:prstGeom prst="rect">
            <a:avLst/>
          </a:prstGeom>
          <a:noFill/>
        </p:spPr>
        <p:txBody>
          <a:bodyPr wrap="square" rtlCol="0">
            <a:spAutoFit/>
          </a:bodyPr>
          <a:lstStyle/>
          <a:p>
            <a:r>
              <a:rPr lang="en-US" sz="2800" dirty="0">
                <a:latin typeface="Baskerville Old Face" panose="02020602080505020303" pitchFamily="18" charset="0"/>
              </a:rPr>
              <a:t>Democratic: 13</a:t>
            </a:r>
          </a:p>
          <a:p>
            <a:r>
              <a:rPr lang="en-US" sz="2800" dirty="0">
                <a:latin typeface="Baskerville Old Face" panose="02020602080505020303" pitchFamily="18" charset="0"/>
              </a:rPr>
              <a:t>President: Walter Mondale</a:t>
            </a:r>
          </a:p>
          <a:p>
            <a:r>
              <a:rPr lang="en-US" sz="2800" dirty="0">
                <a:latin typeface="Baskerville Old Face" panose="02020602080505020303" pitchFamily="18" charset="0"/>
              </a:rPr>
              <a:t>Vice President: Geraldine Ferraro</a:t>
            </a:r>
          </a:p>
        </p:txBody>
      </p:sp>
      <p:sp>
        <p:nvSpPr>
          <p:cNvPr id="9" name="TextBox 8"/>
          <p:cNvSpPr txBox="1"/>
          <p:nvPr/>
        </p:nvSpPr>
        <p:spPr>
          <a:xfrm>
            <a:off x="444226" y="1732017"/>
            <a:ext cx="5524783" cy="1384995"/>
          </a:xfrm>
          <a:prstGeom prst="rect">
            <a:avLst/>
          </a:prstGeom>
          <a:noFill/>
        </p:spPr>
        <p:txBody>
          <a:bodyPr wrap="square" rtlCol="0">
            <a:spAutoFit/>
          </a:bodyPr>
          <a:lstStyle/>
          <a:p>
            <a:r>
              <a:rPr lang="en-US" sz="2800" dirty="0">
                <a:latin typeface="Baskerville Old Face" panose="02020602080505020303" pitchFamily="18" charset="0"/>
              </a:rPr>
              <a:t>Republican: 525</a:t>
            </a:r>
          </a:p>
          <a:p>
            <a:r>
              <a:rPr lang="en-US" sz="2800" dirty="0">
                <a:latin typeface="Baskerville Old Face" panose="02020602080505020303" pitchFamily="18" charset="0"/>
              </a:rPr>
              <a:t>President: Ronald Reagan</a:t>
            </a:r>
          </a:p>
          <a:p>
            <a:r>
              <a:rPr lang="en-US" sz="2800" dirty="0">
                <a:latin typeface="Baskerville Old Face" panose="02020602080505020303" pitchFamily="18" charset="0"/>
              </a:rPr>
              <a:t>Vice President: George Bush</a:t>
            </a:r>
          </a:p>
        </p:txBody>
      </p:sp>
      <p:sp>
        <p:nvSpPr>
          <p:cNvPr id="4" name="AutoShape 4" descr="Image result for hardin campaign button"/>
          <p:cNvSpPr>
            <a:spLocks noChangeAspect="1" noChangeArrowheads="1"/>
          </p:cNvSpPr>
          <p:nvPr/>
        </p:nvSpPr>
        <p:spPr bwMode="auto">
          <a:xfrm>
            <a:off x="5969009" y="434344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2" name="Picture 2" descr="ElectoralCollege1984.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0700" y="106362"/>
            <a:ext cx="4879975" cy="283263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Morning in America&quot; Ronald Reagan 1984 Presidential Political Campaign Ad |  | dentonrc.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767" y="3276045"/>
            <a:ext cx="3718433" cy="27888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ndale Ferraro '84 America Needs New Leadership Campaign Button - The  Store at LBJ"/>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6800" y="3606800"/>
            <a:ext cx="2773191" cy="270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709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le:Ronald Reagan Signature2.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11" y="110728"/>
            <a:ext cx="3154790" cy="6767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onald Reagan filmography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360" y="2692400"/>
            <a:ext cx="3003941" cy="37449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en Ronald Reagan was a Hollywood actor, 1940-1960 - Rare Historical 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5831" y="2692400"/>
            <a:ext cx="3037967" cy="3860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ctor Ronald Reagan in a scene from the Western movie, 'The Bad Man,'... |  Western film, Old western actors, Ronald reag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292" y="2047875"/>
            <a:ext cx="3429248" cy="43894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agan as George Gipp.mp4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0900" y="110728"/>
            <a:ext cx="3340100" cy="25050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ay Goodbye To The Gipper Ronald Reagan Dead At 9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7324" y="774765"/>
            <a:ext cx="2477354"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615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ttps://upload.wikimedia.org/wikipedia/commons/thumb/6/68/President_Ronald_Reagan_addresses_the_nation_from_the_Oval_Office_on_tax_reduction_legislation.jpg/1280px-President_Ronald_Reagan_addresses_the_nation_from_the_Oval_Office_on_tax_reduction_legisl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0400" y="269465"/>
            <a:ext cx="4249511" cy="28086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ile:Ronald Reagan Signature2.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11" y="110728"/>
            <a:ext cx="3154790" cy="676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161" y="798324"/>
            <a:ext cx="4314825" cy="3170099"/>
          </a:xfrm>
          <a:prstGeom prst="rect">
            <a:avLst/>
          </a:prstGeom>
          <a:noFill/>
        </p:spPr>
        <p:txBody>
          <a:bodyPr wrap="square" rtlCol="0">
            <a:spAutoFit/>
          </a:bodyPr>
          <a:lstStyle/>
          <a:p>
            <a:r>
              <a:rPr lang="en-US" sz="3200" b="1" dirty="0">
                <a:latin typeface="Gill Sans Ultra Bold" panose="020B0A02020104020203" pitchFamily="34" charset="0"/>
              </a:rPr>
              <a:t>Reaganomics</a:t>
            </a:r>
          </a:p>
          <a:p>
            <a:endParaRPr lang="en-US" sz="800" b="1" dirty="0"/>
          </a:p>
          <a:p>
            <a:pPr marL="342900" indent="-342900">
              <a:buFontTx/>
              <a:buChar char="-"/>
            </a:pPr>
            <a:r>
              <a:rPr lang="en-US" sz="2000" b="1" dirty="0"/>
              <a:t>Reduce federal spending (except on defense)</a:t>
            </a:r>
          </a:p>
          <a:p>
            <a:pPr marL="342900" indent="-342900">
              <a:buFontTx/>
              <a:buChar char="-"/>
            </a:pPr>
            <a:r>
              <a:rPr lang="en-US" sz="2000" b="1" dirty="0"/>
              <a:t>Dramatic tax cuts, especially for wealthier Americans</a:t>
            </a:r>
          </a:p>
          <a:p>
            <a:pPr marL="342900" indent="-342900">
              <a:buFontTx/>
              <a:buChar char="-"/>
            </a:pPr>
            <a:r>
              <a:rPr lang="en-US" sz="2000" b="1" dirty="0"/>
              <a:t>Reduce Federal regulations</a:t>
            </a:r>
          </a:p>
          <a:p>
            <a:pPr marL="342900" indent="-342900">
              <a:buFontTx/>
              <a:buChar char="-"/>
            </a:pPr>
            <a:r>
              <a:rPr lang="en-US" sz="2000" b="1" dirty="0"/>
              <a:t>Reduce inflation my reducing the money supply</a:t>
            </a:r>
          </a:p>
          <a:p>
            <a:endParaRPr lang="en-US" sz="2000" b="1" dirty="0"/>
          </a:p>
        </p:txBody>
      </p:sp>
      <p:sp>
        <p:nvSpPr>
          <p:cNvPr id="4" name="AutoShape 2" descr="https://www.investopedia.com/thmb/lZ7Y5jKXx9DU-QcaaOvG0aEJno8=/6250x0/filters:no_upscale():max_bytes(150000):strip_icc():format(webp)/LafferCurve2-3509f81755554440855b5e48c182593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https://miro.medium.com/max/972/0*GhbR6jzxdxDmUK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3900" y="117091"/>
            <a:ext cx="3551918" cy="311341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s://www.economicshelp.org/wp-content/uploads/2014/12/trickle-down-eff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0400" y="3230501"/>
            <a:ext cx="4526642" cy="329457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AutoShape 8" descr="Trickle-down economics - Wikiped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3685948"/>
            <a:ext cx="4162425" cy="2985433"/>
          </a:xfrm>
          <a:prstGeom prst="rect">
            <a:avLst/>
          </a:prstGeom>
          <a:noFill/>
        </p:spPr>
        <p:txBody>
          <a:bodyPr wrap="square" rtlCol="0">
            <a:spAutoFit/>
          </a:bodyPr>
          <a:lstStyle/>
          <a:p>
            <a:r>
              <a:rPr lang="en-US" sz="2000" b="1" dirty="0"/>
              <a:t>Effects:</a:t>
            </a:r>
          </a:p>
          <a:p>
            <a:endParaRPr lang="en-US" sz="800" b="1" dirty="0"/>
          </a:p>
          <a:p>
            <a:pPr marL="342900" indent="-342900">
              <a:buFontTx/>
              <a:buChar char="-"/>
            </a:pPr>
            <a:r>
              <a:rPr lang="en-US" sz="2000" b="1" dirty="0"/>
              <a:t>Reduced inflation</a:t>
            </a:r>
          </a:p>
          <a:p>
            <a:pPr marL="342900" indent="-342900">
              <a:buFontTx/>
              <a:buChar char="-"/>
            </a:pPr>
            <a:r>
              <a:rPr lang="en-US" sz="2000" b="1" dirty="0"/>
              <a:t>After a brief recession, the economy boomed</a:t>
            </a:r>
          </a:p>
          <a:p>
            <a:pPr marL="342900" indent="-342900">
              <a:buFontTx/>
              <a:buChar char="-"/>
            </a:pPr>
            <a:r>
              <a:rPr lang="en-US" sz="2000" b="1" dirty="0"/>
              <a:t>Enormous growth in Federal spending</a:t>
            </a:r>
          </a:p>
          <a:p>
            <a:pPr marL="285750" indent="-285750">
              <a:buFontTx/>
              <a:buChar char="-"/>
            </a:pPr>
            <a:r>
              <a:rPr lang="en-US" sz="2000" b="1" dirty="0"/>
              <a:t>Dramatic increase in National Debt</a:t>
            </a:r>
          </a:p>
          <a:p>
            <a:pPr marL="285750" indent="-285750">
              <a:buFontTx/>
              <a:buChar char="-"/>
            </a:pPr>
            <a:r>
              <a:rPr lang="en-US" sz="2000" b="1" dirty="0"/>
              <a:t>Widened the gap between rich and non-rich</a:t>
            </a:r>
          </a:p>
        </p:txBody>
      </p:sp>
      <p:sp>
        <p:nvSpPr>
          <p:cNvPr id="7" name="Rectangle 6"/>
          <p:cNvSpPr/>
          <p:nvPr/>
        </p:nvSpPr>
        <p:spPr>
          <a:xfrm>
            <a:off x="9116786" y="3362782"/>
            <a:ext cx="3075214" cy="2031325"/>
          </a:xfrm>
          <a:prstGeom prst="rect">
            <a:avLst/>
          </a:prstGeom>
        </p:spPr>
        <p:txBody>
          <a:bodyPr wrap="square">
            <a:spAutoFit/>
          </a:bodyPr>
          <a:lstStyle/>
          <a:p>
            <a:r>
              <a:rPr lang="en-US" b="1" dirty="0"/>
              <a:t>The </a:t>
            </a:r>
            <a:r>
              <a:rPr lang="en-US" b="1" dirty="0" err="1"/>
              <a:t>Laffer</a:t>
            </a:r>
            <a:r>
              <a:rPr lang="en-US" b="1" dirty="0"/>
              <a:t> Curve</a:t>
            </a:r>
          </a:p>
          <a:p>
            <a:endParaRPr lang="en-US" b="1" dirty="0"/>
          </a:p>
          <a:p>
            <a:endParaRPr lang="en-US" b="1" dirty="0"/>
          </a:p>
          <a:p>
            <a:endParaRPr lang="en-US" b="1" dirty="0"/>
          </a:p>
          <a:p>
            <a:endParaRPr lang="en-US" b="1" dirty="0"/>
          </a:p>
          <a:p>
            <a:endParaRPr lang="en-US" b="1" dirty="0"/>
          </a:p>
          <a:p>
            <a:r>
              <a:rPr lang="en-US" b="1" dirty="0"/>
              <a:t>“Trickle-Down Economics”</a:t>
            </a:r>
          </a:p>
        </p:txBody>
      </p:sp>
    </p:spTree>
    <p:extLst>
      <p:ext uri="{BB962C8B-B14F-4D97-AF65-F5344CB8AC3E}">
        <p14:creationId xmlns:p14="http://schemas.microsoft.com/office/powerpoint/2010/main" val="2435853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le:Ronald Reagan Signature2.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11" y="110728"/>
            <a:ext cx="3154790" cy="676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08514" y="787465"/>
            <a:ext cx="7674428" cy="523220"/>
          </a:xfrm>
          <a:prstGeom prst="rect">
            <a:avLst/>
          </a:prstGeom>
          <a:noFill/>
        </p:spPr>
        <p:txBody>
          <a:bodyPr wrap="square" rtlCol="0">
            <a:spAutoFit/>
          </a:bodyPr>
          <a:lstStyle/>
          <a:p>
            <a:r>
              <a:rPr lang="en-US" sz="2800" dirty="0">
                <a:latin typeface="Gill Sans Ultra Bold" panose="020B0A02020104020203" pitchFamily="34" charset="0"/>
              </a:rPr>
              <a:t>Relations with the Soviet Union</a:t>
            </a:r>
          </a:p>
        </p:txBody>
      </p:sp>
      <p:sp>
        <p:nvSpPr>
          <p:cNvPr id="4" name="TextBox 3"/>
          <p:cNvSpPr txBox="1"/>
          <p:nvPr/>
        </p:nvSpPr>
        <p:spPr>
          <a:xfrm>
            <a:off x="244022" y="1571923"/>
            <a:ext cx="7250792" cy="4524315"/>
          </a:xfrm>
          <a:prstGeom prst="rect">
            <a:avLst/>
          </a:prstGeom>
          <a:noFill/>
        </p:spPr>
        <p:txBody>
          <a:bodyPr wrap="square" rtlCol="0">
            <a:spAutoFit/>
          </a:bodyPr>
          <a:lstStyle/>
          <a:p>
            <a:pPr marL="342900" indent="-342900">
              <a:buFontTx/>
              <a:buChar char="-"/>
            </a:pPr>
            <a:r>
              <a:rPr lang="en-US" sz="2400" dirty="0"/>
              <a:t>Reagan called the Soviet Union an “Evil Empire”</a:t>
            </a:r>
          </a:p>
          <a:p>
            <a:pPr marL="342900" indent="-342900">
              <a:buFontTx/>
              <a:buChar char="-"/>
            </a:pPr>
            <a:r>
              <a:rPr lang="en-US" sz="2400" b="1" dirty="0"/>
              <a:t>Pledged to build up a stronger US military</a:t>
            </a:r>
            <a:r>
              <a:rPr lang="en-US" sz="2400" dirty="0"/>
              <a:t>, including a larger navy, better missiles, and the B-1 bomber</a:t>
            </a:r>
          </a:p>
          <a:p>
            <a:pPr marL="342900" indent="-342900">
              <a:buFontTx/>
              <a:buChar char="-"/>
            </a:pPr>
            <a:r>
              <a:rPr lang="en-US" sz="2400" b="1" dirty="0"/>
              <a:t>Started research into “SDI” – Strategic Defense Initiative (AKA “Star Wars”) </a:t>
            </a:r>
            <a:r>
              <a:rPr lang="en-US" sz="2400" dirty="0"/>
              <a:t>a space-based anti-nuclear missile program</a:t>
            </a:r>
          </a:p>
          <a:p>
            <a:pPr marL="342900" indent="-342900">
              <a:buFontTx/>
              <a:buChar char="-"/>
            </a:pPr>
            <a:r>
              <a:rPr lang="en-US" sz="2400" b="1" dirty="0"/>
              <a:t>Had multiple summits with Soviet leader Mikhail Gorbachev</a:t>
            </a:r>
            <a:r>
              <a:rPr lang="en-US" sz="2400" dirty="0"/>
              <a:t>, and signed numerous treaties, including reducing the number of medium-range nuclear missiles in Europe</a:t>
            </a:r>
          </a:p>
          <a:p>
            <a:pPr marL="342900" indent="-342900">
              <a:buFontTx/>
              <a:buChar char="-"/>
            </a:pPr>
            <a:r>
              <a:rPr lang="en-US" sz="2400" b="1" dirty="0"/>
              <a:t>Coordinated with British Prime Minister Margaret Thatcher and Pope John Paul II</a:t>
            </a:r>
          </a:p>
        </p:txBody>
      </p:sp>
      <p:pic>
        <p:nvPicPr>
          <p:cNvPr id="5122" name="Picture 2" descr="Image may contain Ronald Reagan Tie Accessories Accessory Clothing Apparel Coat Overcoat Suit Human and 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603" y="1571923"/>
            <a:ext cx="3429000" cy="443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473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le:Ronald Reagan Signature2.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11" y="110728"/>
            <a:ext cx="3154790" cy="676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08514" y="787465"/>
            <a:ext cx="7674428" cy="523220"/>
          </a:xfrm>
          <a:prstGeom prst="rect">
            <a:avLst/>
          </a:prstGeom>
          <a:noFill/>
        </p:spPr>
        <p:txBody>
          <a:bodyPr wrap="square" rtlCol="0">
            <a:spAutoFit/>
          </a:bodyPr>
          <a:lstStyle/>
          <a:p>
            <a:pPr algn="ctr"/>
            <a:r>
              <a:rPr lang="en-US" sz="2800" dirty="0">
                <a:latin typeface="Gill Sans Ultra Bold" panose="020B0A02020104020203" pitchFamily="34" charset="0"/>
              </a:rPr>
              <a:t>Mikhail Gorbachev</a:t>
            </a:r>
          </a:p>
        </p:txBody>
      </p:sp>
      <p:pic>
        <p:nvPicPr>
          <p:cNvPr id="2050" name="Picture 2" descr="https://cdn.britannica.com/71/194471-050-06A60E75/Mikhail-Gorbachev-19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24" y="1464202"/>
            <a:ext cx="6886475" cy="47947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45876" y="1310685"/>
            <a:ext cx="2743200" cy="5200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261319"/>
            <a:ext cx="533976" cy="5139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https://static.themoscowtimes.com/image/1360/70/008CU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9113" y="4046606"/>
            <a:ext cx="4055842" cy="26154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n the Road in Russia—Sharing the 501® Globally - Levi Strauss &amp; Co : Levi  Strauss &amp; 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2560" y="3910922"/>
            <a:ext cx="1863427" cy="27951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60731" y="1464202"/>
            <a:ext cx="6605752" cy="2677656"/>
          </a:xfrm>
          <a:prstGeom prst="rect">
            <a:avLst/>
          </a:prstGeom>
          <a:noFill/>
        </p:spPr>
        <p:txBody>
          <a:bodyPr wrap="square" rtlCol="0">
            <a:spAutoFit/>
          </a:bodyPr>
          <a:lstStyle/>
          <a:p>
            <a:r>
              <a:rPr lang="en-US" sz="2400" dirty="0"/>
              <a:t>Perestroika: The policy or practice of restructuring or reforming the economic and political system of the Soviet Union – mainly, ending central planning</a:t>
            </a:r>
          </a:p>
          <a:p>
            <a:endParaRPr lang="en-US" sz="2400" dirty="0"/>
          </a:p>
          <a:p>
            <a:r>
              <a:rPr lang="en-US" sz="2400" dirty="0"/>
              <a:t>Glasnost: The policy or practice of more open consultative government and wider dissemination of information.</a:t>
            </a:r>
          </a:p>
        </p:txBody>
      </p:sp>
    </p:spTree>
    <p:extLst>
      <p:ext uri="{BB962C8B-B14F-4D97-AF65-F5344CB8AC3E}">
        <p14:creationId xmlns:p14="http://schemas.microsoft.com/office/powerpoint/2010/main" val="2356257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Präsident Ronald Reagan in West-Berlin 198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512" y="1708881"/>
            <a:ext cx="8953500" cy="50387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4852" y="149902"/>
            <a:ext cx="11587397" cy="1554272"/>
          </a:xfrm>
          <a:prstGeom prst="rect">
            <a:avLst/>
          </a:prstGeom>
          <a:noFill/>
        </p:spPr>
        <p:txBody>
          <a:bodyPr wrap="square" rtlCol="0">
            <a:spAutoFit/>
          </a:bodyPr>
          <a:lstStyle/>
          <a:p>
            <a:pPr algn="ctr"/>
            <a:r>
              <a:rPr lang="en-US" sz="1900" dirty="0"/>
              <a:t>We welcome change and openness; for we believe that freedom and security go together, that the advance of human liberty can only strengthen the cause of world peace. There is one sign the Soviets can make that would be unmistakable, that would advance dramatically the cause of freedom and peace. General Secretary Gorbachev, if you seek peace, if you seek prosperity for the Soviet Union and Eastern Europe, if you seek liberalization, come here to this gate. Mr. Gorbachev, open this gate. Mr. Gorbachev... Mr. Gorbachev, </a:t>
            </a:r>
            <a:r>
              <a:rPr lang="en-US" sz="1900" b="1" dirty="0"/>
              <a:t>tear down this wall!</a:t>
            </a:r>
            <a:r>
              <a:rPr lang="en-US" sz="1900" baseline="30000" dirty="0"/>
              <a:t>[</a:t>
            </a:r>
            <a:endParaRPr lang="en-US" sz="1900" dirty="0"/>
          </a:p>
        </p:txBody>
      </p:sp>
    </p:spTree>
    <p:extLst>
      <p:ext uri="{BB962C8B-B14F-4D97-AF65-F5344CB8AC3E}">
        <p14:creationId xmlns:p14="http://schemas.microsoft.com/office/powerpoint/2010/main" val="1666424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5102C"/>
        </a:solidFill>
        <a:effectLst/>
      </p:bgPr>
    </p:bg>
    <p:spTree>
      <p:nvGrpSpPr>
        <p:cNvPr id="1" name=""/>
        <p:cNvGrpSpPr/>
        <p:nvPr/>
      </p:nvGrpSpPr>
      <p:grpSpPr>
        <a:xfrm>
          <a:off x="0" y="0"/>
          <a:ext cx="0" cy="0"/>
          <a:chOff x="0" y="0"/>
          <a:chExt cx="0" cy="0"/>
        </a:xfrm>
      </p:grpSpPr>
      <p:pic>
        <p:nvPicPr>
          <p:cNvPr id="6150" name="Picture 6" descr="https://i.pinimg.com/564x/cf/ae/fa/cfaefa20be43c58609d4693f75c535e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510" y="125673"/>
            <a:ext cx="10152490" cy="67323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TS-51-L.sv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35" y="3872181"/>
            <a:ext cx="2955471" cy="270437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hrista McAuliffe - Children, Death &amp; Facts - Biograph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884" y="460605"/>
            <a:ext cx="2383971" cy="2383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61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publicans have courted racists for decades. They should not be shocked by  white supremacists' violence in Charlottesville | Miami Hera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23" y="134226"/>
            <a:ext cx="11914505" cy="66992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ot Detail - Nixon, Agnew Law and Or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4891" y="3732415"/>
            <a:ext cx="3056738" cy="312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443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le:Ronald Reagan Signature2.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11" y="110728"/>
            <a:ext cx="3154790" cy="676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82143" y="457200"/>
            <a:ext cx="7560128" cy="584775"/>
          </a:xfrm>
          <a:prstGeom prst="rect">
            <a:avLst/>
          </a:prstGeom>
          <a:noFill/>
        </p:spPr>
        <p:txBody>
          <a:bodyPr wrap="square" rtlCol="0">
            <a:spAutoFit/>
          </a:bodyPr>
          <a:lstStyle/>
          <a:p>
            <a:r>
              <a:rPr lang="en-US" sz="3200" dirty="0">
                <a:latin typeface="Gill Sans Ultra Bold" panose="020B0A02020104020203" pitchFamily="34" charset="0"/>
              </a:rPr>
              <a:t>Relations with Latin America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368" y="1041975"/>
            <a:ext cx="8144893" cy="6858000"/>
          </a:xfrm>
          <a:prstGeom prst="rect">
            <a:avLst/>
          </a:prstGeom>
        </p:spPr>
      </p:pic>
      <p:sp>
        <p:nvSpPr>
          <p:cNvPr id="5" name="TextBox 4"/>
          <p:cNvSpPr txBox="1"/>
          <p:nvPr/>
        </p:nvSpPr>
        <p:spPr>
          <a:xfrm>
            <a:off x="236764" y="4864864"/>
            <a:ext cx="2301139" cy="1938992"/>
          </a:xfrm>
          <a:prstGeom prst="rect">
            <a:avLst/>
          </a:prstGeom>
          <a:noFill/>
        </p:spPr>
        <p:txBody>
          <a:bodyPr wrap="square" rtlCol="0">
            <a:spAutoFit/>
          </a:bodyPr>
          <a:lstStyle/>
          <a:p>
            <a:r>
              <a:rPr lang="en-US" sz="2000" dirty="0"/>
              <a:t>El Salvador: Supported the </a:t>
            </a:r>
            <a:r>
              <a:rPr lang="en-US" sz="2000" i="1" dirty="0"/>
              <a:t>Contras</a:t>
            </a:r>
            <a:r>
              <a:rPr lang="en-US" sz="2000" dirty="0"/>
              <a:t>, El Salvadorian rebels fighting Marxists from Nicaragua</a:t>
            </a:r>
          </a:p>
        </p:txBody>
      </p:sp>
      <p:sp>
        <p:nvSpPr>
          <p:cNvPr id="6" name="TextBox 5"/>
          <p:cNvSpPr txBox="1"/>
          <p:nvPr/>
        </p:nvSpPr>
        <p:spPr>
          <a:xfrm>
            <a:off x="6894540" y="5535738"/>
            <a:ext cx="2789106" cy="1323439"/>
          </a:xfrm>
          <a:prstGeom prst="rect">
            <a:avLst/>
          </a:prstGeom>
          <a:noFill/>
        </p:spPr>
        <p:txBody>
          <a:bodyPr wrap="square" rtlCol="0">
            <a:spAutoFit/>
          </a:bodyPr>
          <a:lstStyle/>
          <a:p>
            <a:r>
              <a:rPr lang="en-US" sz="2000" dirty="0"/>
              <a:t>Nicaragua: Froze aid to Nicaragua as the pro-Soviet </a:t>
            </a:r>
            <a:r>
              <a:rPr lang="en-US" sz="2000" i="1" dirty="0" err="1"/>
              <a:t>Sandanistas</a:t>
            </a:r>
            <a:r>
              <a:rPr lang="en-US" sz="2000" dirty="0"/>
              <a:t> took over the government</a:t>
            </a:r>
          </a:p>
        </p:txBody>
      </p:sp>
      <p:cxnSp>
        <p:nvCxnSpPr>
          <p:cNvPr id="8" name="Straight Arrow Connector 7"/>
          <p:cNvCxnSpPr/>
          <p:nvPr/>
        </p:nvCxnSpPr>
        <p:spPr>
          <a:xfrm flipV="1">
            <a:off x="2253343" y="4963886"/>
            <a:ext cx="1828800" cy="1233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914900" y="5113076"/>
            <a:ext cx="2947307" cy="4355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9878786" y="3497688"/>
            <a:ext cx="489857" cy="16153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122229" y="2174249"/>
            <a:ext cx="3069771" cy="1323439"/>
          </a:xfrm>
          <a:prstGeom prst="rect">
            <a:avLst/>
          </a:prstGeom>
          <a:noFill/>
        </p:spPr>
        <p:txBody>
          <a:bodyPr wrap="square" rtlCol="0">
            <a:spAutoFit/>
          </a:bodyPr>
          <a:lstStyle/>
          <a:p>
            <a:r>
              <a:rPr lang="en-US" sz="2000" dirty="0"/>
              <a:t>Grenada: Invaded Grenada to stop Cuban-backed troops after their prime minster was assassinated</a:t>
            </a:r>
          </a:p>
        </p:txBody>
      </p:sp>
      <p:sp>
        <p:nvSpPr>
          <p:cNvPr id="19" name="TextBox 18"/>
          <p:cNvSpPr txBox="1"/>
          <p:nvPr/>
        </p:nvSpPr>
        <p:spPr>
          <a:xfrm>
            <a:off x="134511" y="2295250"/>
            <a:ext cx="2415469" cy="2031325"/>
          </a:xfrm>
          <a:prstGeom prst="rect">
            <a:avLst/>
          </a:prstGeom>
          <a:noFill/>
        </p:spPr>
        <p:txBody>
          <a:bodyPr wrap="square" rtlCol="0">
            <a:spAutoFit/>
          </a:bodyPr>
          <a:lstStyle/>
          <a:p>
            <a:r>
              <a:rPr lang="en-US" dirty="0"/>
              <a:t>Mexico: Made it illegal for businesses to employ “illegal aliens” but allowed those people to apply for citizenship under some conditions</a:t>
            </a:r>
          </a:p>
        </p:txBody>
      </p:sp>
      <p:cxnSp>
        <p:nvCxnSpPr>
          <p:cNvPr id="20" name="Straight Arrow Connector 19"/>
          <p:cNvCxnSpPr/>
          <p:nvPr/>
        </p:nvCxnSpPr>
        <p:spPr>
          <a:xfrm>
            <a:off x="1692133" y="4107305"/>
            <a:ext cx="1264872" cy="165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53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le:Ronald Reagan Signature2.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11" y="110728"/>
            <a:ext cx="3154790" cy="6767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iddle East political map (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841" y="1710812"/>
            <a:ext cx="9404021" cy="38597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89167" y="110728"/>
            <a:ext cx="2893102" cy="1477328"/>
          </a:xfrm>
          <a:prstGeom prst="rect">
            <a:avLst/>
          </a:prstGeom>
          <a:noFill/>
        </p:spPr>
        <p:txBody>
          <a:bodyPr wrap="square" rtlCol="0">
            <a:spAutoFit/>
          </a:bodyPr>
          <a:lstStyle/>
          <a:p>
            <a:r>
              <a:rPr lang="en-US" dirty="0"/>
              <a:t>Iran: No relations with the US – routine protests calling for the Death to America.</a:t>
            </a:r>
          </a:p>
          <a:p>
            <a:r>
              <a:rPr lang="en-US" dirty="0"/>
              <a:t>BUT: US sells arms so hostages can be released.</a:t>
            </a:r>
          </a:p>
        </p:txBody>
      </p:sp>
      <p:sp>
        <p:nvSpPr>
          <p:cNvPr id="4" name="TextBox 3"/>
          <p:cNvSpPr txBox="1"/>
          <p:nvPr/>
        </p:nvSpPr>
        <p:spPr>
          <a:xfrm>
            <a:off x="9069050" y="5847604"/>
            <a:ext cx="2713219" cy="646331"/>
          </a:xfrm>
          <a:prstGeom prst="rect">
            <a:avLst/>
          </a:prstGeom>
          <a:noFill/>
        </p:spPr>
        <p:txBody>
          <a:bodyPr wrap="square" rtlCol="0">
            <a:spAutoFit/>
          </a:bodyPr>
          <a:lstStyle/>
          <a:p>
            <a:r>
              <a:rPr lang="en-US" dirty="0"/>
              <a:t>Sold AWACS planes to Saudi Arabia</a:t>
            </a:r>
          </a:p>
        </p:txBody>
      </p:sp>
      <p:sp>
        <p:nvSpPr>
          <p:cNvPr id="5" name="TextBox 4"/>
          <p:cNvSpPr txBox="1"/>
          <p:nvPr/>
        </p:nvSpPr>
        <p:spPr>
          <a:xfrm>
            <a:off x="3597639" y="5657671"/>
            <a:ext cx="4182255" cy="923330"/>
          </a:xfrm>
          <a:prstGeom prst="rect">
            <a:avLst/>
          </a:prstGeom>
          <a:noFill/>
        </p:spPr>
        <p:txBody>
          <a:bodyPr wrap="square" rtlCol="0">
            <a:spAutoFit/>
          </a:bodyPr>
          <a:lstStyle/>
          <a:p>
            <a:r>
              <a:rPr lang="en-US" dirty="0"/>
              <a:t>Israel: US backs Israel in most things, and defends it in the UN. The two nations coordinate military plans. </a:t>
            </a:r>
          </a:p>
        </p:txBody>
      </p:sp>
      <p:sp>
        <p:nvSpPr>
          <p:cNvPr id="6" name="TextBox 5"/>
          <p:cNvSpPr txBox="1"/>
          <p:nvPr/>
        </p:nvSpPr>
        <p:spPr>
          <a:xfrm>
            <a:off x="4181996" y="56853"/>
            <a:ext cx="4067006" cy="1477328"/>
          </a:xfrm>
          <a:prstGeom prst="rect">
            <a:avLst/>
          </a:prstGeom>
          <a:noFill/>
        </p:spPr>
        <p:txBody>
          <a:bodyPr wrap="square" rtlCol="0">
            <a:spAutoFit/>
          </a:bodyPr>
          <a:lstStyle/>
          <a:p>
            <a:r>
              <a:rPr lang="en-US" dirty="0"/>
              <a:t>Lebanon: A terrorist attack on a US Marine Corps Barracks in 1983 kills 241 Marines. Troops are withdrawn in 1984. Pro-Iranian groups kidnap US hostages and hold them for years.</a:t>
            </a:r>
          </a:p>
        </p:txBody>
      </p:sp>
      <p:sp>
        <p:nvSpPr>
          <p:cNvPr id="7" name="TextBox 6"/>
          <p:cNvSpPr txBox="1"/>
          <p:nvPr/>
        </p:nvSpPr>
        <p:spPr>
          <a:xfrm>
            <a:off x="306531" y="2282721"/>
            <a:ext cx="2181270" cy="2308324"/>
          </a:xfrm>
          <a:prstGeom prst="rect">
            <a:avLst/>
          </a:prstGeom>
          <a:solidFill>
            <a:schemeClr val="bg1"/>
          </a:solidFill>
        </p:spPr>
        <p:txBody>
          <a:bodyPr wrap="square" rtlCol="0">
            <a:spAutoFit/>
          </a:bodyPr>
          <a:lstStyle/>
          <a:p>
            <a:r>
              <a:rPr lang="en-US" dirty="0"/>
              <a:t>US bombs targets in Libya after its leader Qaddafi plans terrorist attacks on US. Libya blows up a US passenger plane over Scotland in 1988</a:t>
            </a:r>
          </a:p>
        </p:txBody>
      </p:sp>
      <p:cxnSp>
        <p:nvCxnSpPr>
          <p:cNvPr id="9" name="Straight Arrow Connector 8"/>
          <p:cNvCxnSpPr/>
          <p:nvPr/>
        </p:nvCxnSpPr>
        <p:spPr>
          <a:xfrm flipV="1">
            <a:off x="1074640" y="4193628"/>
            <a:ext cx="2565604" cy="3184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844408" y="3436883"/>
            <a:ext cx="1486558" cy="21503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671778" y="1433796"/>
            <a:ext cx="848374" cy="13543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0917510" y="1666038"/>
            <a:ext cx="232323" cy="11221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8889167" y="4903077"/>
            <a:ext cx="688938" cy="9445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0751575">
            <a:off x="8846109" y="2633710"/>
            <a:ext cx="1131673" cy="523220"/>
          </a:xfrm>
          <a:prstGeom prst="rect">
            <a:avLst/>
          </a:prstGeom>
          <a:noFill/>
        </p:spPr>
        <p:txBody>
          <a:bodyPr wrap="square" rtlCol="0">
            <a:spAutoFit/>
          </a:bodyPr>
          <a:lstStyle/>
          <a:p>
            <a:r>
              <a:rPr lang="en-US" sz="2800" dirty="0">
                <a:ln>
                  <a:solidFill>
                    <a:schemeClr val="tx1"/>
                  </a:solidFill>
                </a:ln>
                <a:solidFill>
                  <a:srgbClr val="FF0000"/>
                </a:solidFill>
                <a:latin typeface="Stencil" panose="040409050D0802020404" pitchFamily="82" charset="0"/>
              </a:rPr>
              <a:t>WAR</a:t>
            </a:r>
          </a:p>
        </p:txBody>
      </p:sp>
    </p:spTree>
    <p:extLst>
      <p:ext uri="{BB962C8B-B14F-4D97-AF65-F5344CB8AC3E}">
        <p14:creationId xmlns:p14="http://schemas.microsoft.com/office/powerpoint/2010/main" val="3975678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Reagan defends arms sales to Iran, Nov. 13, 1986 - POLITI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372" y="4090593"/>
            <a:ext cx="4152900" cy="27674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ile:Ronald Reagan Signature2.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11" y="110728"/>
            <a:ext cx="3154790" cy="676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64349" y="449096"/>
            <a:ext cx="7674428" cy="523220"/>
          </a:xfrm>
          <a:prstGeom prst="rect">
            <a:avLst/>
          </a:prstGeom>
          <a:noFill/>
        </p:spPr>
        <p:txBody>
          <a:bodyPr wrap="square" rtlCol="0">
            <a:spAutoFit/>
          </a:bodyPr>
          <a:lstStyle/>
          <a:p>
            <a:pPr algn="ctr"/>
            <a:r>
              <a:rPr lang="en-US" sz="2800" dirty="0">
                <a:latin typeface="Gill Sans Ultra Bold" panose="020B0A02020104020203" pitchFamily="34" charset="0"/>
              </a:rPr>
              <a:t>Iran-Contra Affair</a:t>
            </a:r>
          </a:p>
        </p:txBody>
      </p:sp>
      <p:sp>
        <p:nvSpPr>
          <p:cNvPr id="6" name="TextBox 5"/>
          <p:cNvSpPr txBox="1"/>
          <p:nvPr/>
        </p:nvSpPr>
        <p:spPr>
          <a:xfrm>
            <a:off x="5060731" y="1464202"/>
            <a:ext cx="6605752" cy="461665"/>
          </a:xfrm>
          <a:prstGeom prst="rect">
            <a:avLst/>
          </a:prstGeom>
          <a:noFill/>
        </p:spPr>
        <p:txBody>
          <a:bodyPr wrap="square" rtlCol="0">
            <a:spAutoFit/>
          </a:bodyPr>
          <a:lstStyle/>
          <a:p>
            <a:r>
              <a:rPr lang="en-US" sz="2400" dirty="0"/>
              <a:t>-</a:t>
            </a:r>
          </a:p>
        </p:txBody>
      </p:sp>
      <p:pic>
        <p:nvPicPr>
          <p:cNvPr id="4098" name="Picture 2" descr="Iran-Contra Affair | Definition, History, Oliver North, Importance, &amp; Facts  | Britann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10" y="1310685"/>
            <a:ext cx="5328989" cy="35171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ran-Contra Remix for the Twenty-First Century | NAC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69512">
            <a:off x="2806193" y="4117381"/>
            <a:ext cx="2103855" cy="27700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96759" y="1089771"/>
            <a:ext cx="6242018" cy="6001643"/>
          </a:xfrm>
          <a:prstGeom prst="rect">
            <a:avLst/>
          </a:prstGeom>
          <a:noFill/>
        </p:spPr>
        <p:txBody>
          <a:bodyPr wrap="square" rtlCol="0">
            <a:spAutoFit/>
          </a:bodyPr>
          <a:lstStyle/>
          <a:p>
            <a:pPr marL="285750" indent="-285750">
              <a:buFontTx/>
              <a:buChar char="-"/>
            </a:pPr>
            <a:r>
              <a:rPr lang="en-US" sz="2400" b="1" dirty="0"/>
              <a:t>The US secretly sold weapons to Iran, in return for American hostages being released.</a:t>
            </a:r>
          </a:p>
          <a:p>
            <a:pPr marL="285750" indent="-285750">
              <a:buFontTx/>
              <a:buChar char="-"/>
            </a:pPr>
            <a:r>
              <a:rPr lang="en-US" sz="2400" b="1" dirty="0"/>
              <a:t>The money from the weapon sales were sent to Nicaraguan Contras, who were fighting against the Communist Sandinista government there.</a:t>
            </a:r>
          </a:p>
          <a:p>
            <a:pPr marL="285750" indent="-285750">
              <a:buFontTx/>
              <a:buChar char="-"/>
            </a:pPr>
            <a:r>
              <a:rPr lang="en-US" sz="2400" dirty="0"/>
              <a:t>This was all done in secret, even from the US Congress</a:t>
            </a:r>
          </a:p>
          <a:p>
            <a:pPr marL="285750" indent="-285750">
              <a:buFontTx/>
              <a:buChar char="-"/>
            </a:pPr>
            <a:r>
              <a:rPr lang="en-US" sz="2400" dirty="0"/>
              <a:t>The deals were exposed in 1986. Reagan took responsibility, though he said he was not fully informed about the deals</a:t>
            </a:r>
          </a:p>
          <a:p>
            <a:pPr marL="285750" indent="-285750">
              <a:buFontTx/>
              <a:buChar char="-"/>
            </a:pPr>
            <a:r>
              <a:rPr lang="en-US" sz="2400" b="1" dirty="0"/>
              <a:t>Congress held hearings in 1987, and eventually six officials were found guilty of conspiracy (but pardoned by George Bush in 1992)</a:t>
            </a:r>
          </a:p>
          <a:p>
            <a:pPr marL="285750" indent="-285750">
              <a:buFontTx/>
              <a:buChar char="-"/>
            </a:pPr>
            <a:endParaRPr lang="en-US" sz="2400" dirty="0"/>
          </a:p>
        </p:txBody>
      </p:sp>
    </p:spTree>
    <p:extLst>
      <p:ext uri="{BB962C8B-B14F-4D97-AF65-F5344CB8AC3E}">
        <p14:creationId xmlns:p14="http://schemas.microsoft.com/office/powerpoint/2010/main" val="1584061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le:Ronald Reagan Signature2.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11" y="110728"/>
            <a:ext cx="3154790" cy="67673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www.sbs.com.au/guide/sites/sbs.com.au.guide/files/styles/full/public/rsz_gettyimages-658072731.jpg?itok=AMQW9bEo&amp;mtime=14891019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11" y="3815255"/>
            <a:ext cx="5178388" cy="29128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onald Reagan's Quiet War on AIDS | Public Health Articl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1476" y="1024759"/>
            <a:ext cx="4354458" cy="21772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4511" y="1024759"/>
            <a:ext cx="3396965" cy="2554545"/>
          </a:xfrm>
          <a:prstGeom prst="rect">
            <a:avLst/>
          </a:prstGeom>
          <a:noFill/>
        </p:spPr>
        <p:txBody>
          <a:bodyPr wrap="square" rtlCol="0">
            <a:spAutoFit/>
          </a:bodyPr>
          <a:lstStyle/>
          <a:p>
            <a:r>
              <a:rPr lang="en-US" sz="2000" b="1" dirty="0"/>
              <a:t>AIDS Crisis</a:t>
            </a:r>
            <a:r>
              <a:rPr lang="en-US" sz="2000" dirty="0"/>
              <a:t>: the disease first appears in the 1980s and quickly became epidemic among homosexual men.  A level of panic and hysteria set in, and the government was criticized for not doing enough (or anything, really).</a:t>
            </a:r>
          </a:p>
        </p:txBody>
      </p:sp>
      <p:sp>
        <p:nvSpPr>
          <p:cNvPr id="4" name="AutoShape 8" descr="Just Say No - American Pop Cul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https://msutkowski.weebly.com/uploads/2/4/2/3/24237415/86111_or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399" y="3799380"/>
            <a:ext cx="2928719" cy="29287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15118" y="3579304"/>
            <a:ext cx="3629737" cy="3046988"/>
          </a:xfrm>
          <a:prstGeom prst="rect">
            <a:avLst/>
          </a:prstGeom>
          <a:noFill/>
        </p:spPr>
        <p:txBody>
          <a:bodyPr wrap="square" rtlCol="0">
            <a:spAutoFit/>
          </a:bodyPr>
          <a:lstStyle/>
          <a:p>
            <a:r>
              <a:rPr lang="en-US" sz="2400" b="1" dirty="0"/>
              <a:t>Drug crisis: </a:t>
            </a:r>
            <a:r>
              <a:rPr lang="en-US" sz="2400" dirty="0"/>
              <a:t>Concerned about drug use, the government launched a War on Drugs, targeting narcotics (especially crack cocaine). Nancy Reagan launched a “Just say No!” campaign for US children.</a:t>
            </a:r>
          </a:p>
        </p:txBody>
      </p:sp>
      <p:pic>
        <p:nvPicPr>
          <p:cNvPr id="5132" name="Picture 12" descr="https://upload.wikimedia.org/wikipedia/commons/thumb/b/b6/Nancy_Reagan_at_a_%22Just_Say_No%22_rally_at_the_White_House.jpg/1280px-Nancy_Reagan_at_a_%22Just_Say_No%22_rally_at_the_White_Hous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5934" y="611946"/>
            <a:ext cx="4158921" cy="277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481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4400"/>
          </a:xfrm>
        </p:spPr>
        <p:txBody>
          <a:bodyPr>
            <a:normAutofit/>
          </a:bodyPr>
          <a:lstStyle/>
          <a:p>
            <a:r>
              <a:rPr lang="en-US" dirty="0">
                <a:latin typeface="Palatino Linotype" pitchFamily="18" charset="0"/>
              </a:rPr>
              <a:t>George Bush</a:t>
            </a:r>
          </a:p>
        </p:txBody>
      </p:sp>
      <p:pic>
        <p:nvPicPr>
          <p:cNvPr id="5122" name="Picture 2" descr="File:George H. W. Bush presidential portrait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5300" y="1036008"/>
            <a:ext cx="3467100" cy="45519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562" y="5537435"/>
            <a:ext cx="4122738" cy="1320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130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950" y="901126"/>
            <a:ext cx="8096250" cy="584775"/>
          </a:xfrm>
          <a:prstGeom prst="rect">
            <a:avLst/>
          </a:prstGeom>
          <a:noFill/>
        </p:spPr>
        <p:txBody>
          <a:bodyPr wrap="square" rtlCol="0">
            <a:spAutoFit/>
          </a:bodyPr>
          <a:lstStyle/>
          <a:p>
            <a:r>
              <a:rPr lang="en-US" sz="3200" dirty="0">
                <a:latin typeface="Palatino Linotype" pitchFamily="18" charset="0"/>
              </a:rPr>
              <a:t>Elected in:		1988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1989-1993</a:t>
            </a:r>
          </a:p>
        </p:txBody>
      </p:sp>
      <p:sp>
        <p:nvSpPr>
          <p:cNvPr id="5" name="TextBox 4"/>
          <p:cNvSpPr txBox="1"/>
          <p:nvPr/>
        </p:nvSpPr>
        <p:spPr>
          <a:xfrm>
            <a:off x="361950" y="1994454"/>
            <a:ext cx="5962650" cy="584775"/>
          </a:xfrm>
          <a:prstGeom prst="rect">
            <a:avLst/>
          </a:prstGeom>
          <a:noFill/>
        </p:spPr>
        <p:txBody>
          <a:bodyPr wrap="square" rtlCol="0">
            <a:spAutoFit/>
          </a:bodyPr>
          <a:lstStyle/>
          <a:p>
            <a:r>
              <a:rPr lang="en-US" sz="3200" dirty="0">
                <a:latin typeface="Palatino Linotype" pitchFamily="18" charset="0"/>
              </a:rPr>
              <a:t>Political Party:		Republican</a:t>
            </a:r>
          </a:p>
        </p:txBody>
      </p:sp>
      <p:sp>
        <p:nvSpPr>
          <p:cNvPr id="6" name="TextBox 5"/>
          <p:cNvSpPr txBox="1"/>
          <p:nvPr/>
        </p:nvSpPr>
        <p:spPr>
          <a:xfrm>
            <a:off x="361950" y="2599628"/>
            <a:ext cx="8686800" cy="1077218"/>
          </a:xfrm>
          <a:prstGeom prst="rect">
            <a:avLst/>
          </a:prstGeom>
          <a:noFill/>
        </p:spPr>
        <p:txBody>
          <a:bodyPr wrap="square" rtlCol="0">
            <a:spAutoFit/>
          </a:bodyPr>
          <a:lstStyle/>
          <a:p>
            <a:r>
              <a:rPr lang="en-US" sz="3200" dirty="0">
                <a:latin typeface="Palatino Linotype" pitchFamily="18" charset="0"/>
              </a:rPr>
              <a:t>Home State:		Texas					</a:t>
            </a:r>
          </a:p>
        </p:txBody>
      </p:sp>
      <p:pic>
        <p:nvPicPr>
          <p:cNvPr id="10242" name="Picture 2" descr="Map of Tex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700" y="0"/>
            <a:ext cx="3289300" cy="31835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99" y="100927"/>
            <a:ext cx="2351671" cy="75327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George H.W. Bush Presidential $1 Coin | U.S. M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3138237"/>
            <a:ext cx="3431170" cy="343117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George H.W. Bush was 'Maine's President' | The Maine Wi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860" y="3339347"/>
            <a:ext cx="60960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69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12" y="0"/>
            <a:ext cx="6454011"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odern No. 20" panose="02070704070505020303" pitchFamily="18" charset="0"/>
              </a:rPr>
              <a:t>Election of 1988 </a:t>
            </a:r>
          </a:p>
        </p:txBody>
      </p:sp>
      <p:sp>
        <p:nvSpPr>
          <p:cNvPr id="3" name="TextBox 2"/>
          <p:cNvSpPr txBox="1"/>
          <p:nvPr/>
        </p:nvSpPr>
        <p:spPr>
          <a:xfrm>
            <a:off x="444226" y="3288699"/>
            <a:ext cx="5184541" cy="1384995"/>
          </a:xfrm>
          <a:prstGeom prst="rect">
            <a:avLst/>
          </a:prstGeom>
          <a:noFill/>
        </p:spPr>
        <p:txBody>
          <a:bodyPr wrap="square" rtlCol="0">
            <a:spAutoFit/>
          </a:bodyPr>
          <a:lstStyle/>
          <a:p>
            <a:r>
              <a:rPr lang="en-US" sz="2800" dirty="0">
                <a:latin typeface="Baskerville Old Face" panose="02020602080505020303" pitchFamily="18" charset="0"/>
              </a:rPr>
              <a:t>Democratic: 111</a:t>
            </a:r>
          </a:p>
          <a:p>
            <a:r>
              <a:rPr lang="en-US" sz="2800" dirty="0">
                <a:latin typeface="Baskerville Old Face" panose="02020602080505020303" pitchFamily="18" charset="0"/>
              </a:rPr>
              <a:t>President: Michael Dukakis</a:t>
            </a:r>
          </a:p>
          <a:p>
            <a:r>
              <a:rPr lang="en-US" sz="2800" dirty="0">
                <a:latin typeface="Baskerville Old Face" panose="02020602080505020303" pitchFamily="18" charset="0"/>
              </a:rPr>
              <a:t>Vice President: Lloyd Bentsen</a:t>
            </a:r>
          </a:p>
        </p:txBody>
      </p:sp>
      <p:sp>
        <p:nvSpPr>
          <p:cNvPr id="9" name="TextBox 8"/>
          <p:cNvSpPr txBox="1"/>
          <p:nvPr/>
        </p:nvSpPr>
        <p:spPr>
          <a:xfrm>
            <a:off x="444226" y="1732017"/>
            <a:ext cx="5524783" cy="1384995"/>
          </a:xfrm>
          <a:prstGeom prst="rect">
            <a:avLst/>
          </a:prstGeom>
          <a:noFill/>
        </p:spPr>
        <p:txBody>
          <a:bodyPr wrap="square" rtlCol="0">
            <a:spAutoFit/>
          </a:bodyPr>
          <a:lstStyle/>
          <a:p>
            <a:r>
              <a:rPr lang="en-US" sz="2800" dirty="0">
                <a:latin typeface="Baskerville Old Face" panose="02020602080505020303" pitchFamily="18" charset="0"/>
              </a:rPr>
              <a:t>Republican: 426</a:t>
            </a:r>
          </a:p>
          <a:p>
            <a:r>
              <a:rPr lang="en-US" sz="2800" dirty="0">
                <a:latin typeface="Baskerville Old Face" panose="02020602080505020303" pitchFamily="18" charset="0"/>
              </a:rPr>
              <a:t>President: George Bush</a:t>
            </a:r>
          </a:p>
          <a:p>
            <a:r>
              <a:rPr lang="en-US" sz="2800" dirty="0">
                <a:latin typeface="Baskerville Old Face" panose="02020602080505020303" pitchFamily="18" charset="0"/>
              </a:rPr>
              <a:t>Vice President: Dan Quayle</a:t>
            </a:r>
          </a:p>
        </p:txBody>
      </p:sp>
      <p:sp>
        <p:nvSpPr>
          <p:cNvPr id="4" name="AutoShape 4" descr="Image result for hardin campaign button"/>
          <p:cNvSpPr>
            <a:spLocks noChangeAspect="1" noChangeArrowheads="1"/>
          </p:cNvSpPr>
          <p:nvPr/>
        </p:nvSpPr>
        <p:spPr bwMode="auto">
          <a:xfrm>
            <a:off x="5969009" y="434344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86" name="Picture 2" descr="ElectoralCollege1988.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701" y="107112"/>
            <a:ext cx="518537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orge H.W. Bush's “Willie Horton” ad defined dog-whistle politics - V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3824" y="3629356"/>
            <a:ext cx="3648075" cy="24320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Dukakis and the Tank - POLITICO Magaz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ukakis and the Tank - POLITICO Magazi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ukakis and the Tank - POLITICO Magazin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Michael Dukakis: The Photo Op That Tanked | US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2199" y="3842636"/>
            <a:ext cx="3055982" cy="200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loyd Bentsen's mic drop moment at 1988 VP debate Video - ABC New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109" y="4839077"/>
            <a:ext cx="3330566" cy="187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704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erial photo of the Exxon Valdez oil sp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914" y="0"/>
            <a:ext cx="1427560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890" y="129862"/>
            <a:ext cx="2301766" cy="7372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57700" y="1695450"/>
            <a:ext cx="3717684" cy="523220"/>
          </a:xfrm>
          <a:prstGeom prst="rect">
            <a:avLst/>
          </a:prstGeom>
          <a:noFill/>
        </p:spPr>
        <p:txBody>
          <a:bodyPr wrap="none" rtlCol="0">
            <a:spAutoFit/>
          </a:bodyPr>
          <a:lstStyle/>
          <a:p>
            <a:r>
              <a:rPr lang="en-US" sz="2800" dirty="0">
                <a:solidFill>
                  <a:schemeClr val="bg1"/>
                </a:solidFill>
                <a:latin typeface="Impact" panose="020B0806030902050204" pitchFamily="34" charset="0"/>
              </a:rPr>
              <a:t>Exxon Valdez Spill - 1989</a:t>
            </a:r>
          </a:p>
        </p:txBody>
      </p:sp>
      <p:sp>
        <p:nvSpPr>
          <p:cNvPr id="6" name="TextBox 5"/>
          <p:cNvSpPr txBox="1"/>
          <p:nvPr/>
        </p:nvSpPr>
        <p:spPr>
          <a:xfrm>
            <a:off x="6153150" y="2647950"/>
            <a:ext cx="5505450" cy="3108543"/>
          </a:xfrm>
          <a:prstGeom prst="rect">
            <a:avLst/>
          </a:prstGeom>
          <a:noFill/>
        </p:spPr>
        <p:txBody>
          <a:bodyPr wrap="square" rtlCol="0">
            <a:spAutoFit/>
          </a:bodyPr>
          <a:lstStyle/>
          <a:p>
            <a:r>
              <a:rPr lang="en-US" sz="2800" dirty="0">
                <a:solidFill>
                  <a:schemeClr val="bg1"/>
                </a:solidFill>
              </a:rPr>
              <a:t>-An oil tanker ran aground in Prince William Sound, Alaska, spilling 240,000 barrels of oil (over 120 million gallons) of crude oil.</a:t>
            </a:r>
          </a:p>
          <a:p>
            <a:r>
              <a:rPr lang="en-US" sz="2800" dirty="0">
                <a:solidFill>
                  <a:schemeClr val="bg1"/>
                </a:solidFill>
              </a:rPr>
              <a:t>-Largest oil spill in US History (until 2010)</a:t>
            </a:r>
          </a:p>
          <a:p>
            <a:r>
              <a:rPr lang="en-US" sz="2800" dirty="0">
                <a:solidFill>
                  <a:schemeClr val="bg1"/>
                </a:solidFill>
              </a:rPr>
              <a:t>-Killed 400,000 animals</a:t>
            </a:r>
          </a:p>
        </p:txBody>
      </p:sp>
      <p:pic>
        <p:nvPicPr>
          <p:cNvPr id="6148" name="Picture 4" descr="Pictures from the 1989 Exxon Valdez disaster, 30 years ago — Quart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8717" y="3154807"/>
            <a:ext cx="3724138" cy="209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830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890" y="129862"/>
            <a:ext cx="2301766" cy="73728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eople standing on the ground and on the Berlin Wall, with a towering old building in the background. The fall of the Berlin Wall in 1989 led to German reunification because diplomats seized on the momentum after East Germany eased travel restri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40" y="2953607"/>
            <a:ext cx="5458810" cy="36249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itizens of West Berlin hand a pot of coffee to GDR border forces on the Berlin Wall on Nov. 11, 19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850" y="2953607"/>
            <a:ext cx="5067300" cy="35091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6300" y="829949"/>
            <a:ext cx="10801351" cy="2123658"/>
          </a:xfrm>
          <a:prstGeom prst="rect">
            <a:avLst/>
          </a:prstGeom>
          <a:noFill/>
        </p:spPr>
        <p:txBody>
          <a:bodyPr wrap="square" rtlCol="0">
            <a:spAutoFit/>
          </a:bodyPr>
          <a:lstStyle/>
          <a:p>
            <a:pPr algn="ctr"/>
            <a:r>
              <a:rPr lang="en-US" sz="3600" dirty="0">
                <a:latin typeface="Impact" panose="020B0806030902050204" pitchFamily="34" charset="0"/>
              </a:rPr>
              <a:t>Fall of the Berlin Wall</a:t>
            </a:r>
          </a:p>
          <a:p>
            <a:pPr marL="285750" indent="-285750">
              <a:buFontTx/>
              <a:buChar char="-"/>
            </a:pPr>
            <a:r>
              <a:rPr lang="en-US" sz="2400" dirty="0"/>
              <a:t>After political change in East Germany loosened restrictions, the Soviets declined to overrule the changes</a:t>
            </a:r>
          </a:p>
          <a:p>
            <a:pPr marL="285750" indent="-285750">
              <a:buFontTx/>
              <a:buChar char="-"/>
            </a:pPr>
            <a:r>
              <a:rPr lang="en-US" sz="2400" dirty="0"/>
              <a:t>Huge protests and rallies at the Berlin Wall led to the literal destruction of the Wall</a:t>
            </a:r>
          </a:p>
          <a:p>
            <a:pPr marL="285750" indent="-285750">
              <a:buFontTx/>
              <a:buChar char="-"/>
            </a:pPr>
            <a:r>
              <a:rPr lang="en-US" sz="2400" dirty="0"/>
              <a:t>Germany officially reunited in 1990</a:t>
            </a:r>
          </a:p>
        </p:txBody>
      </p:sp>
    </p:spTree>
    <p:extLst>
      <p:ext uri="{BB962C8B-B14F-4D97-AF65-F5344CB8AC3E}">
        <p14:creationId xmlns:p14="http://schemas.microsoft.com/office/powerpoint/2010/main" val="1932170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890" y="129862"/>
            <a:ext cx="2301766" cy="73728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he invasion of Panama U.S. soldiers run for cover following their arrival at a military command post loyal to General Manuel Antonio Noriega in Santiago, Panama in this Dec. 23, 1989 file photo. Tuesday marked the anniversary of the American invasion of that Central American nation. Keep going for a look back that the invasion and the months that lead up to the American interventi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90" y="1577883"/>
            <a:ext cx="6354160" cy="41831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58050" y="867147"/>
            <a:ext cx="4743450" cy="584775"/>
          </a:xfrm>
          <a:prstGeom prst="rect">
            <a:avLst/>
          </a:prstGeom>
          <a:noFill/>
        </p:spPr>
        <p:txBody>
          <a:bodyPr wrap="square" rtlCol="0">
            <a:spAutoFit/>
          </a:bodyPr>
          <a:lstStyle/>
          <a:p>
            <a:r>
              <a:rPr lang="en-US" sz="3200" dirty="0">
                <a:latin typeface="Impact" panose="020B0806030902050204" pitchFamily="34" charset="0"/>
              </a:rPr>
              <a:t>Invasion of Panama - 1990</a:t>
            </a:r>
          </a:p>
        </p:txBody>
      </p:sp>
      <p:sp>
        <p:nvSpPr>
          <p:cNvPr id="4" name="TextBox 3"/>
          <p:cNvSpPr txBox="1"/>
          <p:nvPr/>
        </p:nvSpPr>
        <p:spPr>
          <a:xfrm>
            <a:off x="7258049" y="1771650"/>
            <a:ext cx="4401535" cy="4154984"/>
          </a:xfrm>
          <a:prstGeom prst="rect">
            <a:avLst/>
          </a:prstGeom>
          <a:noFill/>
        </p:spPr>
        <p:txBody>
          <a:bodyPr wrap="square" rtlCol="0">
            <a:spAutoFit/>
          </a:bodyPr>
          <a:lstStyle/>
          <a:p>
            <a:pPr marL="285750" indent="-285750">
              <a:buFontTx/>
              <a:buChar char="-"/>
            </a:pPr>
            <a:r>
              <a:rPr lang="en-US" sz="2400" b="1" dirty="0"/>
              <a:t>US invaded Panama to arrest President Manual Noriega</a:t>
            </a:r>
            <a:r>
              <a:rPr lang="en-US" sz="2400" dirty="0"/>
              <a:t>, who the US accused of trafficking drugs to the US.</a:t>
            </a:r>
          </a:p>
          <a:p>
            <a:pPr marL="285750" indent="-285750">
              <a:buFontTx/>
              <a:buChar char="-"/>
            </a:pPr>
            <a:r>
              <a:rPr lang="en-US" sz="2400" dirty="0"/>
              <a:t>Noriega was a dictator who had overthrown the Panamanian government, and had declared war on the US in December 1985.</a:t>
            </a:r>
          </a:p>
          <a:p>
            <a:pPr marL="285750" indent="-285750">
              <a:buFontTx/>
              <a:buChar char="-"/>
            </a:pPr>
            <a:r>
              <a:rPr lang="en-US" sz="2400" b="1" dirty="0"/>
              <a:t>Noriega was captured and eventually died in prison </a:t>
            </a:r>
          </a:p>
        </p:txBody>
      </p:sp>
      <p:pic>
        <p:nvPicPr>
          <p:cNvPr id="7172" name="Picture 4" descr="Manuel Noriega mugshot cro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825" y="4156174"/>
            <a:ext cx="256222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2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Washingtonpost.com: George Wallace Remembe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2603">
            <a:off x="10233589" y="3418559"/>
            <a:ext cx="1632744" cy="16327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6023" y="0"/>
            <a:ext cx="6226384"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odern No. 20" panose="02070704070505020303" pitchFamily="18" charset="0"/>
              </a:rPr>
              <a:t>Election of 1968</a:t>
            </a:r>
          </a:p>
        </p:txBody>
      </p:sp>
      <p:sp>
        <p:nvSpPr>
          <p:cNvPr id="3" name="TextBox 2"/>
          <p:cNvSpPr txBox="1"/>
          <p:nvPr/>
        </p:nvSpPr>
        <p:spPr>
          <a:xfrm>
            <a:off x="444226" y="3288699"/>
            <a:ext cx="5184541" cy="1384995"/>
          </a:xfrm>
          <a:prstGeom prst="rect">
            <a:avLst/>
          </a:prstGeom>
          <a:noFill/>
        </p:spPr>
        <p:txBody>
          <a:bodyPr wrap="square" rtlCol="0">
            <a:spAutoFit/>
          </a:bodyPr>
          <a:lstStyle/>
          <a:p>
            <a:r>
              <a:rPr lang="en-US" sz="2800" dirty="0">
                <a:latin typeface="Baskerville Old Face" panose="02020602080505020303" pitchFamily="18" charset="0"/>
              </a:rPr>
              <a:t>Democratic: 191</a:t>
            </a:r>
          </a:p>
          <a:p>
            <a:r>
              <a:rPr lang="en-US" sz="2800" dirty="0">
                <a:latin typeface="Baskerville Old Face" panose="02020602080505020303" pitchFamily="18" charset="0"/>
              </a:rPr>
              <a:t>President: Hubert Humphrey</a:t>
            </a:r>
          </a:p>
          <a:p>
            <a:r>
              <a:rPr lang="en-US" sz="2800" dirty="0">
                <a:latin typeface="Baskerville Old Face" panose="02020602080505020303" pitchFamily="18" charset="0"/>
              </a:rPr>
              <a:t>Vice President: Edmund Muskie</a:t>
            </a:r>
          </a:p>
        </p:txBody>
      </p:sp>
      <p:sp>
        <p:nvSpPr>
          <p:cNvPr id="9" name="TextBox 8"/>
          <p:cNvSpPr txBox="1"/>
          <p:nvPr/>
        </p:nvSpPr>
        <p:spPr>
          <a:xfrm>
            <a:off x="444226" y="1732017"/>
            <a:ext cx="5524783" cy="1384995"/>
          </a:xfrm>
          <a:prstGeom prst="rect">
            <a:avLst/>
          </a:prstGeom>
          <a:noFill/>
        </p:spPr>
        <p:txBody>
          <a:bodyPr wrap="square" rtlCol="0">
            <a:spAutoFit/>
          </a:bodyPr>
          <a:lstStyle/>
          <a:p>
            <a:r>
              <a:rPr lang="en-US" sz="2800" dirty="0">
                <a:latin typeface="Baskerville Old Face" panose="02020602080505020303" pitchFamily="18" charset="0"/>
              </a:rPr>
              <a:t>Republican: 301</a:t>
            </a:r>
          </a:p>
          <a:p>
            <a:r>
              <a:rPr lang="en-US" sz="2800" dirty="0">
                <a:latin typeface="Baskerville Old Face" panose="02020602080505020303" pitchFamily="18" charset="0"/>
              </a:rPr>
              <a:t>President: Richard Nixon</a:t>
            </a:r>
          </a:p>
          <a:p>
            <a:r>
              <a:rPr lang="en-US" sz="2800" dirty="0">
                <a:latin typeface="Baskerville Old Face" panose="02020602080505020303" pitchFamily="18" charset="0"/>
              </a:rPr>
              <a:t>Vice President: Spiro Agnew</a:t>
            </a:r>
          </a:p>
        </p:txBody>
      </p:sp>
      <p:sp>
        <p:nvSpPr>
          <p:cNvPr id="4" name="AutoShape 4" descr="Image result for hardin campaign button"/>
          <p:cNvSpPr>
            <a:spLocks noChangeAspect="1" noChangeArrowheads="1"/>
          </p:cNvSpPr>
          <p:nvPr/>
        </p:nvSpPr>
        <p:spPr bwMode="auto">
          <a:xfrm>
            <a:off x="5969009" y="434344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444225" y="4877756"/>
            <a:ext cx="5184541" cy="1384995"/>
          </a:xfrm>
          <a:prstGeom prst="rect">
            <a:avLst/>
          </a:prstGeom>
          <a:noFill/>
        </p:spPr>
        <p:txBody>
          <a:bodyPr wrap="square" rtlCol="0">
            <a:spAutoFit/>
          </a:bodyPr>
          <a:lstStyle/>
          <a:p>
            <a:r>
              <a:rPr lang="en-US" sz="2800" dirty="0">
                <a:latin typeface="Baskerville Old Face" panose="02020602080505020303" pitchFamily="18" charset="0"/>
              </a:rPr>
              <a:t>American Independent: 46</a:t>
            </a:r>
          </a:p>
          <a:p>
            <a:r>
              <a:rPr lang="en-US" sz="2800" dirty="0">
                <a:latin typeface="Baskerville Old Face" panose="02020602080505020303" pitchFamily="18" charset="0"/>
              </a:rPr>
              <a:t>President: George Wallace</a:t>
            </a:r>
          </a:p>
          <a:p>
            <a:r>
              <a:rPr lang="en-US" sz="2800" dirty="0">
                <a:latin typeface="Baskerville Old Face" panose="02020602080505020303" pitchFamily="18" charset="0"/>
              </a:rPr>
              <a:t>Vice President: Curtis </a:t>
            </a:r>
            <a:r>
              <a:rPr lang="en-US" sz="2800" dirty="0" err="1">
                <a:latin typeface="Baskerville Old Face" panose="02020602080505020303" pitchFamily="18" charset="0"/>
              </a:rPr>
              <a:t>LeMay</a:t>
            </a:r>
            <a:endParaRPr lang="en-US" sz="2800" dirty="0">
              <a:latin typeface="Baskerville Old Face" panose="02020602080505020303" pitchFamily="18" charset="0"/>
            </a:endParaRPr>
          </a:p>
        </p:txBody>
      </p:sp>
      <p:pic>
        <p:nvPicPr>
          <p:cNvPr id="11266" name="Picture 2" descr="ElectoralCollege1968.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675" y="238303"/>
            <a:ext cx="4709190" cy="273349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ichael Beschloss on Twitter: &quot;Nixon-Agnew campaign button, 1968:… &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899" y="3288699"/>
            <a:ext cx="2256601" cy="234029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umphrey Muskie campaign button | PresidentialElection.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3632" y="4776156"/>
            <a:ext cx="1980243" cy="198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978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890" y="129862"/>
            <a:ext cx="2301766" cy="737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5750" y="1257300"/>
            <a:ext cx="4305300" cy="1815882"/>
          </a:xfrm>
          <a:prstGeom prst="rect">
            <a:avLst/>
          </a:prstGeom>
          <a:noFill/>
        </p:spPr>
        <p:txBody>
          <a:bodyPr wrap="square" rtlCol="0">
            <a:spAutoFit/>
          </a:bodyPr>
          <a:lstStyle/>
          <a:p>
            <a:r>
              <a:rPr lang="en-US" sz="2800" b="1" dirty="0"/>
              <a:t>Clean Air Act (1990)</a:t>
            </a:r>
          </a:p>
          <a:p>
            <a:r>
              <a:rPr lang="en-US" sz="2800" dirty="0"/>
              <a:t>-Limited air pollution from industry, automobiles, and phased out CFC use</a:t>
            </a:r>
          </a:p>
        </p:txBody>
      </p:sp>
      <p:sp>
        <p:nvSpPr>
          <p:cNvPr id="4" name="TextBox 3"/>
          <p:cNvSpPr txBox="1"/>
          <p:nvPr/>
        </p:nvSpPr>
        <p:spPr>
          <a:xfrm>
            <a:off x="4112971" y="3716447"/>
            <a:ext cx="3088515" cy="3108543"/>
          </a:xfrm>
          <a:prstGeom prst="rect">
            <a:avLst/>
          </a:prstGeom>
          <a:noFill/>
        </p:spPr>
        <p:txBody>
          <a:bodyPr wrap="square" rtlCol="0">
            <a:spAutoFit/>
          </a:bodyPr>
          <a:lstStyle/>
          <a:p>
            <a:r>
              <a:rPr lang="en-US" sz="2800" b="1" dirty="0"/>
              <a:t>Americans With Disabilities Act (1990)</a:t>
            </a:r>
          </a:p>
          <a:p>
            <a:r>
              <a:rPr lang="en-US" sz="2800" dirty="0"/>
              <a:t>-Prohibits discrimination on account of physical disabilities</a:t>
            </a:r>
          </a:p>
        </p:txBody>
      </p:sp>
      <p:sp>
        <p:nvSpPr>
          <p:cNvPr id="5" name="TextBox 4"/>
          <p:cNvSpPr txBox="1"/>
          <p:nvPr/>
        </p:nvSpPr>
        <p:spPr>
          <a:xfrm>
            <a:off x="7886700" y="1118384"/>
            <a:ext cx="4305300" cy="2677656"/>
          </a:xfrm>
          <a:prstGeom prst="rect">
            <a:avLst/>
          </a:prstGeom>
          <a:noFill/>
        </p:spPr>
        <p:txBody>
          <a:bodyPr wrap="square" rtlCol="0">
            <a:spAutoFit/>
          </a:bodyPr>
          <a:lstStyle/>
          <a:p>
            <a:r>
              <a:rPr lang="en-US" sz="2800" b="1" dirty="0"/>
              <a:t>1990 Budget</a:t>
            </a:r>
          </a:p>
          <a:p>
            <a:r>
              <a:rPr lang="en-US" sz="2800" dirty="0"/>
              <a:t>-To reduce the national debt, income taxes were raised $140 billion over 5 years – after Bush had promised not to raise taxes.</a:t>
            </a:r>
          </a:p>
        </p:txBody>
      </p:sp>
      <p:pic>
        <p:nvPicPr>
          <p:cNvPr id="9218" name="Picture 2" descr="https://www.epa.gov/sites/production/files/aboutepa/history/images/h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90" y="3216840"/>
            <a:ext cx="3763946" cy="25177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resident George Bush signs the Americans with Disabilities Act during a ceremony on the South Lawn of the White House July 26, 1990.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3315" y="4126211"/>
            <a:ext cx="4805011" cy="269877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startzman / “Read my lips…no new taxes”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264" y="129862"/>
            <a:ext cx="2211884" cy="33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953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 US Tank rolls through burning oil fields in Kuwait, 1991.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525" y="3482975"/>
            <a:ext cx="4572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assets.sutori.com/user-uploads/image/45e13464-03f4-4ca2-b653-09bce7df374e/7580d9d43035e74b6d8011ae503bdaa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613"/>
            <a:ext cx="6877050" cy="357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rsive signature in 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890" y="129862"/>
            <a:ext cx="2301766" cy="7372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09900" y="159261"/>
            <a:ext cx="6814686" cy="707886"/>
          </a:xfrm>
          <a:prstGeom prst="rect">
            <a:avLst/>
          </a:prstGeom>
          <a:noFill/>
        </p:spPr>
        <p:txBody>
          <a:bodyPr wrap="none" rtlCol="0">
            <a:spAutoFit/>
          </a:bodyPr>
          <a:lstStyle/>
          <a:p>
            <a:r>
              <a:rPr lang="en-US" sz="4000" dirty="0">
                <a:latin typeface="Stencil" panose="040409050D0802020404" pitchFamily="82" charset="0"/>
              </a:rPr>
              <a:t>Operation Desert Storm</a:t>
            </a:r>
          </a:p>
        </p:txBody>
      </p:sp>
      <p:sp>
        <p:nvSpPr>
          <p:cNvPr id="3" name="TextBox 2"/>
          <p:cNvSpPr txBox="1"/>
          <p:nvPr/>
        </p:nvSpPr>
        <p:spPr>
          <a:xfrm>
            <a:off x="674194" y="870694"/>
            <a:ext cx="7885606" cy="1938992"/>
          </a:xfrm>
          <a:prstGeom prst="rect">
            <a:avLst/>
          </a:prstGeom>
          <a:noFill/>
        </p:spPr>
        <p:txBody>
          <a:bodyPr wrap="square" rtlCol="0">
            <a:spAutoFit/>
          </a:bodyPr>
          <a:lstStyle/>
          <a:p>
            <a:pPr marL="285750" indent="-285750">
              <a:buFontTx/>
              <a:buChar char="-"/>
            </a:pPr>
            <a:r>
              <a:rPr lang="en-US" sz="2400" dirty="0"/>
              <a:t>Saddam Hussein, dictator of Iraq, invaded Kuwait in August 1990.</a:t>
            </a:r>
          </a:p>
          <a:p>
            <a:pPr marL="285750" indent="-285750">
              <a:buFontTx/>
              <a:buChar char="-"/>
            </a:pPr>
            <a:r>
              <a:rPr lang="en-US" sz="2400" dirty="0"/>
              <a:t>US and other allied forces invaded Kuwait via Saudi Arabia in winter 1991 and drove out Iraqi forces. They stopped short of conquering Iraq and capturing Saddam Hussein</a:t>
            </a:r>
          </a:p>
        </p:txBody>
      </p:sp>
      <p:pic>
        <p:nvPicPr>
          <p:cNvPr id="1026" name="Picture 2" descr="Schwarzkopf, architect of Operation Desert Storm, dies at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9800" y="927101"/>
            <a:ext cx="3334055" cy="221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112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890" y="129862"/>
            <a:ext cx="2301766" cy="7372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cdn.britannica.com/72/121672-050-3E609B0B/Pres-Russian-front-vehicle-flag-Boris-N-August-19-19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3239813"/>
            <a:ext cx="4600575" cy="32848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4.googleusercontent.com/naRxc8jYkvVum7kEO7hmm5nP1g3LhjBT-vCT0jN5ORlQJ32NJnPguf_Iq56c7UGzFwA1vFrDQUN5SvTQ2AUS_SkLnMEJ6XF5w_j0vYh_dFXHtRlraNRliSYRCCkjkv7pTIvsfK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718" y="3239814"/>
            <a:ext cx="6370132" cy="34086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87700" y="129862"/>
            <a:ext cx="7137400" cy="923330"/>
          </a:xfrm>
          <a:prstGeom prst="rect">
            <a:avLst/>
          </a:prstGeom>
          <a:noFill/>
        </p:spPr>
        <p:txBody>
          <a:bodyPr wrap="square" rtlCol="0">
            <a:spAutoFit/>
          </a:bodyPr>
          <a:lstStyle/>
          <a:p>
            <a:r>
              <a:rPr lang="en-US" sz="3600" dirty="0">
                <a:solidFill>
                  <a:srgbClr val="C00000"/>
                </a:solidFill>
                <a:latin typeface="Algerian" panose="04020705040A02060702" pitchFamily="82" charset="0"/>
              </a:rPr>
              <a:t>Collapse of the USSR</a:t>
            </a:r>
          </a:p>
          <a:p>
            <a:endParaRPr lang="en-US" dirty="0"/>
          </a:p>
        </p:txBody>
      </p:sp>
      <p:sp>
        <p:nvSpPr>
          <p:cNvPr id="4" name="TextBox 3"/>
          <p:cNvSpPr txBox="1"/>
          <p:nvPr/>
        </p:nvSpPr>
        <p:spPr>
          <a:xfrm>
            <a:off x="838200" y="1053192"/>
            <a:ext cx="10731500" cy="1877437"/>
          </a:xfrm>
          <a:prstGeom prst="rect">
            <a:avLst/>
          </a:prstGeom>
          <a:noFill/>
        </p:spPr>
        <p:txBody>
          <a:bodyPr wrap="square" rtlCol="0">
            <a:spAutoFit/>
          </a:bodyPr>
          <a:lstStyle/>
          <a:p>
            <a:pPr marL="285750" indent="-285750">
              <a:buFontTx/>
              <a:buChar char="-"/>
            </a:pPr>
            <a:r>
              <a:rPr lang="en-US" sz="2000" dirty="0"/>
              <a:t>In August 1991 Soviet leaders attempted to overthrow Mikhail Gorbachev</a:t>
            </a:r>
          </a:p>
          <a:p>
            <a:pPr marL="285750" indent="-285750">
              <a:buFontTx/>
              <a:buChar char="-"/>
            </a:pPr>
            <a:r>
              <a:rPr lang="en-US" sz="2000" dirty="0"/>
              <a:t>Across the USSR, the people rose up in defiance of the coup, led by Russian President Boris Yeltsin</a:t>
            </a:r>
          </a:p>
          <a:p>
            <a:pPr marL="285750" indent="-285750">
              <a:buFontTx/>
              <a:buChar char="-"/>
            </a:pPr>
            <a:r>
              <a:rPr lang="en-US" sz="2000" dirty="0"/>
              <a:t>One by one, the republics of the USSR declared their independence </a:t>
            </a:r>
          </a:p>
          <a:p>
            <a:pPr marL="285750" indent="-285750">
              <a:buFontTx/>
              <a:buChar char="-"/>
            </a:pPr>
            <a:r>
              <a:rPr lang="en-US" sz="2000" dirty="0"/>
              <a:t>The Soviet Union officially collapsed December 25, 1991</a:t>
            </a:r>
          </a:p>
          <a:p>
            <a:pPr marL="285750" indent="-285750">
              <a:buFontTx/>
              <a:buChar char="-"/>
            </a:pPr>
            <a:endParaRPr lang="en-US" dirty="0"/>
          </a:p>
          <a:p>
            <a:endParaRPr lang="en-US" dirty="0"/>
          </a:p>
        </p:txBody>
      </p:sp>
    </p:spTree>
    <p:extLst>
      <p:ext uri="{BB962C8B-B14F-4D97-AF65-F5344CB8AC3E}">
        <p14:creationId xmlns:p14="http://schemas.microsoft.com/office/powerpoint/2010/main" val="2390958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23" y="0"/>
            <a:ext cx="6226384"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odern No. 20" panose="02070704070505020303" pitchFamily="18" charset="0"/>
              </a:rPr>
              <a:t>Election of 1972</a:t>
            </a:r>
          </a:p>
        </p:txBody>
      </p:sp>
      <p:sp>
        <p:nvSpPr>
          <p:cNvPr id="3" name="TextBox 2"/>
          <p:cNvSpPr txBox="1"/>
          <p:nvPr/>
        </p:nvSpPr>
        <p:spPr>
          <a:xfrm>
            <a:off x="444226" y="3288699"/>
            <a:ext cx="5184541" cy="1384995"/>
          </a:xfrm>
          <a:prstGeom prst="rect">
            <a:avLst/>
          </a:prstGeom>
          <a:noFill/>
        </p:spPr>
        <p:txBody>
          <a:bodyPr wrap="square" rtlCol="0">
            <a:spAutoFit/>
          </a:bodyPr>
          <a:lstStyle/>
          <a:p>
            <a:r>
              <a:rPr lang="en-US" sz="2800" dirty="0">
                <a:latin typeface="Baskerville Old Face" panose="02020602080505020303" pitchFamily="18" charset="0"/>
              </a:rPr>
              <a:t>Democratic: 17</a:t>
            </a:r>
          </a:p>
          <a:p>
            <a:r>
              <a:rPr lang="en-US" sz="2800" dirty="0">
                <a:latin typeface="Baskerville Old Face" panose="02020602080505020303" pitchFamily="18" charset="0"/>
              </a:rPr>
              <a:t>President: George McGovern</a:t>
            </a:r>
          </a:p>
          <a:p>
            <a:r>
              <a:rPr lang="en-US" sz="2800" dirty="0">
                <a:latin typeface="Baskerville Old Face" panose="02020602080505020303" pitchFamily="18" charset="0"/>
              </a:rPr>
              <a:t>Vice President: Sargent Shriver*</a:t>
            </a:r>
          </a:p>
        </p:txBody>
      </p:sp>
      <p:sp>
        <p:nvSpPr>
          <p:cNvPr id="9" name="TextBox 8"/>
          <p:cNvSpPr txBox="1"/>
          <p:nvPr/>
        </p:nvSpPr>
        <p:spPr>
          <a:xfrm>
            <a:off x="444226" y="1732017"/>
            <a:ext cx="5524783" cy="1384995"/>
          </a:xfrm>
          <a:prstGeom prst="rect">
            <a:avLst/>
          </a:prstGeom>
          <a:noFill/>
        </p:spPr>
        <p:txBody>
          <a:bodyPr wrap="square" rtlCol="0">
            <a:spAutoFit/>
          </a:bodyPr>
          <a:lstStyle/>
          <a:p>
            <a:r>
              <a:rPr lang="en-US" sz="2800" dirty="0">
                <a:latin typeface="Baskerville Old Face" panose="02020602080505020303" pitchFamily="18" charset="0"/>
              </a:rPr>
              <a:t>Republican: 520</a:t>
            </a:r>
          </a:p>
          <a:p>
            <a:r>
              <a:rPr lang="en-US" sz="2800" dirty="0">
                <a:latin typeface="Baskerville Old Face" panose="02020602080505020303" pitchFamily="18" charset="0"/>
              </a:rPr>
              <a:t>President: Richard Nixon</a:t>
            </a:r>
          </a:p>
          <a:p>
            <a:r>
              <a:rPr lang="en-US" sz="2800" dirty="0">
                <a:latin typeface="Baskerville Old Face" panose="02020602080505020303" pitchFamily="18" charset="0"/>
              </a:rPr>
              <a:t>Vice President: Spiro Agnew</a:t>
            </a:r>
          </a:p>
        </p:txBody>
      </p:sp>
      <p:sp>
        <p:nvSpPr>
          <p:cNvPr id="4" name="AutoShape 4" descr="Image result for hardin campaign button"/>
          <p:cNvSpPr>
            <a:spLocks noChangeAspect="1" noChangeArrowheads="1"/>
          </p:cNvSpPr>
          <p:nvPr/>
        </p:nvSpPr>
        <p:spPr bwMode="auto">
          <a:xfrm>
            <a:off x="5969009" y="434344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descr="ElectoralCollege1972.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575" y="238303"/>
            <a:ext cx="4731070" cy="274619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ass Political Vault on Twitter: &quot;In 1972, Massachusetts was the only state  to vote against President Nixon, prompting this classic bumper sticker  #mapoli #bospoli… https://t.co/7QlN7CnPtf&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93858">
            <a:off x="6605262" y="3482873"/>
            <a:ext cx="5616566" cy="280828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Amazon.com: President Nixon. Now More Than Ever - Original Campaign Button:  Everything El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2813" y="2862008"/>
            <a:ext cx="2060575" cy="206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716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6" y="-35040"/>
            <a:ext cx="4138994" cy="88923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What Was Nixon's &quot;Checkers Speech&quot;? | Mental Flo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s://images2.minutemediacdn.com/image/upload/c_fill,g_auto,h_1248,w_2220/f_auto,q_auto,w_1100/v1555931103/shape/mentalfloss/nixon-checkers_1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183" y="712858"/>
            <a:ext cx="3980757" cy="2236462"/>
          </a:xfrm>
          <a:prstGeom prst="rect">
            <a:avLst/>
          </a:prstGeom>
        </p:spPr>
      </p:pic>
      <p:sp>
        <p:nvSpPr>
          <p:cNvPr id="7" name="TextBox 6"/>
          <p:cNvSpPr txBox="1"/>
          <p:nvPr/>
        </p:nvSpPr>
        <p:spPr>
          <a:xfrm>
            <a:off x="8267113" y="3100463"/>
            <a:ext cx="2330895" cy="369332"/>
          </a:xfrm>
          <a:prstGeom prst="rect">
            <a:avLst/>
          </a:prstGeom>
          <a:noFill/>
        </p:spPr>
        <p:txBody>
          <a:bodyPr wrap="none" rtlCol="0">
            <a:spAutoFit/>
          </a:bodyPr>
          <a:lstStyle/>
          <a:p>
            <a:r>
              <a:rPr lang="en-US" dirty="0"/>
              <a:t>Checkers Speech, 1952</a:t>
            </a:r>
          </a:p>
        </p:txBody>
      </p:sp>
      <p:pic>
        <p:nvPicPr>
          <p:cNvPr id="1030" name="Picture 6" descr="The Kennedy-Nixon Debates in Public History // Purdue College of Liberal  Ar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887" y="3926810"/>
            <a:ext cx="4762500" cy="19335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695113" y="6166258"/>
            <a:ext cx="2920415" cy="369332"/>
          </a:xfrm>
          <a:prstGeom prst="rect">
            <a:avLst/>
          </a:prstGeom>
          <a:noFill/>
        </p:spPr>
        <p:txBody>
          <a:bodyPr wrap="none" rtlCol="0">
            <a:spAutoFit/>
          </a:bodyPr>
          <a:lstStyle/>
          <a:p>
            <a:r>
              <a:rPr lang="en-US" dirty="0"/>
              <a:t>Kennedy-Nixon Debate, 1960</a:t>
            </a:r>
          </a:p>
        </p:txBody>
      </p:sp>
      <p:sp>
        <p:nvSpPr>
          <p:cNvPr id="9" name="AutoShape 8" descr="Behind the Image: The Kitchen Debate • Elliott Erwitt • Magnum Photo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60th anniversary Kitchen Debate of the summer when Nixon sold the 'American  | Daily Mail 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175" y="3926810"/>
            <a:ext cx="4596122" cy="27605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652655" y="6350924"/>
            <a:ext cx="2140907" cy="369332"/>
          </a:xfrm>
          <a:prstGeom prst="rect">
            <a:avLst/>
          </a:prstGeom>
          <a:noFill/>
        </p:spPr>
        <p:txBody>
          <a:bodyPr wrap="none" rtlCol="0">
            <a:spAutoFit/>
          </a:bodyPr>
          <a:lstStyle/>
          <a:p>
            <a:r>
              <a:rPr lang="en-US" dirty="0"/>
              <a:t>Kitchen Debate 1959</a:t>
            </a:r>
          </a:p>
        </p:txBody>
      </p:sp>
      <p:pic>
        <p:nvPicPr>
          <p:cNvPr id="1036" name="Picture 12" descr="72 Years Ago - RN Exposes Alger His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8999" y="963620"/>
            <a:ext cx="4008474" cy="26711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67473" y="3142116"/>
            <a:ext cx="2352567" cy="646331"/>
          </a:xfrm>
          <a:prstGeom prst="rect">
            <a:avLst/>
          </a:prstGeom>
          <a:noFill/>
        </p:spPr>
        <p:txBody>
          <a:bodyPr wrap="none" rtlCol="0">
            <a:spAutoFit/>
          </a:bodyPr>
          <a:lstStyle/>
          <a:p>
            <a:r>
              <a:rPr lang="en-US" dirty="0"/>
              <a:t>Alger Hiss Investigation</a:t>
            </a:r>
          </a:p>
          <a:p>
            <a:pPr algn="ctr"/>
            <a:r>
              <a:rPr lang="en-US" dirty="0"/>
              <a:t>1948</a:t>
            </a:r>
          </a:p>
        </p:txBody>
      </p:sp>
    </p:spTree>
    <p:extLst>
      <p:ext uri="{BB962C8B-B14F-4D97-AF65-F5344CB8AC3E}">
        <p14:creationId xmlns:p14="http://schemas.microsoft.com/office/powerpoint/2010/main" val="2476721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endParaRPr lang="en-US" dirty="0"/>
          </a:p>
        </p:txBody>
      </p:sp>
      <p:pic>
        <p:nvPicPr>
          <p:cNvPr id="1026" name="Picture 2" descr="Image result for apollo 11 land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8200" y="196909"/>
            <a:ext cx="10883612" cy="1200329"/>
          </a:xfrm>
          <a:prstGeom prst="rect">
            <a:avLst/>
          </a:prstGeom>
          <a:noFill/>
        </p:spPr>
        <p:txBody>
          <a:bodyPr wrap="square" rtlCol="0">
            <a:spAutoFit/>
          </a:bodyPr>
          <a:lstStyle/>
          <a:p>
            <a:pPr algn="ctr"/>
            <a:r>
              <a:rPr lang="en-US" sz="2400" dirty="0">
                <a:solidFill>
                  <a:schemeClr val="bg1"/>
                </a:solidFill>
                <a:latin typeface="Garamond" panose="02020404030301010803" pitchFamily="18" charset="0"/>
              </a:rPr>
              <a:t>July 20, 1969: Apollo 11 astronauts Neil Armstrong and Buzz Aldrin become the first humans to walk on the moon.</a:t>
            </a:r>
          </a:p>
          <a:p>
            <a:pPr algn="ctr"/>
            <a:r>
              <a:rPr lang="en-US" sz="2400" dirty="0">
                <a:solidFill>
                  <a:schemeClr val="bg1"/>
                </a:solidFill>
                <a:latin typeface="Garamond" panose="02020404030301010803" pitchFamily="18" charset="0"/>
              </a:rPr>
              <a:t>In total, 12 Americans walked on the Moon from Apollo 11-17 – the only people, so far.</a:t>
            </a:r>
          </a:p>
        </p:txBody>
      </p:sp>
      <p:pic>
        <p:nvPicPr>
          <p:cNvPr id="6" name="Picture 5"/>
          <p:cNvPicPr>
            <a:picLocks noChangeAspect="1"/>
          </p:cNvPicPr>
          <p:nvPr/>
        </p:nvPicPr>
        <p:blipFill>
          <a:blip r:embed="rId4"/>
          <a:stretch>
            <a:fillRect/>
          </a:stretch>
        </p:blipFill>
        <p:spPr>
          <a:xfrm>
            <a:off x="9533959" y="4182830"/>
            <a:ext cx="2426832" cy="2451100"/>
          </a:xfrm>
          <a:prstGeom prst="rect">
            <a:avLst/>
          </a:prstGeom>
        </p:spPr>
      </p:pic>
      <p:pic>
        <p:nvPicPr>
          <p:cNvPr id="7" name="Picture 6"/>
          <p:cNvPicPr>
            <a:picLocks noChangeAspect="1"/>
          </p:cNvPicPr>
          <p:nvPr/>
        </p:nvPicPr>
        <p:blipFill>
          <a:blip r:embed="rId5"/>
          <a:stretch>
            <a:fillRect/>
          </a:stretch>
        </p:blipFill>
        <p:spPr>
          <a:xfrm>
            <a:off x="88617" y="4182830"/>
            <a:ext cx="2961746" cy="2451100"/>
          </a:xfrm>
          <a:prstGeom prst="rect">
            <a:avLst/>
          </a:prstGeom>
        </p:spPr>
      </p:pic>
    </p:spTree>
    <p:extLst>
      <p:ext uri="{BB962C8B-B14F-4D97-AF65-F5344CB8AC3E}">
        <p14:creationId xmlns:p14="http://schemas.microsoft.com/office/powerpoint/2010/main" val="289692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6" y="-35040"/>
            <a:ext cx="2594932" cy="5575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22465"/>
            <a:ext cx="6256137" cy="646331"/>
          </a:xfrm>
          <a:prstGeom prst="rect">
            <a:avLst/>
          </a:prstGeom>
          <a:noFill/>
        </p:spPr>
        <p:txBody>
          <a:bodyPr wrap="square" rtlCol="0">
            <a:spAutoFit/>
          </a:bodyPr>
          <a:lstStyle/>
          <a:p>
            <a:pPr algn="ctr"/>
            <a:r>
              <a:rPr lang="en-US" sz="3600" dirty="0">
                <a:latin typeface="Arial Black" panose="020B0A04020102020204" pitchFamily="34" charset="0"/>
              </a:rPr>
              <a:t>Nixon and Vietnam</a:t>
            </a:r>
          </a:p>
        </p:txBody>
      </p:sp>
      <p:sp>
        <p:nvSpPr>
          <p:cNvPr id="4" name="TextBox 3"/>
          <p:cNvSpPr txBox="1"/>
          <p:nvPr/>
        </p:nvSpPr>
        <p:spPr>
          <a:xfrm>
            <a:off x="155575" y="1168796"/>
            <a:ext cx="6304291" cy="5970865"/>
          </a:xfrm>
          <a:prstGeom prst="rect">
            <a:avLst/>
          </a:prstGeom>
          <a:noFill/>
        </p:spPr>
        <p:txBody>
          <a:bodyPr wrap="square" rtlCol="0">
            <a:spAutoFit/>
          </a:bodyPr>
          <a:lstStyle/>
          <a:p>
            <a:pPr marL="285750" indent="-285750">
              <a:buFontTx/>
              <a:buChar char="-"/>
            </a:pPr>
            <a:r>
              <a:rPr lang="en-US" sz="2800" dirty="0"/>
              <a:t>Probably persuaded North Vietnam to keep fighting so he could defeat L. B. J.</a:t>
            </a:r>
          </a:p>
          <a:p>
            <a:pPr marL="285750" indent="-285750">
              <a:buFontTx/>
              <a:buChar char="-"/>
            </a:pPr>
            <a:r>
              <a:rPr lang="en-US" sz="2800" dirty="0"/>
              <a:t>Promised a “Secret Plan” to end the war</a:t>
            </a:r>
          </a:p>
          <a:p>
            <a:pPr marL="285750" indent="-285750">
              <a:buFontTx/>
              <a:buChar char="-"/>
            </a:pPr>
            <a:r>
              <a:rPr lang="en-US" sz="2800" b="1" dirty="0"/>
              <a:t>Promised a “</a:t>
            </a:r>
            <a:r>
              <a:rPr lang="en-US" sz="2800" b="1" dirty="0" err="1"/>
              <a:t>Vietnamization</a:t>
            </a:r>
            <a:r>
              <a:rPr lang="en-US" sz="2800" b="1" dirty="0"/>
              <a:t>” of the war</a:t>
            </a:r>
          </a:p>
          <a:p>
            <a:pPr marL="285750" indent="-285750">
              <a:buFontTx/>
              <a:buChar char="-"/>
            </a:pPr>
            <a:r>
              <a:rPr lang="en-US" sz="2800" dirty="0"/>
              <a:t>1969: Bombing of North Vietnamese cities</a:t>
            </a:r>
          </a:p>
          <a:p>
            <a:pPr marL="285750" indent="-285750">
              <a:buFontTx/>
              <a:buChar char="-"/>
            </a:pPr>
            <a:r>
              <a:rPr lang="en-US" sz="2800" b="1" dirty="0"/>
              <a:t>1970: Invaded Laos and Cambodia</a:t>
            </a:r>
          </a:p>
          <a:p>
            <a:pPr marL="285750" indent="-285750">
              <a:buFontTx/>
              <a:buChar char="-"/>
            </a:pPr>
            <a:r>
              <a:rPr lang="en-US" sz="2800" b="1" dirty="0"/>
              <a:t>1972: The Christmas Bombings of North Vietnam</a:t>
            </a:r>
          </a:p>
          <a:p>
            <a:pPr marL="285750" indent="-285750">
              <a:buFontTx/>
              <a:buChar char="-"/>
            </a:pPr>
            <a:r>
              <a:rPr lang="en-US" sz="2800" b="1" dirty="0"/>
              <a:t>1973: Paris Peace Talks result in a cease fire, withdrawal of US Combat troops, and release of POWs</a:t>
            </a:r>
          </a:p>
          <a:p>
            <a:pPr marL="285750" indent="-285750">
              <a:buFontTx/>
              <a:buChar char="-"/>
            </a:pPr>
            <a:endParaRPr lang="en-US" dirty="0"/>
          </a:p>
        </p:txBody>
      </p:sp>
      <p:pic>
        <p:nvPicPr>
          <p:cNvPr id="2050" name="Picture 2" descr="Dear Class — The Christmas Bombing | by Songze Wu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1350" y="160338"/>
            <a:ext cx="4783537" cy="3138244"/>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A Peace That Couldn't Last – Negotiating the Paris Accords on Vietnam |  Association for Diplomatic Studies &amp; Trai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USHAP 2016-17: The Paris Peace Accor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535" y="3599785"/>
            <a:ext cx="523875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473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TotalTime>
  <Words>2464</Words>
  <Application>Microsoft Office PowerPoint</Application>
  <PresentationFormat>Widescreen</PresentationFormat>
  <Paragraphs>262</Paragraphs>
  <Slides>52</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52</vt:i4>
      </vt:variant>
    </vt:vector>
  </HeadingPairs>
  <TitlesOfParts>
    <vt:vector size="68" baseType="lpstr">
      <vt:lpstr>Algerian</vt:lpstr>
      <vt:lpstr>Arial</vt:lpstr>
      <vt:lpstr>Arial Black</vt:lpstr>
      <vt:lpstr>Baskerville Old Face</vt:lpstr>
      <vt:lpstr>Britannic Bold</vt:lpstr>
      <vt:lpstr>Calibri</vt:lpstr>
      <vt:lpstr>Calibri Light</vt:lpstr>
      <vt:lpstr>Garamond</vt:lpstr>
      <vt:lpstr>Gill Sans Ultra Bold</vt:lpstr>
      <vt:lpstr>Impact</vt:lpstr>
      <vt:lpstr>Magneto</vt:lpstr>
      <vt:lpstr>Modern No. 20</vt:lpstr>
      <vt:lpstr>Palatino Linotype</vt:lpstr>
      <vt:lpstr>Papyrus</vt:lpstr>
      <vt:lpstr>Stencil</vt:lpstr>
      <vt:lpstr>Office Theme</vt:lpstr>
      <vt:lpstr>Richard Nixon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Gerald Ford</vt:lpstr>
      <vt:lpstr>PowerPoint Presentation</vt:lpstr>
      <vt:lpstr>PowerPoint Presentation</vt:lpstr>
      <vt:lpstr>PowerPoint Presentation</vt:lpstr>
      <vt:lpstr>PowerPoint Presentation</vt:lpstr>
      <vt:lpstr>PowerPoint Presentation</vt:lpstr>
      <vt:lpstr>Jimmy Carter</vt:lpstr>
      <vt:lpstr>PowerPoint Presentation</vt:lpstr>
      <vt:lpstr>PowerPoint Presentation</vt:lpstr>
      <vt:lpstr>PowerPoint Presentation</vt:lpstr>
      <vt:lpstr>PowerPoint Presentation</vt:lpstr>
      <vt:lpstr>PowerPoint Presentation</vt:lpstr>
      <vt:lpstr>PowerPoint Presentation</vt:lpstr>
      <vt:lpstr>Ronald Reagan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George Bush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Lambert</dc:creator>
  <cp:lastModifiedBy>Peter Lambert</cp:lastModifiedBy>
  <cp:revision>58</cp:revision>
  <dcterms:created xsi:type="dcterms:W3CDTF">2020-10-14T17:26:38Z</dcterms:created>
  <dcterms:modified xsi:type="dcterms:W3CDTF">2024-04-03T17:09:46Z</dcterms:modified>
</cp:coreProperties>
</file>