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3"/>
  </p:handoutMasterIdLst>
  <p:sldIdLst>
    <p:sldId id="407" r:id="rId2"/>
    <p:sldId id="360" r:id="rId3"/>
    <p:sldId id="386" r:id="rId4"/>
    <p:sldId id="361" r:id="rId5"/>
    <p:sldId id="400" r:id="rId6"/>
    <p:sldId id="401" r:id="rId7"/>
    <p:sldId id="362" r:id="rId8"/>
    <p:sldId id="363" r:id="rId9"/>
    <p:sldId id="364" r:id="rId10"/>
    <p:sldId id="389" r:id="rId11"/>
    <p:sldId id="365" r:id="rId12"/>
    <p:sldId id="366" r:id="rId13"/>
    <p:sldId id="367" r:id="rId14"/>
    <p:sldId id="368" r:id="rId15"/>
    <p:sldId id="369" r:id="rId16"/>
    <p:sldId id="390" r:id="rId17"/>
    <p:sldId id="370" r:id="rId18"/>
    <p:sldId id="371" r:id="rId19"/>
    <p:sldId id="256" r:id="rId20"/>
    <p:sldId id="325" r:id="rId21"/>
    <p:sldId id="403" r:id="rId22"/>
    <p:sldId id="402" r:id="rId23"/>
    <p:sldId id="260" r:id="rId24"/>
    <p:sldId id="397" r:id="rId25"/>
    <p:sldId id="270" r:id="rId26"/>
    <p:sldId id="261" r:id="rId27"/>
    <p:sldId id="392" r:id="rId28"/>
    <p:sldId id="385" r:id="rId29"/>
    <p:sldId id="387" r:id="rId30"/>
    <p:sldId id="263" r:id="rId31"/>
    <p:sldId id="303" r:id="rId32"/>
    <p:sldId id="264" r:id="rId33"/>
    <p:sldId id="305" r:id="rId34"/>
    <p:sldId id="265" r:id="rId35"/>
    <p:sldId id="266" r:id="rId36"/>
    <p:sldId id="317" r:id="rId37"/>
    <p:sldId id="318" r:id="rId38"/>
    <p:sldId id="321" r:id="rId39"/>
    <p:sldId id="388" r:id="rId40"/>
    <p:sldId id="355" r:id="rId41"/>
    <p:sldId id="356" r:id="rId42"/>
    <p:sldId id="358" r:id="rId43"/>
    <p:sldId id="357" r:id="rId44"/>
    <p:sldId id="319" r:id="rId45"/>
    <p:sldId id="393" r:id="rId46"/>
    <p:sldId id="320" r:id="rId47"/>
    <p:sldId id="329" r:id="rId48"/>
    <p:sldId id="267" r:id="rId49"/>
    <p:sldId id="326" r:id="rId50"/>
    <p:sldId id="404" r:id="rId51"/>
    <p:sldId id="405" r:id="rId52"/>
    <p:sldId id="269" r:id="rId53"/>
    <p:sldId id="262" r:id="rId54"/>
    <p:sldId id="351" r:id="rId55"/>
    <p:sldId id="328" r:id="rId56"/>
    <p:sldId id="394" r:id="rId57"/>
    <p:sldId id="271" r:id="rId58"/>
    <p:sldId id="322" r:id="rId59"/>
    <p:sldId id="395" r:id="rId60"/>
    <p:sldId id="272" r:id="rId61"/>
    <p:sldId id="396" r:id="rId62"/>
    <p:sldId id="398" r:id="rId63"/>
    <p:sldId id="399" r:id="rId64"/>
    <p:sldId id="276" r:id="rId65"/>
    <p:sldId id="327" r:id="rId66"/>
    <p:sldId id="406" r:id="rId67"/>
    <p:sldId id="288" r:id="rId68"/>
    <p:sldId id="279" r:id="rId69"/>
    <p:sldId id="324" r:id="rId70"/>
    <p:sldId id="323" r:id="rId71"/>
    <p:sldId id="40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A6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FDC1-1824-4880-B5B0-4E3022029663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08052-3F7B-47B6-B9E0-797B74E4B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04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6FE4A-0321-496A-B39B-725ABE810FDF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B849C-3BDB-4608-B225-02AB317DC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youtube.com/watch?v=5pxFNWlV1i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_3Ox6vGteek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youtube.com/watch?v=3BVKzXCZICU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6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youtube.com/watch?v=J9rbBoaonsQ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youtube.com/watch?v=Yv9w3YBMG_g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youtube.com/watch?v=jdP1CQEboIo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youtube.com/watch?v=50_iRIcxsz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OWkOeK5AmI8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7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youtube.com/watch?v=qMkYlIA7mgw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youtube.com/watch?v=qMkYlIA7mgw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hyperlink" Target="https://www.youtube.com/watch?v=OLSsswr6z9Y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0"/>
            <a:ext cx="76097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Edwardian Script ITC" panose="030303020407070D0804" pitchFamily="66" charset="0"/>
              </a:rPr>
              <a:t>The Revolution of 1800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- The peaceful transition of power between Federalist and Democratic-Republican parties as a result of the election of 1800.</a:t>
            </a:r>
          </a:p>
        </p:txBody>
      </p:sp>
      <p:pic>
        <p:nvPicPr>
          <p:cNvPr id="4" name="Picture 2" descr="https://www.monticello.org/sites/default/files/uploaded-content-images/Curbatch3-0012-JohnAdams-Bust.jpg?itok=PkloCiu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3846" y="2571929"/>
            <a:ext cx="3089554" cy="42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onticello.org/sites/default/files/uploaded-content-images/Houdon-Curbatch3-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41" y="2571929"/>
            <a:ext cx="3205859" cy="42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78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B9D1CD-E6C8-418B-BA0F-F8AAA88B0E43}"/>
              </a:ext>
            </a:extLst>
          </p:cNvPr>
          <p:cNvSpPr/>
          <p:nvPr/>
        </p:nvSpPr>
        <p:spPr>
          <a:xfrm>
            <a:off x="3301371" y="2209800"/>
            <a:ext cx="5766429" cy="4267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72200" y="-457200"/>
            <a:ext cx="2438400" cy="251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753987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John Marshall:</a:t>
            </a:r>
            <a:endParaRPr lang="en-US" sz="2400" b="1" i="1" dirty="0">
              <a:latin typeface="Book Antiqua" pitchFamily="18" charset="0"/>
            </a:endParaRP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Chief Justice of Supreme Court, 1801-1835</a:t>
            </a:r>
            <a:endParaRPr lang="en-US" sz="2400" b="1" dirty="0">
              <a:solidFill>
                <a:srgbClr val="FF0000"/>
              </a:solidFill>
              <a:latin typeface="Book Antiqua" pitchFamily="18" charset="0"/>
            </a:endParaRP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One of the most important &amp; influential justices in history </a:t>
            </a:r>
          </a:p>
        </p:txBody>
      </p:sp>
      <p:pic>
        <p:nvPicPr>
          <p:cNvPr id="6" name="Picture 5" descr="486px-Thomas_Jefferson_Signatur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286000"/>
            <a:ext cx="3137195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1371" y="2209800"/>
            <a:ext cx="58674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Book Antiqua" pitchFamily="18" charset="0"/>
              </a:rPr>
              <a:t>Marbury v. Madison</a:t>
            </a:r>
            <a:r>
              <a:rPr lang="en-US" sz="1600" dirty="0">
                <a:solidFill>
                  <a:srgbClr val="000000"/>
                </a:solidFill>
                <a:latin typeface="Book Antiqua" pitchFamily="18" charset="0"/>
              </a:rPr>
              <a:t>: established judicial review</a:t>
            </a:r>
          </a:p>
          <a:p>
            <a:endParaRPr lang="en-US" sz="1600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Book Antiqua" pitchFamily="18" charset="0"/>
              </a:rPr>
              <a:t>Fletcher v. Peck: </a:t>
            </a:r>
            <a:r>
              <a:rPr lang="en-US" sz="1600" dirty="0">
                <a:solidFill>
                  <a:srgbClr val="000000"/>
                </a:solidFill>
                <a:latin typeface="Book Antiqua" pitchFamily="18" charset="0"/>
              </a:rPr>
              <a:t>judicial review over state laws</a:t>
            </a:r>
          </a:p>
          <a:p>
            <a:endParaRPr lang="en-US" sz="1600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Book Antiqua" pitchFamily="18" charset="0"/>
              </a:rPr>
              <a:t>McCulloch v. Maryland: </a:t>
            </a:r>
            <a:r>
              <a:rPr lang="en-US" sz="1600" dirty="0">
                <a:solidFill>
                  <a:srgbClr val="000000"/>
                </a:solidFill>
                <a:latin typeface="Book Antiqua" pitchFamily="18" charset="0"/>
              </a:rPr>
              <a:t>Federal government supremacy over states, established the concept of “necessary and proper” implied Federal powers</a:t>
            </a:r>
          </a:p>
          <a:p>
            <a:endParaRPr lang="en-US" sz="1600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Book Antiqua" pitchFamily="18" charset="0"/>
              </a:rPr>
              <a:t>Dartmouth v. Woodward: </a:t>
            </a:r>
            <a:r>
              <a:rPr lang="en-US" sz="1600" dirty="0">
                <a:solidFill>
                  <a:srgbClr val="000000"/>
                </a:solidFill>
                <a:latin typeface="Book Antiqua" pitchFamily="18" charset="0"/>
              </a:rPr>
              <a:t>validated the sanctity of contracts</a:t>
            </a:r>
          </a:p>
          <a:p>
            <a:endParaRPr lang="en-US" sz="1600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Book Antiqua" pitchFamily="18" charset="0"/>
              </a:rPr>
              <a:t>Cohen v. Virginia: </a:t>
            </a:r>
            <a:r>
              <a:rPr lang="en-US" sz="1600" dirty="0">
                <a:solidFill>
                  <a:srgbClr val="000000"/>
                </a:solidFill>
                <a:latin typeface="Book Antiqua" pitchFamily="18" charset="0"/>
              </a:rPr>
              <a:t>Court has right to review state court ruling</a:t>
            </a:r>
          </a:p>
          <a:p>
            <a:endParaRPr lang="en-US" sz="1600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Book Antiqua" pitchFamily="18" charset="0"/>
              </a:rPr>
              <a:t>Gibbons v. Ogden</a:t>
            </a:r>
            <a:r>
              <a:rPr lang="en-US" sz="1600" dirty="0">
                <a:solidFill>
                  <a:srgbClr val="000000"/>
                </a:solidFill>
                <a:latin typeface="Book Antiqua" pitchFamily="18" charset="0"/>
              </a:rPr>
              <a:t>: Gov’t has the right to regulate trade &amp; navigation</a:t>
            </a:r>
          </a:p>
          <a:p>
            <a:endParaRPr lang="en-US" sz="1600" dirty="0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Book Antiqua" pitchFamily="18" charset="0"/>
              </a:rPr>
              <a:t>Worcester v. Georgia: </a:t>
            </a:r>
            <a:r>
              <a:rPr lang="en-US" sz="1600" dirty="0">
                <a:solidFill>
                  <a:srgbClr val="000000"/>
                </a:solidFill>
                <a:latin typeface="Book Antiqua" pitchFamily="18" charset="0"/>
              </a:rPr>
              <a:t>Established native tribal sovereignty</a:t>
            </a:r>
          </a:p>
          <a:p>
            <a:endParaRPr lang="en-US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ary_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249" y="0"/>
            <a:ext cx="7511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6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096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ok Antiqua" pitchFamily="18" charset="0"/>
              </a:rPr>
              <a:t>The Barbary Pirate Wars</a:t>
            </a: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Barbary Pirates: lived in northern Africa</a:t>
            </a: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Pirates demanded “tribute” – money in return for safe sailing on the Mediterranean Sea</a:t>
            </a: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Jefferson refuses, and sends the Navy to attack Tripoli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latin typeface="Book Antiqua" pitchFamily="18" charset="0"/>
              </a:rPr>
              <a:t>The Pirates later agree to stop charging Americans 	</a:t>
            </a:r>
          </a:p>
        </p:txBody>
      </p:sp>
      <p:pic>
        <p:nvPicPr>
          <p:cNvPr id="6" name="Picture 5" descr="barbary pir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895600"/>
            <a:ext cx="3784600" cy="3771900"/>
          </a:xfrm>
          <a:prstGeom prst="rect">
            <a:avLst/>
          </a:prstGeom>
        </p:spPr>
      </p:pic>
      <p:pic>
        <p:nvPicPr>
          <p:cNvPr id="7" name="Picture 6" descr="tripo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200400"/>
            <a:ext cx="4682836" cy="3398982"/>
          </a:xfrm>
          <a:prstGeom prst="rect">
            <a:avLst/>
          </a:prstGeom>
        </p:spPr>
      </p:pic>
      <p:pic>
        <p:nvPicPr>
          <p:cNvPr id="9" name="Picture 8" descr="486px-Thomas_Jefferson_Signatur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0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" y="8382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4)</a:t>
            </a:r>
            <a:r>
              <a:rPr lang="en-US" sz="2000" b="1" dirty="0">
                <a:latin typeface="Book Antiqua" pitchFamily="18" charset="0"/>
              </a:rPr>
              <a:t>	Louisiana Purchase</a:t>
            </a:r>
          </a:p>
          <a:p>
            <a:pPr marL="914400" lvl="1" indent="-457200">
              <a:buFontTx/>
              <a:buChar char="-"/>
            </a:pPr>
            <a:r>
              <a:rPr lang="en-US" sz="2000" dirty="0">
                <a:latin typeface="Book Antiqua" pitchFamily="18" charset="0"/>
              </a:rPr>
              <a:t>US attempts to buy New Orleans for up to $10 million</a:t>
            </a:r>
          </a:p>
          <a:p>
            <a:pPr marL="914400" lvl="1" indent="-457200">
              <a:buFontTx/>
              <a:buChar char="-"/>
            </a:pPr>
            <a:r>
              <a:rPr lang="en-US" sz="2000" b="1" dirty="0">
                <a:latin typeface="Book Antiqua" pitchFamily="18" charset="0"/>
              </a:rPr>
              <a:t>France offers to sell all of Louisiana for $15 million</a:t>
            </a:r>
          </a:p>
          <a:p>
            <a:pPr marL="914400" lvl="1" indent="-457200">
              <a:buFontTx/>
              <a:buChar char="-"/>
            </a:pPr>
            <a:r>
              <a:rPr lang="en-US" sz="2000" b="1" dirty="0">
                <a:latin typeface="Book Antiqua" pitchFamily="18" charset="0"/>
              </a:rPr>
              <a:t>US doubles in size for about 3 cents per acre (Constitutional?)</a:t>
            </a:r>
          </a:p>
          <a:p>
            <a:pPr marL="1371600" lvl="2" indent="-457200">
              <a:buFontTx/>
              <a:buChar char="-"/>
            </a:pPr>
            <a:r>
              <a:rPr lang="en-US" sz="2000" dirty="0">
                <a:latin typeface="Book Antiqua" pitchFamily="18" charset="0"/>
              </a:rPr>
              <a:t>Why did Napoleon sell? </a:t>
            </a:r>
          </a:p>
          <a:p>
            <a:pPr marL="1828800" lvl="3" indent="-457200">
              <a:buFontTx/>
              <a:buChar char="-"/>
            </a:pPr>
            <a:r>
              <a:rPr lang="en-US" sz="2000" dirty="0">
                <a:latin typeface="Book Antiqua" pitchFamily="18" charset="0"/>
              </a:rPr>
              <a:t>Haitian Revolution destroyed his plans for an American Empire	</a:t>
            </a:r>
          </a:p>
        </p:txBody>
      </p:sp>
      <p:pic>
        <p:nvPicPr>
          <p:cNvPr id="8" name="Picture 7" descr="purch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429000"/>
            <a:ext cx="4800600" cy="2933700"/>
          </a:xfrm>
          <a:prstGeom prst="rect">
            <a:avLst/>
          </a:prstGeom>
        </p:spPr>
      </p:pic>
      <p:pic>
        <p:nvPicPr>
          <p:cNvPr id="6" name="Picture 5" descr="486px-Thomas_Jefferson_Signatur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419600"/>
            <a:ext cx="1895516" cy="204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3200400"/>
            <a:ext cx="1883478" cy="224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55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00" y="609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itchFamily="18" charset="0"/>
              </a:rPr>
              <a:t>		</a:t>
            </a:r>
            <a:r>
              <a:rPr lang="en-US" sz="2400" b="1" dirty="0">
                <a:latin typeface="Book Antiqua" pitchFamily="18" charset="0"/>
              </a:rPr>
              <a:t>Lewis and Clark Expedition (1804-1806)</a:t>
            </a:r>
          </a:p>
          <a:p>
            <a:pPr marL="914400" lvl="1" indent="-457200"/>
            <a:r>
              <a:rPr lang="en-US" sz="2400" b="1" dirty="0">
                <a:latin typeface="Book Antiqua" pitchFamily="18" charset="0"/>
              </a:rPr>
              <a:t>	Meriwether Lewis &amp; William Clark lead the “Corps of Discovery” to explore Louisiana and find a water route to the Pacific</a:t>
            </a:r>
          </a:p>
        </p:txBody>
      </p:sp>
      <p:pic>
        <p:nvPicPr>
          <p:cNvPr id="5" name="Picture 4" descr="ARTS_Lewis_ClarkUndaun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179260"/>
            <a:ext cx="8305800" cy="4707741"/>
          </a:xfrm>
          <a:prstGeom prst="rect">
            <a:avLst/>
          </a:prstGeom>
        </p:spPr>
      </p:pic>
      <p:pic>
        <p:nvPicPr>
          <p:cNvPr id="7" name="Picture 6" descr="486px-Thomas_Jefferson_Signatur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94" y="-34834"/>
            <a:ext cx="2342606" cy="7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0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originals/94/c4/fe/94c4feffcc483425e00e7de3622e37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" y="228600"/>
            <a:ext cx="903090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41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00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590800"/>
            <a:ext cx="7162800" cy="3673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8382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i="1" dirty="0">
                <a:latin typeface="Book Antiqua" pitchFamily="18" charset="0"/>
              </a:rPr>
              <a:t>				USS Chesapeake</a:t>
            </a:r>
            <a:r>
              <a:rPr lang="en-US" sz="2000" b="1" dirty="0">
                <a:latin typeface="Book Antiqua" pitchFamily="18" charset="0"/>
              </a:rPr>
              <a:t> Affair:</a:t>
            </a:r>
          </a:p>
          <a:p>
            <a:pPr marL="457200" indent="-457200"/>
            <a:r>
              <a:rPr lang="en-US" sz="2000" b="1" dirty="0">
                <a:latin typeface="Book Antiqua" pitchFamily="18" charset="0"/>
              </a:rPr>
              <a:t>HMS Leopard attacks US Navy frigate USS Chesapeake</a:t>
            </a:r>
            <a:r>
              <a:rPr lang="en-US" sz="2000" dirty="0">
                <a:latin typeface="Book Antiqua" pitchFamily="18" charset="0"/>
              </a:rPr>
              <a:t>, after demanding it be inspected for British deserters. </a:t>
            </a:r>
            <a:r>
              <a:rPr lang="en-US" sz="2000" b="1" dirty="0">
                <a:latin typeface="Book Antiqua" pitchFamily="18" charset="0"/>
              </a:rPr>
              <a:t>Jefferson</a:t>
            </a:r>
            <a:r>
              <a:rPr lang="en-US" sz="2000" dirty="0">
                <a:latin typeface="Book Antiqua" pitchFamily="18" charset="0"/>
              </a:rPr>
              <a:t> is furious but </a:t>
            </a:r>
            <a:r>
              <a:rPr lang="en-US" sz="2000" b="1" dirty="0">
                <a:latin typeface="Book Antiqua" pitchFamily="18" charset="0"/>
              </a:rPr>
              <a:t>sticks by neutrality &amp; diplomacy </a:t>
            </a:r>
            <a:r>
              <a:rPr lang="en-US" sz="2400" b="1" dirty="0">
                <a:latin typeface="Book Antiqua" pitchFamily="18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HMS Leopard attacks USS Chesapeake, 1807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24384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wardian Script ITC" pitchFamily="66" charset="0"/>
                <a:ea typeface="+mj-ea"/>
                <a:cs typeface="+mj-cs"/>
              </a:rPr>
              <a:t>James Madison</a:t>
            </a:r>
          </a:p>
        </p:txBody>
      </p:sp>
    </p:spTree>
    <p:extLst>
      <p:ext uri="{BB962C8B-B14F-4D97-AF65-F5344CB8AC3E}">
        <p14:creationId xmlns:p14="http://schemas.microsoft.com/office/powerpoint/2010/main" val="284905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00" y="609600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dirty="0">
                <a:latin typeface="Book Antiqua" pitchFamily="18" charset="0"/>
              </a:rPr>
              <a:t>					Embargo Act</a:t>
            </a:r>
          </a:p>
          <a:p>
            <a:pPr marL="914400" lvl="1" indent="-457200">
              <a:buFontTx/>
              <a:buChar char="-"/>
            </a:pPr>
            <a:r>
              <a:rPr lang="en-US" sz="2000" dirty="0">
                <a:latin typeface="Book Antiqua" pitchFamily="18" charset="0"/>
              </a:rPr>
              <a:t>In response to British and French violations of US neutrality, </a:t>
            </a:r>
            <a:r>
              <a:rPr lang="en-US" sz="2000" b="1" dirty="0">
                <a:latin typeface="Book Antiqua" pitchFamily="18" charset="0"/>
              </a:rPr>
              <a:t>Jefferson declares US ships will not sail to any foreign port.</a:t>
            </a:r>
          </a:p>
          <a:p>
            <a:pPr marL="914400" lvl="1" indent="-457200">
              <a:buFontTx/>
              <a:buChar char="-"/>
            </a:pPr>
            <a:r>
              <a:rPr lang="en-US" sz="2000" b="1" dirty="0">
                <a:latin typeface="Book Antiqua" pitchFamily="18" charset="0"/>
              </a:rPr>
              <a:t>Leads to economic disaster,</a:t>
            </a:r>
            <a:r>
              <a:rPr lang="en-US" sz="2000" dirty="0">
                <a:latin typeface="Book Antiqua" pitchFamily="18" charset="0"/>
              </a:rPr>
              <a:t> unemployed sailors, and very angry New England merchants </a:t>
            </a:r>
          </a:p>
          <a:p>
            <a:pPr marL="914400" lvl="1" indent="-457200">
              <a:buFontTx/>
              <a:buChar char="-"/>
            </a:pPr>
            <a:r>
              <a:rPr lang="en-US" sz="2000" b="1" dirty="0">
                <a:latin typeface="Book Antiqua" pitchFamily="18" charset="0"/>
              </a:rPr>
              <a:t>Repealed in 1809 and replaced with the Non-Intercourse Act</a:t>
            </a:r>
            <a:r>
              <a:rPr lang="en-US" sz="2000" dirty="0">
                <a:latin typeface="Book Antiqua" pitchFamily="18" charset="0"/>
              </a:rPr>
              <a:t>, which allows ships to trade with everyone except France &amp; Britain</a:t>
            </a:r>
          </a:p>
        </p:txBody>
      </p:sp>
      <p:pic>
        <p:nvPicPr>
          <p:cNvPr id="6" name="Picture 5" descr="embargo-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5068507" cy="3733800"/>
          </a:xfrm>
          <a:prstGeom prst="rect">
            <a:avLst/>
          </a:prstGeom>
        </p:spPr>
      </p:pic>
      <p:pic>
        <p:nvPicPr>
          <p:cNvPr id="7" name="Picture 6" descr="Image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505200"/>
            <a:ext cx="3381375" cy="29337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95275" y="3017520"/>
            <a:ext cx="2116805" cy="692331"/>
          </a:xfrm>
          <a:custGeom>
            <a:avLst/>
            <a:gdLst>
              <a:gd name="connsiteX0" fmla="*/ 510074 w 2116805"/>
              <a:gd name="connsiteY0" fmla="*/ 26126 h 692331"/>
              <a:gd name="connsiteX1" fmla="*/ 314131 w 2116805"/>
              <a:gd name="connsiteY1" fmla="*/ 78377 h 692331"/>
              <a:gd name="connsiteX2" fmla="*/ 209628 w 2116805"/>
              <a:gd name="connsiteY2" fmla="*/ 143691 h 692331"/>
              <a:gd name="connsiteX3" fmla="*/ 92062 w 2116805"/>
              <a:gd name="connsiteY3" fmla="*/ 195943 h 692331"/>
              <a:gd name="connsiteX4" fmla="*/ 52874 w 2116805"/>
              <a:gd name="connsiteY4" fmla="*/ 431074 h 692331"/>
              <a:gd name="connsiteX5" fmla="*/ 622 w 2116805"/>
              <a:gd name="connsiteY5" fmla="*/ 548640 h 692331"/>
              <a:gd name="connsiteX6" fmla="*/ 13685 w 2116805"/>
              <a:gd name="connsiteY6" fmla="*/ 587829 h 692331"/>
              <a:gd name="connsiteX7" fmla="*/ 235754 w 2116805"/>
              <a:gd name="connsiteY7" fmla="*/ 574766 h 692331"/>
              <a:gd name="connsiteX8" fmla="*/ 274942 w 2116805"/>
              <a:gd name="connsiteY8" fmla="*/ 548640 h 692331"/>
              <a:gd name="connsiteX9" fmla="*/ 314131 w 2116805"/>
              <a:gd name="connsiteY9" fmla="*/ 535577 h 692331"/>
              <a:gd name="connsiteX10" fmla="*/ 745205 w 2116805"/>
              <a:gd name="connsiteY10" fmla="*/ 548640 h 692331"/>
              <a:gd name="connsiteX11" fmla="*/ 823582 w 2116805"/>
              <a:gd name="connsiteY11" fmla="*/ 561703 h 692331"/>
              <a:gd name="connsiteX12" fmla="*/ 875834 w 2116805"/>
              <a:gd name="connsiteY12" fmla="*/ 600891 h 692331"/>
              <a:gd name="connsiteX13" fmla="*/ 954211 w 2116805"/>
              <a:gd name="connsiteY13" fmla="*/ 627017 h 692331"/>
              <a:gd name="connsiteX14" fmla="*/ 1032588 w 2116805"/>
              <a:gd name="connsiteY14" fmla="*/ 653143 h 692331"/>
              <a:gd name="connsiteX15" fmla="*/ 1097902 w 2116805"/>
              <a:gd name="connsiteY15" fmla="*/ 666206 h 692331"/>
              <a:gd name="connsiteX16" fmla="*/ 1150154 w 2116805"/>
              <a:gd name="connsiteY16" fmla="*/ 679269 h 692331"/>
              <a:gd name="connsiteX17" fmla="*/ 1241594 w 2116805"/>
              <a:gd name="connsiteY17" fmla="*/ 692331 h 692331"/>
              <a:gd name="connsiteX18" fmla="*/ 1528976 w 2116805"/>
              <a:gd name="connsiteY18" fmla="*/ 679269 h 692331"/>
              <a:gd name="connsiteX19" fmla="*/ 1607354 w 2116805"/>
              <a:gd name="connsiteY19" fmla="*/ 653143 h 692331"/>
              <a:gd name="connsiteX20" fmla="*/ 1790234 w 2116805"/>
              <a:gd name="connsiteY20" fmla="*/ 587829 h 692331"/>
              <a:gd name="connsiteX21" fmla="*/ 1855548 w 2116805"/>
              <a:gd name="connsiteY21" fmla="*/ 535577 h 692331"/>
              <a:gd name="connsiteX22" fmla="*/ 1894736 w 2116805"/>
              <a:gd name="connsiteY22" fmla="*/ 522514 h 692331"/>
              <a:gd name="connsiteX23" fmla="*/ 1986176 w 2116805"/>
              <a:gd name="connsiteY23" fmla="*/ 418011 h 692331"/>
              <a:gd name="connsiteX24" fmla="*/ 2077616 w 2116805"/>
              <a:gd name="connsiteY24" fmla="*/ 326571 h 692331"/>
              <a:gd name="connsiteX25" fmla="*/ 2116805 w 2116805"/>
              <a:gd name="connsiteY25" fmla="*/ 248194 h 692331"/>
              <a:gd name="connsiteX26" fmla="*/ 2090679 w 2116805"/>
              <a:gd name="connsiteY26" fmla="*/ 156754 h 692331"/>
              <a:gd name="connsiteX27" fmla="*/ 2077616 w 2116805"/>
              <a:gd name="connsiteY27" fmla="*/ 104503 h 692331"/>
              <a:gd name="connsiteX28" fmla="*/ 2038428 w 2116805"/>
              <a:gd name="connsiteY28" fmla="*/ 91440 h 692331"/>
              <a:gd name="connsiteX29" fmla="*/ 1933925 w 2116805"/>
              <a:gd name="connsiteY29" fmla="*/ 78377 h 692331"/>
              <a:gd name="connsiteX30" fmla="*/ 1032588 w 2116805"/>
              <a:gd name="connsiteY30" fmla="*/ 65314 h 692331"/>
              <a:gd name="connsiteX31" fmla="*/ 901959 w 2116805"/>
              <a:gd name="connsiteY31" fmla="*/ 39189 h 692331"/>
              <a:gd name="connsiteX32" fmla="*/ 823582 w 2116805"/>
              <a:gd name="connsiteY32" fmla="*/ 13063 h 692331"/>
              <a:gd name="connsiteX33" fmla="*/ 784394 w 2116805"/>
              <a:gd name="connsiteY33" fmla="*/ 0 h 692331"/>
              <a:gd name="connsiteX34" fmla="*/ 418634 w 2116805"/>
              <a:gd name="connsiteY34" fmla="*/ 13063 h 69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116805" h="692331">
                <a:moveTo>
                  <a:pt x="510074" y="26126"/>
                </a:moveTo>
                <a:cubicBezTo>
                  <a:pt x="412478" y="42392"/>
                  <a:pt x="423247" y="36409"/>
                  <a:pt x="314131" y="78377"/>
                </a:cubicBezTo>
                <a:cubicBezTo>
                  <a:pt x="182684" y="128934"/>
                  <a:pt x="344228" y="76391"/>
                  <a:pt x="209628" y="143691"/>
                </a:cubicBezTo>
                <a:cubicBezTo>
                  <a:pt x="23088" y="236961"/>
                  <a:pt x="207337" y="119093"/>
                  <a:pt x="92062" y="195943"/>
                </a:cubicBezTo>
                <a:cubicBezTo>
                  <a:pt x="24704" y="296978"/>
                  <a:pt x="87500" y="188687"/>
                  <a:pt x="52874" y="431074"/>
                </a:cubicBezTo>
                <a:cubicBezTo>
                  <a:pt x="44395" y="490427"/>
                  <a:pt x="29133" y="505874"/>
                  <a:pt x="622" y="548640"/>
                </a:cubicBezTo>
                <a:cubicBezTo>
                  <a:pt x="4976" y="561703"/>
                  <a:pt x="0" y="586308"/>
                  <a:pt x="13685" y="587829"/>
                </a:cubicBezTo>
                <a:cubicBezTo>
                  <a:pt x="87382" y="596018"/>
                  <a:pt x="162423" y="585766"/>
                  <a:pt x="235754" y="574766"/>
                </a:cubicBezTo>
                <a:cubicBezTo>
                  <a:pt x="251280" y="572437"/>
                  <a:pt x="260900" y="555661"/>
                  <a:pt x="274942" y="548640"/>
                </a:cubicBezTo>
                <a:cubicBezTo>
                  <a:pt x="287258" y="542482"/>
                  <a:pt x="301068" y="539931"/>
                  <a:pt x="314131" y="535577"/>
                </a:cubicBezTo>
                <a:cubicBezTo>
                  <a:pt x="457822" y="539931"/>
                  <a:pt x="601636" y="541277"/>
                  <a:pt x="745205" y="548640"/>
                </a:cubicBezTo>
                <a:cubicBezTo>
                  <a:pt x="771656" y="549996"/>
                  <a:pt x="798990" y="551866"/>
                  <a:pt x="823582" y="561703"/>
                </a:cubicBezTo>
                <a:cubicBezTo>
                  <a:pt x="843796" y="569789"/>
                  <a:pt x="856361" y="591155"/>
                  <a:pt x="875834" y="600891"/>
                </a:cubicBezTo>
                <a:cubicBezTo>
                  <a:pt x="900466" y="613207"/>
                  <a:pt x="928085" y="618308"/>
                  <a:pt x="954211" y="627017"/>
                </a:cubicBezTo>
                <a:cubicBezTo>
                  <a:pt x="954215" y="627018"/>
                  <a:pt x="1032585" y="653142"/>
                  <a:pt x="1032588" y="653143"/>
                </a:cubicBezTo>
                <a:cubicBezTo>
                  <a:pt x="1054359" y="657497"/>
                  <a:pt x="1076228" y="661390"/>
                  <a:pt x="1097902" y="666206"/>
                </a:cubicBezTo>
                <a:cubicBezTo>
                  <a:pt x="1115428" y="670101"/>
                  <a:pt x="1132490" y="676057"/>
                  <a:pt x="1150154" y="679269"/>
                </a:cubicBezTo>
                <a:cubicBezTo>
                  <a:pt x="1180447" y="684777"/>
                  <a:pt x="1211114" y="687977"/>
                  <a:pt x="1241594" y="692331"/>
                </a:cubicBezTo>
                <a:cubicBezTo>
                  <a:pt x="1337388" y="687977"/>
                  <a:pt x="1433629" y="689485"/>
                  <a:pt x="1528976" y="679269"/>
                </a:cubicBezTo>
                <a:cubicBezTo>
                  <a:pt x="1556359" y="676335"/>
                  <a:pt x="1607354" y="653143"/>
                  <a:pt x="1607354" y="653143"/>
                </a:cubicBezTo>
                <a:cubicBezTo>
                  <a:pt x="1714940" y="581418"/>
                  <a:pt x="1654574" y="604785"/>
                  <a:pt x="1790234" y="587829"/>
                </a:cubicBezTo>
                <a:cubicBezTo>
                  <a:pt x="1888733" y="554995"/>
                  <a:pt x="1771140" y="603105"/>
                  <a:pt x="1855548" y="535577"/>
                </a:cubicBezTo>
                <a:cubicBezTo>
                  <a:pt x="1866300" y="526975"/>
                  <a:pt x="1881673" y="526868"/>
                  <a:pt x="1894736" y="522514"/>
                </a:cubicBezTo>
                <a:cubicBezTo>
                  <a:pt x="1939555" y="477697"/>
                  <a:pt x="1943643" y="476493"/>
                  <a:pt x="1986176" y="418011"/>
                </a:cubicBezTo>
                <a:cubicBezTo>
                  <a:pt x="2053251" y="325782"/>
                  <a:pt x="2005489" y="350614"/>
                  <a:pt x="2077616" y="326571"/>
                </a:cubicBezTo>
                <a:cubicBezTo>
                  <a:pt x="2090826" y="306757"/>
                  <a:pt x="2116805" y="275236"/>
                  <a:pt x="2116805" y="248194"/>
                </a:cubicBezTo>
                <a:cubicBezTo>
                  <a:pt x="2116805" y="227777"/>
                  <a:pt x="2096839" y="178313"/>
                  <a:pt x="2090679" y="156754"/>
                </a:cubicBezTo>
                <a:cubicBezTo>
                  <a:pt x="2085747" y="139492"/>
                  <a:pt x="2088831" y="118522"/>
                  <a:pt x="2077616" y="104503"/>
                </a:cubicBezTo>
                <a:cubicBezTo>
                  <a:pt x="2069014" y="93751"/>
                  <a:pt x="2051975" y="93903"/>
                  <a:pt x="2038428" y="91440"/>
                </a:cubicBezTo>
                <a:cubicBezTo>
                  <a:pt x="2003889" y="85160"/>
                  <a:pt x="1969019" y="79289"/>
                  <a:pt x="1933925" y="78377"/>
                </a:cubicBezTo>
                <a:cubicBezTo>
                  <a:pt x="1633549" y="70575"/>
                  <a:pt x="1333034" y="69668"/>
                  <a:pt x="1032588" y="65314"/>
                </a:cubicBezTo>
                <a:cubicBezTo>
                  <a:pt x="989045" y="56606"/>
                  <a:pt x="944085" y="53231"/>
                  <a:pt x="901959" y="39189"/>
                </a:cubicBezTo>
                <a:lnTo>
                  <a:pt x="823582" y="13063"/>
                </a:lnTo>
                <a:lnTo>
                  <a:pt x="784394" y="0"/>
                </a:lnTo>
                <a:cubicBezTo>
                  <a:pt x="444770" y="13585"/>
                  <a:pt x="566766" y="13063"/>
                  <a:pt x="418634" y="1306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486px-Thomas_Jefferson_Signatur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26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front_p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990600"/>
            <a:ext cx="7239000" cy="5429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76200"/>
            <a:ext cx="5647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Monticello: Jefferson’s Home in Virginia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(Designed by Jefferson himself)</a:t>
            </a:r>
          </a:p>
        </p:txBody>
      </p:sp>
    </p:spTree>
    <p:extLst>
      <p:ext uri="{BB962C8B-B14F-4D97-AF65-F5344CB8AC3E}">
        <p14:creationId xmlns:p14="http://schemas.microsoft.com/office/powerpoint/2010/main" val="247045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James Madison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403px-James_Madison_sig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5943600"/>
            <a:ext cx="3838575" cy="742950"/>
          </a:xfrm>
          <a:prstGeom prst="rect">
            <a:avLst/>
          </a:prstGeom>
        </p:spPr>
      </p:pic>
      <p:pic>
        <p:nvPicPr>
          <p:cNvPr id="7" name="Picture 6" descr="493px-James_Madi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990600"/>
            <a:ext cx="3944494" cy="4800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Edwardian Script ITC" pitchFamily="66" charset="0"/>
              </a:rPr>
              <a:t>James Madison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latin typeface="Palatino Linotype" pitchFamily="18" charset="0"/>
              </a:rPr>
              <a:t>Thomas Jefferson</a:t>
            </a:r>
          </a:p>
        </p:txBody>
      </p:sp>
      <p:pic>
        <p:nvPicPr>
          <p:cNvPr id="8" name="Picture 7" descr="436px-Thomas-Jeff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762000"/>
            <a:ext cx="3605189" cy="4953000"/>
          </a:xfrm>
          <a:prstGeom prst="rect">
            <a:avLst/>
          </a:prstGeom>
        </p:spPr>
      </p:pic>
      <p:pic>
        <p:nvPicPr>
          <p:cNvPr id="9" name="Picture 8" descr="486px-Thomas_Jefferson_Signatur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5730522"/>
            <a:ext cx="3581400" cy="112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ames_Madison_Presidential_Dollar_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3048000"/>
            <a:ext cx="3371850" cy="3371850"/>
          </a:xfrm>
          <a:prstGeom prst="rect">
            <a:avLst/>
          </a:prstGeom>
        </p:spPr>
      </p:pic>
      <p:pic>
        <p:nvPicPr>
          <p:cNvPr id="7" name="Picture 6" descr="virginia.pn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1" y="0"/>
            <a:ext cx="4571999" cy="2743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38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Elected in:		1808, 1812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447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President from:	1809-1817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057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Political Party:	Dem-Rep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667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Home State:		Virginia	</a:t>
            </a:r>
          </a:p>
        </p:txBody>
      </p:sp>
      <p:pic>
        <p:nvPicPr>
          <p:cNvPr id="11" name="Picture 10" descr="MadisonsMontpeli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300476"/>
            <a:ext cx="4495800" cy="3207004"/>
          </a:xfrm>
          <a:prstGeom prst="rect">
            <a:avLst/>
          </a:prstGeom>
        </p:spPr>
      </p:pic>
      <p:pic>
        <p:nvPicPr>
          <p:cNvPr id="12" name="Picture 11" descr="403px-James_Madison_sig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33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Election of 1808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122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James Madison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George Clinton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Federalist: 47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Charles Pinckney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Rufus King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876800"/>
            <a:ext cx="1482811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33400"/>
            <a:ext cx="4386961" cy="4508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850034"/>
            <a:ext cx="1525644" cy="185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60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33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Election of 1812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128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 (</a:t>
            </a:r>
            <a:r>
              <a:rPr lang="en-US" sz="2000" dirty="0" err="1">
                <a:solidFill>
                  <a:srgbClr val="000000"/>
                </a:solidFill>
                <a:latin typeface="Book Antiqua" pitchFamily="18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) James Madison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Elbridge Gerry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Federalist: 89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DeWitt Clinton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Jared Ingersoll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850034"/>
            <a:ext cx="1525644" cy="1855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876800"/>
            <a:ext cx="1455761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57200"/>
            <a:ext cx="4495800" cy="46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5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/>
          <a:lstStyle/>
          <a:p>
            <a:r>
              <a:rPr lang="en-US" b="1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371600"/>
            <a:ext cx="861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18. Louisiana	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						19. Indiana Indiana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10" name="Picture 9" descr="indy_car_bioethan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031243"/>
            <a:ext cx="5029200" cy="2826757"/>
          </a:xfrm>
          <a:prstGeom prst="rect">
            <a:avLst/>
          </a:prstGeom>
        </p:spPr>
      </p:pic>
      <p:pic>
        <p:nvPicPr>
          <p:cNvPr id="11" name="Picture 10" descr="oak-valley-plan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990600"/>
            <a:ext cx="4876800" cy="2934561"/>
          </a:xfrm>
          <a:prstGeom prst="rect">
            <a:avLst/>
          </a:prstGeom>
        </p:spPr>
      </p:pic>
      <p:pic>
        <p:nvPicPr>
          <p:cNvPr id="7" name="Picture 6" descr="403px-James_Madison_sig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latin typeface="Garamond"/>
                <a:cs typeface="Garamond"/>
              </a:rPr>
              <a:t>Fletcher v. Peck</a:t>
            </a:r>
            <a:br>
              <a:rPr lang="en-US" b="1" i="1" dirty="0">
                <a:latin typeface="Garamond"/>
                <a:cs typeface="Garamond"/>
              </a:rPr>
            </a:br>
            <a:r>
              <a:rPr lang="en-US" b="1" i="1" dirty="0">
                <a:latin typeface="Garamond"/>
                <a:cs typeface="Garamond"/>
              </a:rPr>
              <a:t>1810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144" y="228600"/>
            <a:ext cx="2057400" cy="1234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905000"/>
            <a:ext cx="7543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case:  </a:t>
            </a:r>
            <a:r>
              <a:rPr lang="en-US" sz="2400" dirty="0">
                <a:latin typeface="Book Antiqua" pitchFamily="18" charset="0"/>
              </a:rPr>
              <a:t>Georgia attempted to repossess land it had sold, after evidence the land grants were only possible because of bribery.</a:t>
            </a:r>
          </a:p>
          <a:p>
            <a:endParaRPr lang="en-US" sz="2400" dirty="0">
              <a:latin typeface="Book Antiqua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ruling: </a:t>
            </a:r>
            <a:r>
              <a:rPr lang="en-US" sz="2400" dirty="0">
                <a:latin typeface="Book Antiqua" pitchFamily="18" charset="0"/>
              </a:rPr>
              <a:t>The state could not repossess the land grants, because the contracts selling them were constitutionally protected.</a:t>
            </a:r>
          </a:p>
          <a:p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importance: </a:t>
            </a:r>
            <a:r>
              <a:rPr lang="en-US" sz="2400" b="1" dirty="0">
                <a:latin typeface="Book Antiqua" pitchFamily="18" charset="0"/>
              </a:rPr>
              <a:t>The Supreme Court had ruled a state law unconstitutional for the first time, and protected landowners’ rights.</a:t>
            </a:r>
          </a:p>
        </p:txBody>
      </p:sp>
    </p:spTree>
    <p:extLst>
      <p:ext uri="{BB962C8B-B14F-4D97-AF65-F5344CB8AC3E}">
        <p14:creationId xmlns:p14="http://schemas.microsoft.com/office/powerpoint/2010/main" val="273668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6858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Battles of Tippecanoe (1811)</a:t>
            </a:r>
          </a:p>
        </p:txBody>
      </p:sp>
      <p:pic>
        <p:nvPicPr>
          <p:cNvPr id="7" name="Picture 6" descr="403px-James_Madison_sig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810000"/>
            <a:ext cx="4262896" cy="275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962400"/>
            <a:ext cx="1790700" cy="247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1000" y="3886200"/>
            <a:ext cx="1878730" cy="2516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129540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-Tecumseh, leader of the Shawnee, and his brother The Prophet attempted to unite the Eastern tribes against American settlement. They received limited British aid.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rgbClr val="000000"/>
                </a:solidFill>
                <a:latin typeface="Book Antiqua" pitchFamily="18" charset="0"/>
              </a:rPr>
              <a:t>General William Henry Harrison defeated Tecumseh at Tippecanoe Creek, Indiana Territory.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Tecumseh was later killed at the Battle of the Thames River, during the war of 1812.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lash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229600" cy="6239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6324600"/>
            <a:ext cx="815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403px-James_Madison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6858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US declares war in Great Britain in 1812 due to pressure from the “War Hawks” in Congress</a:t>
            </a:r>
          </a:p>
          <a:p>
            <a:pPr marL="457200" indent="-457200"/>
            <a:r>
              <a:rPr lang="en-US" sz="2400" b="1" dirty="0">
                <a:latin typeface="Book Antiqua" pitchFamily="18" charset="0"/>
              </a:rPr>
              <a:t>War goals:	1. End British impressment of US sailors</a:t>
            </a:r>
          </a:p>
          <a:p>
            <a:pPr marL="457200" indent="-457200"/>
            <a:r>
              <a:rPr lang="en-US" sz="2400" b="1" dirty="0">
                <a:latin typeface="Book Antiqua" pitchFamily="18" charset="0"/>
              </a:rPr>
              <a:t>			2. Conquer Canada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0"/>
            <a:ext cx="5867400" cy="4273423"/>
          </a:xfrm>
          <a:prstGeom prst="rect">
            <a:avLst/>
          </a:prstGeom>
        </p:spPr>
      </p:pic>
      <p:pic>
        <p:nvPicPr>
          <p:cNvPr id="5" name="Picture 4" descr="403px-James_Madison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2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navy.mil/ah_online/constitution/photos/130823-N-SU274-10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88840"/>
            <a:ext cx="3790950" cy="27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86140" y="3824361"/>
            <a:ext cx="1586060" cy="2851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fatboxsoftware.files.wordpress.com/2012/02/uss_constitu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04950"/>
            <a:ext cx="6397196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86140" y="1066799"/>
            <a:ext cx="1928960" cy="1712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53075" y="969585"/>
            <a:ext cx="3581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Book Antiqua" pitchFamily="18" charset="0"/>
              </a:rPr>
              <a:t>USS Chesapeake </a:t>
            </a:r>
            <a:r>
              <a:rPr lang="en-US" sz="1600" dirty="0">
                <a:solidFill>
                  <a:schemeClr val="tx2"/>
                </a:solidFill>
                <a:latin typeface="Book Antiqua" pitchFamily="18" charset="0"/>
              </a:rPr>
              <a:t>–	</a:t>
            </a:r>
            <a:r>
              <a:rPr lang="en-US" sz="1600" dirty="0" err="1">
                <a:solidFill>
                  <a:schemeClr val="tx2"/>
                </a:solidFill>
                <a:latin typeface="Book Antiqua" pitchFamily="18" charset="0"/>
              </a:rPr>
              <a:t>Gosport</a:t>
            </a:r>
            <a:r>
              <a:rPr lang="en-US" sz="1600" dirty="0">
                <a:solidFill>
                  <a:schemeClr val="tx2"/>
                </a:solidFill>
                <a:latin typeface="Book Antiqua" pitchFamily="18" charset="0"/>
              </a:rPr>
              <a:t>, VA</a:t>
            </a:r>
          </a:p>
          <a:p>
            <a:endParaRPr lang="en-US" sz="1600" dirty="0">
              <a:solidFill>
                <a:schemeClr val="tx2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Book Antiqua" pitchFamily="18" charset="0"/>
              </a:rPr>
              <a:t>USS Constitution </a:t>
            </a:r>
            <a:r>
              <a:rPr lang="en-US" sz="1600" dirty="0">
                <a:solidFill>
                  <a:schemeClr val="tx2"/>
                </a:solidFill>
                <a:latin typeface="Book Antiqua" pitchFamily="18" charset="0"/>
              </a:rPr>
              <a:t>– 	Boston, MA</a:t>
            </a:r>
          </a:p>
          <a:p>
            <a:endParaRPr lang="en-US" sz="1600" dirty="0">
              <a:solidFill>
                <a:schemeClr val="tx2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Book Antiqua" pitchFamily="18" charset="0"/>
              </a:rPr>
              <a:t>USS President </a:t>
            </a:r>
            <a:r>
              <a:rPr lang="en-US" sz="1600" dirty="0">
                <a:solidFill>
                  <a:schemeClr val="tx2"/>
                </a:solidFill>
                <a:latin typeface="Book Antiqua" pitchFamily="18" charset="0"/>
              </a:rPr>
              <a:t>– 	New York, NY</a:t>
            </a:r>
          </a:p>
          <a:p>
            <a:endParaRPr lang="en-US" sz="1600" dirty="0">
              <a:solidFill>
                <a:schemeClr val="tx2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Book Antiqua" pitchFamily="18" charset="0"/>
              </a:rPr>
              <a:t>USS United States </a:t>
            </a:r>
            <a:r>
              <a:rPr lang="en-US" sz="1600" dirty="0">
                <a:solidFill>
                  <a:schemeClr val="tx2"/>
                </a:solidFill>
                <a:latin typeface="Book Antiqua" pitchFamily="18" charset="0"/>
              </a:rPr>
              <a:t>– 	Philadelphia, PA</a:t>
            </a:r>
          </a:p>
          <a:p>
            <a:endParaRPr lang="en-US" sz="1600" dirty="0">
              <a:solidFill>
                <a:schemeClr val="tx2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Book Antiqua" pitchFamily="18" charset="0"/>
              </a:rPr>
              <a:t>USS Congress </a:t>
            </a:r>
            <a:r>
              <a:rPr lang="en-US" sz="1600" dirty="0">
                <a:solidFill>
                  <a:schemeClr val="tx2"/>
                </a:solidFill>
                <a:latin typeface="Book Antiqua" pitchFamily="18" charset="0"/>
              </a:rPr>
              <a:t>– 	Portsmouth, NH</a:t>
            </a:r>
          </a:p>
          <a:p>
            <a:endParaRPr lang="en-US" sz="1600" dirty="0">
              <a:solidFill>
                <a:schemeClr val="tx2"/>
              </a:solidFill>
              <a:latin typeface="Book Antiqua" pitchFamily="18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Book Antiqua" pitchFamily="18" charset="0"/>
              </a:rPr>
              <a:t>USS Constellation </a:t>
            </a:r>
            <a:r>
              <a:rPr lang="en-US" sz="1600" dirty="0">
                <a:solidFill>
                  <a:schemeClr val="tx2"/>
                </a:solidFill>
                <a:latin typeface="Book Antiqua" pitchFamily="18" charset="0"/>
              </a:rPr>
              <a:t>– 	Baltimore, MD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600" y="3824360"/>
            <a:ext cx="1492184" cy="3109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2671"/>
            <a:ext cx="87582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stellar" panose="020A0402060406010301" pitchFamily="18" charset="0"/>
              </a:rPr>
              <a:t>American Super Frigates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762587"/>
            <a:ext cx="5505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ook Antiqua" pitchFamily="18" charset="0"/>
              </a:rPr>
              <a:t>36-44 gun ships designed to be strong enough to defeat enemy frigates, or fast enough to get away from enemy ships-of-the-line.</a:t>
            </a:r>
          </a:p>
        </p:txBody>
      </p:sp>
    </p:spTree>
    <p:extLst>
      <p:ext uri="{BB962C8B-B14F-4D97-AF65-F5344CB8AC3E}">
        <p14:creationId xmlns:p14="http://schemas.microsoft.com/office/powerpoint/2010/main" val="2064763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81" y="-5867400"/>
            <a:ext cx="4676619" cy="10888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26870" y="-753818"/>
            <a:ext cx="5138583" cy="1525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0909"/>
            <a:ext cx="4343400" cy="101125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2671"/>
            <a:ext cx="87582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stellar" panose="020A0402060406010301" pitchFamily="18" charset="0"/>
              </a:rPr>
              <a:t>American Super Frigates</a:t>
            </a:r>
          </a:p>
        </p:txBody>
      </p:sp>
    </p:spTree>
    <p:extLst>
      <p:ext uri="{BB962C8B-B14F-4D97-AF65-F5344CB8AC3E}">
        <p14:creationId xmlns:p14="http://schemas.microsoft.com/office/powerpoint/2010/main" val="413411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72" y="0"/>
            <a:ext cx="570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38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685800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dirty="0">
                <a:latin typeface="Book Antiqua" pitchFamily="18" charset="0"/>
              </a:rPr>
              <a:t>-US Navy has some success at sea (namely, USS Constitution)</a:t>
            </a:r>
          </a:p>
          <a:p>
            <a:pPr marL="457200" indent="-457200"/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Picture 3" descr="uss_constitution_vs_guerriere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97370"/>
            <a:ext cx="8229600" cy="5660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6396335"/>
            <a:ext cx="493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 Antiqua" pitchFamily="18" charset="0"/>
              </a:rPr>
              <a:t>USS </a:t>
            </a:r>
            <a:r>
              <a:rPr lang="en-US" sz="2400" i="1" dirty="0">
                <a:solidFill>
                  <a:schemeClr val="bg1"/>
                </a:solidFill>
                <a:latin typeface="Book Antiqua" pitchFamily="18" charset="0"/>
              </a:rPr>
              <a:t>Constitution</a:t>
            </a:r>
            <a:r>
              <a:rPr lang="en-US" sz="2400" dirty="0">
                <a:solidFill>
                  <a:schemeClr val="bg1"/>
                </a:solidFill>
                <a:latin typeface="Book Antiqua" pitchFamily="18" charset="0"/>
              </a:rPr>
              <a:t> vs. HMS </a:t>
            </a:r>
            <a:r>
              <a:rPr lang="en-US" sz="2400" i="1" dirty="0" err="1">
                <a:solidFill>
                  <a:schemeClr val="bg1"/>
                </a:solidFill>
                <a:latin typeface="Book Antiqua" pitchFamily="18" charset="0"/>
              </a:rPr>
              <a:t>Guerriere</a:t>
            </a:r>
            <a:endParaRPr lang="en-US" sz="2400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" name="Picture 5" descr="403px-James_Madison_sig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6396335"/>
            <a:ext cx="5917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USS </a:t>
            </a:r>
            <a:r>
              <a:rPr lang="en-US" sz="2400" i="1" dirty="0">
                <a:solidFill>
                  <a:schemeClr val="tx2"/>
                </a:solidFill>
                <a:latin typeface="Book Antiqua" pitchFamily="18" charset="0"/>
              </a:rPr>
              <a:t>Chesapeake</a:t>
            </a:r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 captured by HMS </a:t>
            </a:r>
            <a:r>
              <a:rPr lang="en-US" sz="2400" i="1" dirty="0">
                <a:solidFill>
                  <a:schemeClr val="tx2"/>
                </a:solidFill>
                <a:latin typeface="Book Antiqua" pitchFamily="18" charset="0"/>
              </a:rPr>
              <a:t>Shannon</a:t>
            </a:r>
          </a:p>
        </p:txBody>
      </p:sp>
      <p:pic>
        <p:nvPicPr>
          <p:cNvPr id="8" name="Picture 7" descr="Chesapeake&amp;Shann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083205" cy="5791201"/>
          </a:xfrm>
          <a:prstGeom prst="rect">
            <a:avLst/>
          </a:prstGeom>
        </p:spPr>
      </p:pic>
      <p:pic>
        <p:nvPicPr>
          <p:cNvPr id="6" name="Picture 5" descr="403px-James_Madison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85801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dirty="0">
                <a:latin typeface="Book Antiqua" pitchFamily="18" charset="0"/>
              </a:rPr>
              <a:t>-</a:t>
            </a:r>
            <a:r>
              <a:rPr lang="en-US" sz="2000" b="1" dirty="0">
                <a:latin typeface="Book Antiqua" pitchFamily="18" charset="0"/>
              </a:rPr>
              <a:t>US Navy under Oliver Hazard Perry wins Battle of Lake Erie (1813), ending British threat of invasion via the Great Lakes</a:t>
            </a:r>
          </a:p>
          <a:p>
            <a:pPr marL="457200" indent="-457200"/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7" name="Picture 6" descr="33_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8458200" cy="5255177"/>
          </a:xfrm>
          <a:prstGeom prst="rect">
            <a:avLst/>
          </a:prstGeom>
        </p:spPr>
      </p:pic>
      <p:pic>
        <p:nvPicPr>
          <p:cNvPr id="10" name="Picture 9" descr="403px-James_Madison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9875">
            <a:off x="5867994" y="1778220"/>
            <a:ext cx="2980004" cy="14865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85801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>
                <a:latin typeface="Book Antiqua" pitchFamily="18" charset="0"/>
              </a:rPr>
              <a:t>-</a:t>
            </a:r>
            <a:r>
              <a:rPr lang="en-US" sz="2400" b="1" dirty="0">
                <a:latin typeface="Book Antiqua" pitchFamily="18" charset="0"/>
              </a:rPr>
              <a:t>US Navy under Thomas Macdonough wins on Lake Champlain (1814), </a:t>
            </a:r>
            <a:r>
              <a:rPr lang="en-US" sz="2400" dirty="0">
                <a:latin typeface="Book Antiqua" pitchFamily="18" charset="0"/>
              </a:rPr>
              <a:t>ending British invasion plans via Canada towards New York/New England </a:t>
            </a:r>
          </a:p>
          <a:p>
            <a:pPr marL="457200" indent="-457200"/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8" name="Picture 7" descr="Battle of Plattsburgh - Cumberland Bay pr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905000"/>
            <a:ext cx="6756400" cy="4740037"/>
          </a:xfrm>
          <a:prstGeom prst="rect">
            <a:avLst/>
          </a:prstGeom>
        </p:spPr>
      </p:pic>
      <p:pic>
        <p:nvPicPr>
          <p:cNvPr id="5" name="Picture 4" descr="403px-James_Madison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w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87857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85801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-US repeatedly invades Canada, each one fails</a:t>
            </a:r>
          </a:p>
          <a:p>
            <a:pPr marL="457200" indent="-457200"/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685800" y="1447800"/>
            <a:ext cx="685800" cy="6096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685800" y="2133600"/>
            <a:ext cx="685800" cy="6096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1524000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Book Antiqua" pitchFamily="18" charset="0"/>
              </a:rPr>
              <a:t>American victory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2209800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ook Antiqua" pitchFamily="18" charset="0"/>
              </a:rPr>
              <a:t>British victory</a:t>
            </a:r>
          </a:p>
        </p:txBody>
      </p:sp>
      <p:sp>
        <p:nvSpPr>
          <p:cNvPr id="10" name="Multiply 9"/>
          <p:cNvSpPr/>
          <p:nvPr/>
        </p:nvSpPr>
        <p:spPr>
          <a:xfrm>
            <a:off x="5334000" y="27432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quenst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886200"/>
            <a:ext cx="3758184" cy="2651760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5198633" y="295802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5042841" y="2770107"/>
            <a:ext cx="457200" cy="4572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4970033" y="3005597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2133600" y="3810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2819400" y="34290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304800" y="35814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429000" y="3276600"/>
            <a:ext cx="457200" cy="4572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5115649" y="2380773"/>
            <a:ext cx="457200" cy="4572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8229600" y="990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7391400" y="1371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fire 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64" y="2094863"/>
            <a:ext cx="596523" cy="5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403px-James_Madison_sig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  <p:sp>
        <p:nvSpPr>
          <p:cNvPr id="26" name="Multiply 25"/>
          <p:cNvSpPr/>
          <p:nvPr/>
        </p:nvSpPr>
        <p:spPr>
          <a:xfrm>
            <a:off x="3200400" y="3810000"/>
            <a:ext cx="457200" cy="4572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8382000" y="1447800"/>
            <a:ext cx="457200" cy="4572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1054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solidFill>
                  <a:schemeClr val="bg1"/>
                </a:solidFill>
                <a:latin typeface="Book Antiqua" pitchFamily="18" charset="0"/>
              </a:rPr>
              <a:t>-1814: War between Britain and France ends with Napoleon exiled to Elba (and after Waterloo, St. Helena).</a:t>
            </a:r>
          </a:p>
          <a:p>
            <a:pPr marL="457200" indent="-457200"/>
            <a:r>
              <a:rPr lang="en-US" sz="2400" b="1" dirty="0">
                <a:solidFill>
                  <a:schemeClr val="bg1"/>
                </a:solidFill>
                <a:latin typeface="Book Antiqua" pitchFamily="18" charset="0"/>
              </a:rPr>
              <a:t>-British plan two new invasions of the US, centering on the Chesapeake Bay area and New Orleans.</a:t>
            </a:r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876800" y="19050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05400" y="1752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76600" y="1828800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A60D"/>
                </a:solidFill>
                <a:latin typeface="Book Antiqua" pitchFamily="18" charset="0"/>
              </a:rPr>
              <a:t>Washington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1600200"/>
            <a:ext cx="128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Book Antiqua" pitchFamily="18" charset="0"/>
              </a:rPr>
              <a:t>Baltimore</a:t>
            </a:r>
          </a:p>
        </p:txBody>
      </p:sp>
      <p:sp>
        <p:nvSpPr>
          <p:cNvPr id="11" name="Oval 10"/>
          <p:cNvSpPr/>
          <p:nvPr/>
        </p:nvSpPr>
        <p:spPr>
          <a:xfrm>
            <a:off x="26670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3581400"/>
            <a:ext cx="1685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Book Antiqua" pitchFamily="18" charset="0"/>
              </a:rPr>
              <a:t>New Orleans</a:t>
            </a:r>
          </a:p>
        </p:txBody>
      </p:sp>
      <p:sp>
        <p:nvSpPr>
          <p:cNvPr id="3" name="Left Arrow 2"/>
          <p:cNvSpPr/>
          <p:nvPr/>
        </p:nvSpPr>
        <p:spPr>
          <a:xfrm rot="1595047">
            <a:off x="5192196" y="2413360"/>
            <a:ext cx="2057400" cy="5334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3054506">
            <a:off x="2680502" y="4117977"/>
            <a:ext cx="1047508" cy="5334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09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solidFill>
                  <a:schemeClr val="bg1"/>
                </a:solidFill>
                <a:latin typeface="Book Antiqua" pitchFamily="18" charset="0"/>
              </a:rPr>
              <a:t>-British win at Bladensburg, Maryland and march into Washington DC, burning it to the ground (1814)</a:t>
            </a:r>
          </a:p>
          <a:p>
            <a:pPr marL="457200" indent="-457200"/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11" name="Picture 10" descr="1812.1.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5000"/>
            <a:ext cx="9070023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llyMadi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905000"/>
            <a:ext cx="3114675" cy="3810000"/>
          </a:xfrm>
          <a:prstGeom prst="rect">
            <a:avLst/>
          </a:prstGeom>
        </p:spPr>
      </p:pic>
      <p:pic>
        <p:nvPicPr>
          <p:cNvPr id="6" name="Picture 5" descr="george-washington-gilbert-stu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41924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52400" y="1752600"/>
            <a:ext cx="3124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>
                <a:solidFill>
                  <a:schemeClr val="bg1"/>
                </a:solidFill>
                <a:latin typeface="Book Antiqua" pitchFamily="18" charset="0"/>
              </a:rPr>
              <a:t>- 	The British attempt to capture Baltimore fails at the Battle of Fort McHenry. Francis Scott Key wrote the </a:t>
            </a:r>
            <a:r>
              <a:rPr lang="en-US" sz="2400" i="1" dirty="0">
                <a:solidFill>
                  <a:schemeClr val="bg1"/>
                </a:solidFill>
                <a:latin typeface="Book Antiqua" pitchFamily="18" charset="0"/>
              </a:rPr>
              <a:t>Star- Spangled Banner </a:t>
            </a:r>
            <a:r>
              <a:rPr lang="en-US" sz="2400" dirty="0">
                <a:solidFill>
                  <a:schemeClr val="bg1"/>
                </a:solidFill>
                <a:latin typeface="Book Antiqua" pitchFamily="18" charset="0"/>
              </a:rPr>
              <a:t>during this battle.</a:t>
            </a:r>
          </a:p>
          <a:p>
            <a:pPr marL="457200" indent="-457200"/>
            <a:endParaRPr lang="en-US" sz="2400" b="1" dirty="0">
              <a:solidFill>
                <a:srgbClr val="FF0000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4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8" name="Picture 7" descr="ss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2186" y="0"/>
            <a:ext cx="59418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loclassical.org/uploads/WW16-17/starspangledbanner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0" y="847725"/>
            <a:ext cx="760095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8153400" y="1066800"/>
            <a:ext cx="0" cy="4800601"/>
          </a:xfrm>
          <a:prstGeom prst="straightConnector1">
            <a:avLst/>
          </a:prstGeom>
          <a:ln w="57150">
            <a:solidFill>
              <a:schemeClr val="bg1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153400" y="5847630"/>
            <a:ext cx="0" cy="323848"/>
          </a:xfrm>
          <a:prstGeom prst="straightConnector1">
            <a:avLst/>
          </a:prstGeom>
          <a:ln w="57150">
            <a:solidFill>
              <a:schemeClr val="bg1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93021" y="3399702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 Antiqua" pitchFamily="18" charset="0"/>
              </a:rPr>
              <a:t>30 </a:t>
            </a:r>
            <a:r>
              <a:rPr lang="en-US" sz="2400" dirty="0" err="1">
                <a:solidFill>
                  <a:schemeClr val="bg1"/>
                </a:solidFill>
                <a:latin typeface="Book Antiqua" pitchFamily="18" charset="0"/>
              </a:rPr>
              <a:t>ft</a:t>
            </a:r>
            <a:endParaRPr lang="en-US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14400" y="685800"/>
            <a:ext cx="6400800" cy="28995"/>
          </a:xfrm>
          <a:prstGeom prst="straightConnector1">
            <a:avLst/>
          </a:prstGeom>
          <a:ln w="57150">
            <a:solidFill>
              <a:schemeClr val="bg1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29400" y="714795"/>
            <a:ext cx="1143000" cy="0"/>
          </a:xfrm>
          <a:prstGeom prst="straightConnector1">
            <a:avLst/>
          </a:prstGeom>
          <a:ln w="57150">
            <a:solidFill>
              <a:schemeClr val="bg1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50006" y="97444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 Antiqua" pitchFamily="18" charset="0"/>
              </a:rPr>
              <a:t>42 </a:t>
            </a:r>
            <a:r>
              <a:rPr lang="en-US" sz="2400" dirty="0" err="1">
                <a:solidFill>
                  <a:schemeClr val="bg1"/>
                </a:solidFill>
                <a:latin typeface="Book Antiqua" pitchFamily="18" charset="0"/>
              </a:rPr>
              <a:t>ft</a:t>
            </a:r>
            <a:endParaRPr lang="en-US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0006" y="914400"/>
            <a:ext cx="3622394" cy="5257078"/>
          </a:xfrm>
          <a:prstGeom prst="rect">
            <a:avLst/>
          </a:prstGeom>
          <a:noFill/>
          <a:ln w="6032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rgin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903" y="0"/>
            <a:ext cx="3175001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38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1800, 1804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447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1801-1809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057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Dem-Rep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667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Virginia	</a:t>
            </a:r>
          </a:p>
        </p:txBody>
      </p:sp>
      <p:pic>
        <p:nvPicPr>
          <p:cNvPr id="10" name="Picture 9" descr="westfront_po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276600"/>
            <a:ext cx="4572000" cy="3429000"/>
          </a:xfrm>
          <a:prstGeom prst="rect">
            <a:avLst/>
          </a:prstGeom>
        </p:spPr>
      </p:pic>
      <p:pic>
        <p:nvPicPr>
          <p:cNvPr id="11" name="Picture 10" descr="Thomas_Jefferson_Presidential_Dollar_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3352800"/>
            <a:ext cx="3048000" cy="3048000"/>
          </a:xfrm>
          <a:prstGeom prst="rect">
            <a:avLst/>
          </a:prstGeom>
        </p:spPr>
      </p:pic>
      <p:pic>
        <p:nvPicPr>
          <p:cNvPr id="13" name="Picture 12" descr="486px-Thomas_Jefferson_Signature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41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800"/>
            <a:ext cx="9144000" cy="3505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O! say can you see by the dawn’s early light,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What so proudly we hailed at the twilight’s last gleaming,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Whose broad stripes and bright stars through the perilous fight,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O’er the ramparts we watched, were so gallantly streaming?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And the rockets’ red glare, the bombs bursting in air,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Gave proof through the night that our flag was still there;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O! say does that star-spangled banner yet wave,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O’er the land of the free and the home of the brave?</a:t>
            </a: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?</a:t>
            </a:r>
          </a:p>
        </p:txBody>
      </p:sp>
      <p:pic>
        <p:nvPicPr>
          <p:cNvPr id="8194" name="Picture 2" descr="http://www.eighteentwelve.ca/cms/Uploads/War_of_1812_Fort_McHenry_Bombardm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19" y="4044917"/>
            <a:ext cx="5186362" cy="28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800"/>
            <a:ext cx="9144000" cy="3505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On the shore dimly seen through the mists of the deep,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Where the foe’s haughty host in dread silence reposes,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What is that which the breeze, o’er the towering steep,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As it fitfully blows, half conceals, half discloses?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Now it catches the gleam of the morning’s first beam,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In full glory reflected now shines in the stream: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 err="1">
                <a:solidFill>
                  <a:schemeClr val="tx1"/>
                </a:solidFill>
                <a:latin typeface="Baskerville Old Face" pitchFamily="18" charset="0"/>
              </a:rPr>
              <a:t>’Tis</a:t>
            </a: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 the star-spangled banner, O! long may it wave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  <a:t>O’er the land of the free and the home of the brave.</a:t>
            </a:r>
          </a:p>
        </p:txBody>
      </p:sp>
      <p:pic>
        <p:nvPicPr>
          <p:cNvPr id="7170" name="Picture 2" descr="http://cdn.history.com/sites/2/2015/04/hith-star-spangled-banner-key-mchenry-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80692"/>
            <a:ext cx="5391150" cy="302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800"/>
            <a:ext cx="9144000" cy="3505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O! thus be it ever, when freemen shall stand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Between their loved home and the war’s desolation.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Blest with </a:t>
            </a:r>
            <a:r>
              <a:rPr lang="en-US" sz="2800" b="1" dirty="0" err="1">
                <a:solidFill>
                  <a:schemeClr val="bg1"/>
                </a:solidFill>
                <a:latin typeface="Baskerville Old Face" pitchFamily="18" charset="0"/>
              </a:rPr>
              <a:t>vict’ry</a:t>
            </a: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 and peace, may the Heav’n rescued land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Praise the Power that hath made and preserved us a nation!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Then conquer we must, when our cause it is just,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And this be our motto: “In God is our trust;”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And the star-spangled banner in triumph shall wave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O’er the land of the free and the home of the brave!</a:t>
            </a:r>
          </a:p>
        </p:txBody>
      </p:sp>
      <p:pic>
        <p:nvPicPr>
          <p:cNvPr id="4" name="Picture 3" descr="Flag fort_mchenry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3886200"/>
            <a:ext cx="4572000" cy="28003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800"/>
            <a:ext cx="9144000" cy="3505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And where is that band who so </a:t>
            </a:r>
            <a:r>
              <a:rPr lang="en-US" sz="2800" b="1" dirty="0" err="1">
                <a:solidFill>
                  <a:schemeClr val="bg1"/>
                </a:solidFill>
                <a:latin typeface="Baskerville Old Face" pitchFamily="18" charset="0"/>
              </a:rPr>
              <a:t>vauntingly</a:t>
            </a: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 swore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That the havoc of war and the battle’s confusion,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A home and a country, should leave us no more?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Their blood has washed out their foul footsteps’ pollution.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No refuge could save the hireling and slave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From the terror of flight, or the gloom of the grave: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And the star-spangled banner in triumph doth wave,</a:t>
            </a:r>
            <a:b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Baskerville Old Face" pitchFamily="18" charset="0"/>
              </a:rPr>
              <a:t>O’er the land of the free and the home of the brave.</a:t>
            </a:r>
            <a:br>
              <a:rPr lang="en-US" sz="2800" b="1" dirty="0">
                <a:solidFill>
                  <a:schemeClr val="tx1"/>
                </a:solidFill>
                <a:latin typeface="Baskerville Old Face" pitchFamily="18" charset="0"/>
              </a:rPr>
            </a:br>
            <a:endParaRPr lang="en-US" sz="28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pic>
        <p:nvPicPr>
          <p:cNvPr id="9218" name="Picture 2" descr="https://fthmb.tqn.com/KJ_O4kL6DfHkuhmWtGM2t6UuqNY=/768x0/filters:no_upscale()/about/Ross-death-Baltimore-2980-3x2gty-56a4891b5f9b58b7d0d76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43246"/>
            <a:ext cx="4495800" cy="302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Stencil"/>
                <a:cs typeface="Stencil"/>
              </a:rPr>
              <a:t>THIRD VERSE </a:t>
            </a:r>
            <a:r>
              <a:rPr lang="mr-IN" sz="3600" dirty="0">
                <a:solidFill>
                  <a:schemeClr val="bg1"/>
                </a:solidFill>
                <a:latin typeface="Stencil"/>
                <a:cs typeface="Stencil"/>
              </a:rPr>
              <a:t>–</a:t>
            </a:r>
            <a:r>
              <a:rPr lang="en-US" sz="3600" dirty="0">
                <a:solidFill>
                  <a:schemeClr val="bg1"/>
                </a:solidFill>
                <a:latin typeface="Stencil"/>
                <a:cs typeface="Stencil"/>
              </a:rPr>
              <a:t> NOT SUNG SINCE WWI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ttle_of_New_Orleans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761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610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chemeClr val="bg1"/>
                </a:solidFill>
                <a:latin typeface="Book Antiqua" pitchFamily="18" charset="0"/>
                <a:hlinkClick r:id="rId4"/>
              </a:rPr>
              <a:t>January 1815:  Gen. Andrew Jackson defeats British at Battle of New Orleans</a:t>
            </a:r>
            <a:r>
              <a:rPr lang="en-US" sz="2800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/>
            <a:r>
              <a:rPr lang="en-US" sz="2800" b="1" dirty="0">
                <a:solidFill>
                  <a:schemeClr val="bg1"/>
                </a:solidFill>
                <a:latin typeface="Book Antiqua" pitchFamily="18" charset="0"/>
              </a:rPr>
              <a:t>British suffer 2,400 casualties, Americans suffer 62.</a:t>
            </a:r>
          </a:p>
          <a:p>
            <a:pPr marL="457200" indent="-457200"/>
            <a:endParaRPr lang="en-US" sz="2800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80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Garamond"/>
                <a:cs typeface="Garamond"/>
              </a:rPr>
              <a:t>The Hartford Convention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524000"/>
            <a:ext cx="5701295" cy="426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63000" y="1143000"/>
            <a:ext cx="3810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1295400"/>
            <a:ext cx="9144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406606"/>
            <a:ext cx="5257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 pitchFamily="18" charset="0"/>
              </a:rPr>
              <a:t>-</a:t>
            </a:r>
            <a:r>
              <a:rPr lang="en-US" sz="2000" b="1" dirty="0">
                <a:latin typeface="Book Antiqua" pitchFamily="18" charset="0"/>
              </a:rPr>
              <a:t>New England Federalists, who were against the war</a:t>
            </a:r>
            <a:r>
              <a:rPr lang="en-US" sz="2000" dirty="0">
                <a:latin typeface="Book Antiqua" pitchFamily="18" charset="0"/>
              </a:rPr>
              <a:t>, held a convention in 1815 to discuss plans</a:t>
            </a:r>
          </a:p>
          <a:p>
            <a:endParaRPr lang="en-US" sz="2000" dirty="0">
              <a:latin typeface="Book Antiqua" pitchFamily="18" charset="0"/>
            </a:endParaRPr>
          </a:p>
          <a:p>
            <a:r>
              <a:rPr lang="en-US" sz="2000" dirty="0">
                <a:latin typeface="Book Antiqua" pitchFamily="18" charset="0"/>
              </a:rPr>
              <a:t>-They </a:t>
            </a:r>
            <a:r>
              <a:rPr lang="en-US" sz="2000" b="1" dirty="0">
                <a:latin typeface="Book Antiqua" pitchFamily="18" charset="0"/>
              </a:rPr>
              <a:t>called for several constitutional changes designed to limit the power of Southern and Western Democratic-Republicans</a:t>
            </a:r>
          </a:p>
          <a:p>
            <a:endParaRPr lang="en-US" sz="2000" dirty="0">
              <a:latin typeface="Book Antiqua" pitchFamily="18" charset="0"/>
            </a:endParaRPr>
          </a:p>
          <a:p>
            <a:r>
              <a:rPr lang="en-US" sz="2000" dirty="0">
                <a:latin typeface="Book Antiqua" pitchFamily="18" charset="0"/>
              </a:rPr>
              <a:t>-They did </a:t>
            </a:r>
            <a:r>
              <a:rPr lang="en-US" sz="2000" u="sng" dirty="0">
                <a:latin typeface="Book Antiqua" pitchFamily="18" charset="0"/>
              </a:rPr>
              <a:t>not</a:t>
            </a:r>
            <a:r>
              <a:rPr lang="en-US" sz="2000" dirty="0">
                <a:latin typeface="Book Antiqua" pitchFamily="18" charset="0"/>
              </a:rPr>
              <a:t> call for secession from the Union</a:t>
            </a:r>
          </a:p>
          <a:p>
            <a:endParaRPr lang="en-US" sz="2000" dirty="0">
              <a:latin typeface="Book Antiqua" pitchFamily="18" charset="0"/>
            </a:endParaRPr>
          </a:p>
          <a:p>
            <a:r>
              <a:rPr lang="en-US" sz="2000" b="1" dirty="0">
                <a:latin typeface="Book Antiqua" pitchFamily="18" charset="0"/>
              </a:rPr>
              <a:t>- By this time the war was over, the Federalists were cast as traitors, and the party died off shorty thereafter.</a:t>
            </a: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 </a:t>
            </a:r>
          </a:p>
          <a:p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5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gning_of_Treaty_of_Ghent_(18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676400"/>
            <a:ext cx="7086600" cy="4922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57200"/>
            <a:ext cx="8991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dirty="0">
                <a:solidFill>
                  <a:schemeClr val="bg1"/>
                </a:solidFill>
                <a:latin typeface="Book Antiqua" pitchFamily="18" charset="0"/>
              </a:rPr>
              <a:t>December 1814: Treaty of Ghent ends the war, restoring “status quo antebellum” </a:t>
            </a:r>
            <a:r>
              <a:rPr lang="mr-IN" sz="2000" dirty="0">
                <a:solidFill>
                  <a:schemeClr val="bg1"/>
                </a:solidFill>
                <a:latin typeface="Book Antiqua" pitchFamily="18" charset="0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Book Antiqua" pitchFamily="18" charset="0"/>
              </a:rPr>
              <a:t> nothing was said about territory, impressment, or blockades (by now, a moot point)</a:t>
            </a:r>
          </a:p>
          <a:p>
            <a:pPr marL="457200" indent="-457200"/>
            <a:endParaRPr lang="en-US" sz="2800" dirty="0">
              <a:solidFill>
                <a:schemeClr val="bg1"/>
              </a:solidFill>
              <a:latin typeface="Book Antiqua" pitchFamily="18" charset="0"/>
            </a:endParaRPr>
          </a:p>
          <a:p>
            <a:pPr marL="457200" indent="-457200">
              <a:buAutoNum type="arabicParenR" startAt="3"/>
            </a:pPr>
            <a:endParaRPr lang="en-US" sz="280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181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2590800"/>
            <a:ext cx="4191000" cy="4474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39" y="0"/>
            <a:ext cx="9031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Importance of the War of 1812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90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Book Antiqua" pitchFamily="18" charset="0"/>
              </a:rPr>
              <a:t>American patriotism at an all-time high. We feel like we won 	the war , or at least, we didn’t lose.</a:t>
            </a:r>
          </a:p>
          <a:p>
            <a:pPr>
              <a:buFontTx/>
              <a:buChar char="-"/>
            </a:pPr>
            <a:r>
              <a:rPr lang="en-US" sz="2400" dirty="0">
                <a:latin typeface="Book Antiqua" pitchFamily="18" charset="0"/>
              </a:rPr>
              <a:t>Andrew Jackson becomes a new American hero</a:t>
            </a:r>
          </a:p>
          <a:p>
            <a:pPr>
              <a:buFontTx/>
              <a:buChar char="-"/>
            </a:pPr>
            <a:r>
              <a:rPr lang="en-US" sz="2400" dirty="0">
                <a:latin typeface="Book Antiqua" pitchFamily="18" charset="0"/>
              </a:rPr>
              <a:t>The Federalist Party is seen as unpatriotic, and soon dies off.</a:t>
            </a:r>
          </a:p>
        </p:txBody>
      </p:sp>
      <p:pic>
        <p:nvPicPr>
          <p:cNvPr id="5" name="Picture 4" descr="403px-James_Madison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29" y="33946"/>
            <a:ext cx="2798272" cy="54160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Edwardian Script ITC" pitchFamily="66" charset="0"/>
              </a:rPr>
              <a:t>James Monroe</a:t>
            </a:r>
          </a:p>
        </p:txBody>
      </p:sp>
      <p:pic>
        <p:nvPicPr>
          <p:cNvPr id="5" name="Picture 4" descr="498px-Jm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914400"/>
            <a:ext cx="4205859" cy="5067300"/>
          </a:xfrm>
          <a:prstGeom prst="rect">
            <a:avLst/>
          </a:prstGeom>
        </p:spPr>
      </p:pic>
      <p:pic>
        <p:nvPicPr>
          <p:cNvPr id="8" name="Picture 7" descr="617px-James_Monroe's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6019800"/>
            <a:ext cx="587692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rgin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1" y="0"/>
            <a:ext cx="4571999" cy="2743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38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Elected in:		1816, 1820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447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President from:	1817-1825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057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Political Party:	Dem-Rep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667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itchFamily="18" charset="0"/>
              </a:rPr>
              <a:t>Home State:		Virginia	</a:t>
            </a:r>
          </a:p>
        </p:txBody>
      </p:sp>
      <p:pic>
        <p:nvPicPr>
          <p:cNvPr id="12" name="Picture 11" descr="600px-James_Monroe_Presidential_$1_Coin_obver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276600"/>
            <a:ext cx="3200400" cy="3200400"/>
          </a:xfrm>
          <a:prstGeom prst="rect">
            <a:avLst/>
          </a:prstGeom>
        </p:spPr>
      </p:pic>
      <p:pic>
        <p:nvPicPr>
          <p:cNvPr id="13" name="Picture 12" descr="800px-AshLawnHighla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371850"/>
            <a:ext cx="4343400" cy="3257550"/>
          </a:xfrm>
          <a:prstGeom prst="rect">
            <a:avLst/>
          </a:prstGeom>
        </p:spPr>
      </p:pic>
      <p:pic>
        <p:nvPicPr>
          <p:cNvPr id="10" name="Picture 9" descr="617px-James_Monroe's_sig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33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Election of 1800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5240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Federalist: 65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 (</a:t>
            </a:r>
            <a:r>
              <a:rPr lang="en-US" sz="2000" dirty="0" err="1">
                <a:solidFill>
                  <a:srgbClr val="000000"/>
                </a:solidFill>
                <a:latin typeface="Book Antiqua" pitchFamily="18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) John Adams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Charles Pinckney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73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Thomas Jefferson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Aaron Burr*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57200"/>
            <a:ext cx="4535482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876800"/>
            <a:ext cx="1533585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870767"/>
            <a:ext cx="1447800" cy="1833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8862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  <a:latin typeface="Book Antiqua" pitchFamily="18" charset="0"/>
              </a:rPr>
              <a:t>As Jefferson and Burr received an equal number of electoral votes, the election was decided by the House of Representatives.</a:t>
            </a:r>
          </a:p>
        </p:txBody>
      </p:sp>
    </p:spTree>
    <p:extLst>
      <p:ext uri="{BB962C8B-B14F-4D97-AF65-F5344CB8AC3E}">
        <p14:creationId xmlns:p14="http://schemas.microsoft.com/office/powerpoint/2010/main" val="42724499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33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Election of 1816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183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James Monroe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Daniel Tompkins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Federalist: 34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Rufus King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John Howard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876800"/>
            <a:ext cx="168747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44" y="4876800"/>
            <a:ext cx="1519252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28600"/>
            <a:ext cx="4628261" cy="475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0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33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Election of 1820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231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(</a:t>
            </a:r>
            <a:r>
              <a:rPr lang="en-US" sz="2000" dirty="0" err="1">
                <a:solidFill>
                  <a:srgbClr val="000000"/>
                </a:solidFill>
                <a:latin typeface="Book Antiqua" pitchFamily="18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) James Monroe 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Daniel Tompkins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444" y="4876800"/>
            <a:ext cx="1519252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8599"/>
            <a:ext cx="4648200" cy="47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2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entury Schoolbook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4200" y="1447800"/>
            <a:ext cx="265810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entury Schoolbook" pitchFamily="18" charset="0"/>
              </a:rPr>
              <a:t>20. Mississippi</a:t>
            </a:r>
          </a:p>
          <a:p>
            <a:r>
              <a:rPr lang="en-US" sz="2800" dirty="0">
                <a:solidFill>
                  <a:srgbClr val="FF0000"/>
                </a:solidFill>
                <a:latin typeface="Century Schoolbook" pitchFamily="18" charset="0"/>
              </a:rPr>
              <a:t>21. Illinois</a:t>
            </a:r>
          </a:p>
          <a:p>
            <a:r>
              <a:rPr lang="en-US" sz="2800" dirty="0">
                <a:solidFill>
                  <a:srgbClr val="FF0000"/>
                </a:solidFill>
                <a:latin typeface="Century Schoolbook" pitchFamily="18" charset="0"/>
              </a:rPr>
              <a:t>22. Alabama</a:t>
            </a:r>
          </a:p>
          <a:p>
            <a:r>
              <a:rPr lang="en-US" sz="2800" dirty="0">
                <a:solidFill>
                  <a:srgbClr val="FF0000"/>
                </a:solidFill>
                <a:latin typeface="Century Schoolbook" pitchFamily="18" charset="0"/>
              </a:rPr>
              <a:t>23. Maine</a:t>
            </a:r>
          </a:p>
          <a:p>
            <a:r>
              <a:rPr lang="en-US" sz="2800" dirty="0">
                <a:solidFill>
                  <a:srgbClr val="FF0000"/>
                </a:solidFill>
                <a:latin typeface="Century Schoolbook" pitchFamily="18" charset="0"/>
              </a:rPr>
              <a:t>24. Missouri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15" name="Picture 14" descr="i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066800"/>
            <a:ext cx="2466975" cy="1847850"/>
          </a:xfrm>
          <a:prstGeom prst="rect">
            <a:avLst/>
          </a:prstGeom>
        </p:spPr>
      </p:pic>
      <p:pic>
        <p:nvPicPr>
          <p:cNvPr id="16" name="Picture 15" descr="cornfie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57600"/>
            <a:ext cx="2841172" cy="1869831"/>
          </a:xfrm>
          <a:prstGeom prst="rect">
            <a:avLst/>
          </a:prstGeom>
        </p:spPr>
      </p:pic>
      <p:pic>
        <p:nvPicPr>
          <p:cNvPr id="17" name="Picture 16" descr="Cotton_field_outside_Safford,_Arizo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4267200"/>
            <a:ext cx="1943100" cy="2590800"/>
          </a:xfrm>
          <a:prstGeom prst="rect">
            <a:avLst/>
          </a:prstGeom>
        </p:spPr>
      </p:pic>
      <p:pic>
        <p:nvPicPr>
          <p:cNvPr id="18" name="Picture 17" descr="nubbl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810000"/>
            <a:ext cx="2926080" cy="2090928"/>
          </a:xfrm>
          <a:prstGeom prst="rect">
            <a:avLst/>
          </a:prstGeom>
        </p:spPr>
      </p:pic>
      <p:pic>
        <p:nvPicPr>
          <p:cNvPr id="19" name="Picture 18" descr="st_louis-arch-sky_blu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0800" y="381000"/>
            <a:ext cx="2133600" cy="3200400"/>
          </a:xfrm>
          <a:prstGeom prst="rect">
            <a:avLst/>
          </a:prstGeom>
        </p:spPr>
      </p:pic>
      <p:pic>
        <p:nvPicPr>
          <p:cNvPr id="10" name="Picture 9" descr="617px-James_Monroe's_sig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9679" y="497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2"/>
            </a:pPr>
            <a:endParaRPr lang="en-US" sz="2400" dirty="0">
              <a:latin typeface="Book Antiqua" pitchFamily="18" charset="0"/>
            </a:endParaRPr>
          </a:p>
          <a:p>
            <a:r>
              <a:rPr lang="en-US" sz="2400" dirty="0">
                <a:latin typeface="Book Antiqua" pitchFamily="18" charset="0"/>
              </a:rPr>
              <a:t>“</a:t>
            </a:r>
            <a:r>
              <a:rPr lang="en-US" sz="2400" b="1" dirty="0">
                <a:latin typeface="Book Antiqua" pitchFamily="18" charset="0"/>
              </a:rPr>
              <a:t>The Era of Good Feelings” – Only one political party is left (The Dem-Reps) since the Federalist lost all support after their opposition to the War of 1812.</a:t>
            </a:r>
          </a:p>
          <a:p>
            <a:r>
              <a:rPr lang="en-US" sz="2400" dirty="0">
                <a:latin typeface="Book Antiqua" pitchFamily="18" charset="0"/>
              </a:rPr>
              <a:t>	</a:t>
            </a:r>
          </a:p>
        </p:txBody>
      </p:sp>
      <p:pic>
        <p:nvPicPr>
          <p:cNvPr id="19" name="Picture 18" descr="617px-James_Monroe's_sig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1" y="1590842"/>
            <a:ext cx="9144000" cy="526715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858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600" b="1" dirty="0">
                <a:latin typeface="Garamond"/>
                <a:cs typeface="Garamond"/>
              </a:rPr>
              <a:t>Border Treaties with Great Britain</a:t>
            </a:r>
          </a:p>
          <a:p>
            <a:pPr marL="457200" indent="-457200"/>
            <a:r>
              <a:rPr lang="en-US" sz="2400" b="1" u="sng" dirty="0">
                <a:latin typeface="Book Antiqua" pitchFamily="18" charset="0"/>
              </a:rPr>
              <a:t>Rush-</a:t>
            </a:r>
            <a:r>
              <a:rPr lang="en-US" sz="2400" b="1" u="sng" dirty="0" err="1">
                <a:latin typeface="Book Antiqua" pitchFamily="18" charset="0"/>
              </a:rPr>
              <a:t>Bagot</a:t>
            </a:r>
            <a:r>
              <a:rPr lang="en-US" sz="2400" b="1" u="sng" dirty="0">
                <a:latin typeface="Book Antiqua" pitchFamily="18" charset="0"/>
              </a:rPr>
              <a:t> Agreement (1817)</a:t>
            </a:r>
            <a:r>
              <a:rPr lang="en-US" sz="2400" b="1" dirty="0">
                <a:latin typeface="Book Antiqua" pitchFamily="18" charset="0"/>
              </a:rPr>
              <a:t>: Limited naval forces on the Great Lakes, later extended to limiting fortifications.</a:t>
            </a:r>
          </a:p>
          <a:p>
            <a:pPr marL="457200" indent="-457200"/>
            <a:r>
              <a:rPr lang="en-US" sz="2400" b="1" u="sng" dirty="0">
                <a:latin typeface="Book Antiqua" pitchFamily="18" charset="0"/>
              </a:rPr>
              <a:t>Treaty of 1818: </a:t>
            </a:r>
            <a:r>
              <a:rPr lang="en-US" sz="2400" b="1" dirty="0">
                <a:latin typeface="Book Antiqua" pitchFamily="18" charset="0"/>
              </a:rPr>
              <a:t>Set the US-Canada border at 49° North,  and agreed to the </a:t>
            </a:r>
            <a:r>
              <a:rPr lang="en-US" sz="2400" b="1">
                <a:latin typeface="Book Antiqua" pitchFamily="18" charset="0"/>
              </a:rPr>
              <a:t>joint occupation of </a:t>
            </a:r>
            <a:r>
              <a:rPr lang="en-US" sz="2400" b="1" dirty="0">
                <a:latin typeface="Book Antiqua" pitchFamily="18" charset="0"/>
              </a:rPr>
              <a:t>the Oregon territory</a:t>
            </a:r>
          </a:p>
        </p:txBody>
      </p:sp>
      <p:pic>
        <p:nvPicPr>
          <p:cNvPr id="18" name="Picture 17" descr="usa-physical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200400"/>
            <a:ext cx="5257800" cy="352272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982913" y="3419475"/>
            <a:ext cx="1760537" cy="190500"/>
          </a:xfrm>
          <a:custGeom>
            <a:avLst/>
            <a:gdLst>
              <a:gd name="connsiteX0" fmla="*/ 1760537 w 1760537"/>
              <a:gd name="connsiteY0" fmla="*/ 190500 h 190500"/>
              <a:gd name="connsiteX1" fmla="*/ 1008062 w 1760537"/>
              <a:gd name="connsiteY1" fmla="*/ 161925 h 190500"/>
              <a:gd name="connsiteX2" fmla="*/ 579437 w 1760537"/>
              <a:gd name="connsiteY2" fmla="*/ 104775 h 190500"/>
              <a:gd name="connsiteX3" fmla="*/ 84137 w 1760537"/>
              <a:gd name="connsiteY3" fmla="*/ 19050 h 190500"/>
              <a:gd name="connsiteX4" fmla="*/ 74612 w 1760537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537" h="190500">
                <a:moveTo>
                  <a:pt x="1760537" y="190500"/>
                </a:moveTo>
                <a:cubicBezTo>
                  <a:pt x="1482724" y="183356"/>
                  <a:pt x="1204912" y="176212"/>
                  <a:pt x="1008062" y="161925"/>
                </a:cubicBezTo>
                <a:cubicBezTo>
                  <a:pt x="811212" y="147638"/>
                  <a:pt x="733424" y="128587"/>
                  <a:pt x="579437" y="104775"/>
                </a:cubicBezTo>
                <a:cubicBezTo>
                  <a:pt x="425450" y="80963"/>
                  <a:pt x="168274" y="36512"/>
                  <a:pt x="84137" y="19050"/>
                </a:cubicBezTo>
                <a:cubicBezTo>
                  <a:pt x="0" y="1588"/>
                  <a:pt x="37306" y="794"/>
                  <a:pt x="74612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67050" y="3381375"/>
            <a:ext cx="1971675" cy="2638425"/>
          </a:xfrm>
          <a:custGeom>
            <a:avLst/>
            <a:gdLst>
              <a:gd name="connsiteX0" fmla="*/ 1971675 w 1971675"/>
              <a:gd name="connsiteY0" fmla="*/ 2638425 h 2638425"/>
              <a:gd name="connsiteX1" fmla="*/ 1952625 w 1971675"/>
              <a:gd name="connsiteY1" fmla="*/ 2581275 h 2638425"/>
              <a:gd name="connsiteX2" fmla="*/ 1933575 w 1971675"/>
              <a:gd name="connsiteY2" fmla="*/ 2552700 h 2638425"/>
              <a:gd name="connsiteX3" fmla="*/ 1885950 w 1971675"/>
              <a:gd name="connsiteY3" fmla="*/ 2466975 h 2638425"/>
              <a:gd name="connsiteX4" fmla="*/ 1847850 w 1971675"/>
              <a:gd name="connsiteY4" fmla="*/ 2447925 h 2638425"/>
              <a:gd name="connsiteX5" fmla="*/ 1800225 w 1971675"/>
              <a:gd name="connsiteY5" fmla="*/ 2400300 h 2638425"/>
              <a:gd name="connsiteX6" fmla="*/ 1781175 w 1971675"/>
              <a:gd name="connsiteY6" fmla="*/ 2371725 h 2638425"/>
              <a:gd name="connsiteX7" fmla="*/ 1752600 w 1971675"/>
              <a:gd name="connsiteY7" fmla="*/ 2362200 h 2638425"/>
              <a:gd name="connsiteX8" fmla="*/ 1724025 w 1971675"/>
              <a:gd name="connsiteY8" fmla="*/ 2343150 h 2638425"/>
              <a:gd name="connsiteX9" fmla="*/ 1704975 w 1971675"/>
              <a:gd name="connsiteY9" fmla="*/ 2314575 h 2638425"/>
              <a:gd name="connsiteX10" fmla="*/ 1619250 w 1971675"/>
              <a:gd name="connsiteY10" fmla="*/ 2276475 h 2638425"/>
              <a:gd name="connsiteX11" fmla="*/ 1447800 w 1971675"/>
              <a:gd name="connsiteY11" fmla="*/ 2257425 h 2638425"/>
              <a:gd name="connsiteX12" fmla="*/ 1400175 w 1971675"/>
              <a:gd name="connsiteY12" fmla="*/ 2247900 h 2638425"/>
              <a:gd name="connsiteX13" fmla="*/ 1343025 w 1971675"/>
              <a:gd name="connsiteY13" fmla="*/ 2228850 h 2638425"/>
              <a:gd name="connsiteX14" fmla="*/ 1304925 w 1971675"/>
              <a:gd name="connsiteY14" fmla="*/ 2219325 h 2638425"/>
              <a:gd name="connsiteX15" fmla="*/ 1228725 w 1971675"/>
              <a:gd name="connsiteY15" fmla="*/ 2181225 h 2638425"/>
              <a:gd name="connsiteX16" fmla="*/ 1200150 w 1971675"/>
              <a:gd name="connsiteY16" fmla="*/ 2162175 h 2638425"/>
              <a:gd name="connsiteX17" fmla="*/ 1171575 w 1971675"/>
              <a:gd name="connsiteY17" fmla="*/ 2152650 h 2638425"/>
              <a:gd name="connsiteX18" fmla="*/ 1076325 w 1971675"/>
              <a:gd name="connsiteY18" fmla="*/ 2085975 h 2638425"/>
              <a:gd name="connsiteX19" fmla="*/ 1038225 w 1971675"/>
              <a:gd name="connsiteY19" fmla="*/ 2066925 h 2638425"/>
              <a:gd name="connsiteX20" fmla="*/ 1000125 w 1971675"/>
              <a:gd name="connsiteY20" fmla="*/ 2038350 h 2638425"/>
              <a:gd name="connsiteX21" fmla="*/ 971550 w 1971675"/>
              <a:gd name="connsiteY21" fmla="*/ 2028825 h 2638425"/>
              <a:gd name="connsiteX22" fmla="*/ 942975 w 1971675"/>
              <a:gd name="connsiteY22" fmla="*/ 2009775 h 2638425"/>
              <a:gd name="connsiteX23" fmla="*/ 923925 w 1971675"/>
              <a:gd name="connsiteY23" fmla="*/ 1981200 h 2638425"/>
              <a:gd name="connsiteX24" fmla="*/ 895350 w 1971675"/>
              <a:gd name="connsiteY24" fmla="*/ 1952625 h 2638425"/>
              <a:gd name="connsiteX25" fmla="*/ 885825 w 1971675"/>
              <a:gd name="connsiteY25" fmla="*/ 1924050 h 2638425"/>
              <a:gd name="connsiteX26" fmla="*/ 866775 w 1971675"/>
              <a:gd name="connsiteY26" fmla="*/ 1809750 h 2638425"/>
              <a:gd name="connsiteX27" fmla="*/ 857250 w 1971675"/>
              <a:gd name="connsiteY27" fmla="*/ 1781175 h 2638425"/>
              <a:gd name="connsiteX28" fmla="*/ 828675 w 1971675"/>
              <a:gd name="connsiteY28" fmla="*/ 1752600 h 2638425"/>
              <a:gd name="connsiteX29" fmla="*/ 809625 w 1971675"/>
              <a:gd name="connsiteY29" fmla="*/ 1724025 h 2638425"/>
              <a:gd name="connsiteX30" fmla="*/ 752475 w 1971675"/>
              <a:gd name="connsiteY30" fmla="*/ 1657350 h 2638425"/>
              <a:gd name="connsiteX31" fmla="*/ 695325 w 1971675"/>
              <a:gd name="connsiteY31" fmla="*/ 1609725 h 2638425"/>
              <a:gd name="connsiteX32" fmla="*/ 628650 w 1971675"/>
              <a:gd name="connsiteY32" fmla="*/ 1533525 h 2638425"/>
              <a:gd name="connsiteX33" fmla="*/ 590550 w 1971675"/>
              <a:gd name="connsiteY33" fmla="*/ 1466850 h 2638425"/>
              <a:gd name="connsiteX34" fmla="*/ 561975 w 1971675"/>
              <a:gd name="connsiteY34" fmla="*/ 1228725 h 2638425"/>
              <a:gd name="connsiteX35" fmla="*/ 533400 w 1971675"/>
              <a:gd name="connsiteY35" fmla="*/ 1209675 h 2638425"/>
              <a:gd name="connsiteX36" fmla="*/ 476250 w 1971675"/>
              <a:gd name="connsiteY36" fmla="*/ 1162050 h 2638425"/>
              <a:gd name="connsiteX37" fmla="*/ 447675 w 1971675"/>
              <a:gd name="connsiteY37" fmla="*/ 1152525 h 2638425"/>
              <a:gd name="connsiteX38" fmla="*/ 390525 w 1971675"/>
              <a:gd name="connsiteY38" fmla="*/ 1114425 h 2638425"/>
              <a:gd name="connsiteX39" fmla="*/ 361950 w 1971675"/>
              <a:gd name="connsiteY39" fmla="*/ 1095375 h 2638425"/>
              <a:gd name="connsiteX40" fmla="*/ 352425 w 1971675"/>
              <a:gd name="connsiteY40" fmla="*/ 1057275 h 2638425"/>
              <a:gd name="connsiteX41" fmla="*/ 342900 w 1971675"/>
              <a:gd name="connsiteY41" fmla="*/ 1028700 h 2638425"/>
              <a:gd name="connsiteX42" fmla="*/ 333375 w 1971675"/>
              <a:gd name="connsiteY42" fmla="*/ 781050 h 2638425"/>
              <a:gd name="connsiteX43" fmla="*/ 285750 w 1971675"/>
              <a:gd name="connsiteY43" fmla="*/ 733425 h 2638425"/>
              <a:gd name="connsiteX44" fmla="*/ 257175 w 1971675"/>
              <a:gd name="connsiteY44" fmla="*/ 704850 h 2638425"/>
              <a:gd name="connsiteX45" fmla="*/ 228600 w 1971675"/>
              <a:gd name="connsiteY45" fmla="*/ 685800 h 2638425"/>
              <a:gd name="connsiteX46" fmla="*/ 171450 w 1971675"/>
              <a:gd name="connsiteY46" fmla="*/ 619125 h 2638425"/>
              <a:gd name="connsiteX47" fmla="*/ 152400 w 1971675"/>
              <a:gd name="connsiteY47" fmla="*/ 590550 h 2638425"/>
              <a:gd name="connsiteX48" fmla="*/ 142875 w 1971675"/>
              <a:gd name="connsiteY48" fmla="*/ 561975 h 2638425"/>
              <a:gd name="connsiteX49" fmla="*/ 123825 w 1971675"/>
              <a:gd name="connsiteY49" fmla="*/ 457200 h 2638425"/>
              <a:gd name="connsiteX50" fmla="*/ 104775 w 1971675"/>
              <a:gd name="connsiteY50" fmla="*/ 419100 h 2638425"/>
              <a:gd name="connsiteX51" fmla="*/ 76200 w 1971675"/>
              <a:gd name="connsiteY51" fmla="*/ 400050 h 2638425"/>
              <a:gd name="connsiteX52" fmla="*/ 47625 w 1971675"/>
              <a:gd name="connsiteY52" fmla="*/ 371475 h 2638425"/>
              <a:gd name="connsiteX53" fmla="*/ 19050 w 1971675"/>
              <a:gd name="connsiteY53" fmla="*/ 314325 h 2638425"/>
              <a:gd name="connsiteX54" fmla="*/ 0 w 1971675"/>
              <a:gd name="connsiteY54" fmla="*/ 285750 h 2638425"/>
              <a:gd name="connsiteX55" fmla="*/ 9525 w 1971675"/>
              <a:gd name="connsiteY55" fmla="*/ 200025 h 2638425"/>
              <a:gd name="connsiteX56" fmla="*/ 19050 w 1971675"/>
              <a:gd name="connsiteY56" fmla="*/ 171450 h 2638425"/>
              <a:gd name="connsiteX57" fmla="*/ 76200 w 1971675"/>
              <a:gd name="connsiteY57" fmla="*/ 114300 h 2638425"/>
              <a:gd name="connsiteX58" fmla="*/ 114300 w 1971675"/>
              <a:gd name="connsiteY58" fmla="*/ 57150 h 2638425"/>
              <a:gd name="connsiteX59" fmla="*/ 142875 w 1971675"/>
              <a:gd name="connsiteY59" fmla="*/ 47625 h 2638425"/>
              <a:gd name="connsiteX60" fmla="*/ 190500 w 1971675"/>
              <a:gd name="connsiteY60" fmla="*/ 38100 h 2638425"/>
              <a:gd name="connsiteX61" fmla="*/ 238125 w 1971675"/>
              <a:gd name="connsiteY61" fmla="*/ 19050 h 2638425"/>
              <a:gd name="connsiteX62" fmla="*/ 295275 w 1971675"/>
              <a:gd name="connsiteY62" fmla="*/ 0 h 2638425"/>
              <a:gd name="connsiteX63" fmla="*/ 571500 w 1971675"/>
              <a:gd name="connsiteY63" fmla="*/ 9525 h 2638425"/>
              <a:gd name="connsiteX64" fmla="*/ 609600 w 1971675"/>
              <a:gd name="connsiteY64" fmla="*/ 19050 h 2638425"/>
              <a:gd name="connsiteX65" fmla="*/ 676275 w 1971675"/>
              <a:gd name="connsiteY65" fmla="*/ 76200 h 2638425"/>
              <a:gd name="connsiteX66" fmla="*/ 704850 w 1971675"/>
              <a:gd name="connsiteY66" fmla="*/ 85725 h 2638425"/>
              <a:gd name="connsiteX67" fmla="*/ 733425 w 1971675"/>
              <a:gd name="connsiteY67" fmla="*/ 104775 h 2638425"/>
              <a:gd name="connsiteX68" fmla="*/ 762000 w 1971675"/>
              <a:gd name="connsiteY68" fmla="*/ 114300 h 2638425"/>
              <a:gd name="connsiteX69" fmla="*/ 847725 w 1971675"/>
              <a:gd name="connsiteY69" fmla="*/ 161925 h 2638425"/>
              <a:gd name="connsiteX70" fmla="*/ 1009650 w 1971675"/>
              <a:gd name="connsiteY70" fmla="*/ 171450 h 2638425"/>
              <a:gd name="connsiteX71" fmla="*/ 1066800 w 1971675"/>
              <a:gd name="connsiteY71" fmla="*/ 190500 h 2638425"/>
              <a:gd name="connsiteX72" fmla="*/ 1123950 w 1971675"/>
              <a:gd name="connsiteY72" fmla="*/ 228600 h 2638425"/>
              <a:gd name="connsiteX73" fmla="*/ 1152525 w 1971675"/>
              <a:gd name="connsiteY73" fmla="*/ 247650 h 2638425"/>
              <a:gd name="connsiteX74" fmla="*/ 1209675 w 1971675"/>
              <a:gd name="connsiteY74" fmla="*/ 266700 h 2638425"/>
              <a:gd name="connsiteX75" fmla="*/ 1295400 w 1971675"/>
              <a:gd name="connsiteY75" fmla="*/ 314325 h 2638425"/>
              <a:gd name="connsiteX76" fmla="*/ 1314450 w 1971675"/>
              <a:gd name="connsiteY76" fmla="*/ 342900 h 2638425"/>
              <a:gd name="connsiteX77" fmla="*/ 1343025 w 1971675"/>
              <a:gd name="connsiteY77" fmla="*/ 361950 h 2638425"/>
              <a:gd name="connsiteX78" fmla="*/ 1352550 w 1971675"/>
              <a:gd name="connsiteY78" fmla="*/ 390525 h 2638425"/>
              <a:gd name="connsiteX79" fmla="*/ 1371600 w 1971675"/>
              <a:gd name="connsiteY79" fmla="*/ 419100 h 2638425"/>
              <a:gd name="connsiteX80" fmla="*/ 1390650 w 1971675"/>
              <a:gd name="connsiteY80" fmla="*/ 476250 h 2638425"/>
              <a:gd name="connsiteX81" fmla="*/ 1400175 w 1971675"/>
              <a:gd name="connsiteY81" fmla="*/ 504825 h 2638425"/>
              <a:gd name="connsiteX82" fmla="*/ 1409700 w 1971675"/>
              <a:gd name="connsiteY82" fmla="*/ 600075 h 2638425"/>
              <a:gd name="connsiteX83" fmla="*/ 1428750 w 1971675"/>
              <a:gd name="connsiteY83" fmla="*/ 628650 h 2638425"/>
              <a:gd name="connsiteX84" fmla="*/ 1438275 w 1971675"/>
              <a:gd name="connsiteY84" fmla="*/ 657225 h 2638425"/>
              <a:gd name="connsiteX85" fmla="*/ 1476375 w 1971675"/>
              <a:gd name="connsiteY85" fmla="*/ 714375 h 2638425"/>
              <a:gd name="connsiteX86" fmla="*/ 1504950 w 1971675"/>
              <a:gd name="connsiteY86" fmla="*/ 771525 h 2638425"/>
              <a:gd name="connsiteX87" fmla="*/ 1514475 w 1971675"/>
              <a:gd name="connsiteY87" fmla="*/ 800100 h 2638425"/>
              <a:gd name="connsiteX88" fmla="*/ 1628775 w 1971675"/>
              <a:gd name="connsiteY88" fmla="*/ 790575 h 2638425"/>
              <a:gd name="connsiteX89" fmla="*/ 1657350 w 1971675"/>
              <a:gd name="connsiteY89" fmla="*/ 752475 h 2638425"/>
              <a:gd name="connsiteX90" fmla="*/ 1638300 w 1971675"/>
              <a:gd name="connsiteY90" fmla="*/ 628650 h 2638425"/>
              <a:gd name="connsiteX91" fmla="*/ 1609725 w 1971675"/>
              <a:gd name="connsiteY91" fmla="*/ 571500 h 2638425"/>
              <a:gd name="connsiteX92" fmla="*/ 1638300 w 1971675"/>
              <a:gd name="connsiteY92" fmla="*/ 447675 h 2638425"/>
              <a:gd name="connsiteX93" fmla="*/ 1657350 w 1971675"/>
              <a:gd name="connsiteY93" fmla="*/ 419100 h 2638425"/>
              <a:gd name="connsiteX94" fmla="*/ 1704975 w 1971675"/>
              <a:gd name="connsiteY94" fmla="*/ 419100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971675" h="2638425">
                <a:moveTo>
                  <a:pt x="1971675" y="2638425"/>
                </a:moveTo>
                <a:cubicBezTo>
                  <a:pt x="1965325" y="2619375"/>
                  <a:pt x="1963764" y="2597983"/>
                  <a:pt x="1952625" y="2581275"/>
                </a:cubicBezTo>
                <a:cubicBezTo>
                  <a:pt x="1946275" y="2571750"/>
                  <a:pt x="1938224" y="2563161"/>
                  <a:pt x="1933575" y="2552700"/>
                </a:cubicBezTo>
                <a:cubicBezTo>
                  <a:pt x="1910745" y="2501331"/>
                  <a:pt x="1928403" y="2497298"/>
                  <a:pt x="1885950" y="2466975"/>
                </a:cubicBezTo>
                <a:cubicBezTo>
                  <a:pt x="1874396" y="2458722"/>
                  <a:pt x="1860550" y="2454275"/>
                  <a:pt x="1847850" y="2447925"/>
                </a:cubicBezTo>
                <a:cubicBezTo>
                  <a:pt x="1797050" y="2371725"/>
                  <a:pt x="1863725" y="2463800"/>
                  <a:pt x="1800225" y="2400300"/>
                </a:cubicBezTo>
                <a:cubicBezTo>
                  <a:pt x="1792130" y="2392205"/>
                  <a:pt x="1790114" y="2378876"/>
                  <a:pt x="1781175" y="2371725"/>
                </a:cubicBezTo>
                <a:cubicBezTo>
                  <a:pt x="1773335" y="2365453"/>
                  <a:pt x="1761580" y="2366690"/>
                  <a:pt x="1752600" y="2362200"/>
                </a:cubicBezTo>
                <a:cubicBezTo>
                  <a:pt x="1742361" y="2357080"/>
                  <a:pt x="1733550" y="2349500"/>
                  <a:pt x="1724025" y="2343150"/>
                </a:cubicBezTo>
                <a:cubicBezTo>
                  <a:pt x="1717675" y="2333625"/>
                  <a:pt x="1713070" y="2322670"/>
                  <a:pt x="1704975" y="2314575"/>
                </a:cubicBezTo>
                <a:cubicBezTo>
                  <a:pt x="1682334" y="2291934"/>
                  <a:pt x="1647544" y="2285906"/>
                  <a:pt x="1619250" y="2276475"/>
                </a:cubicBezTo>
                <a:cubicBezTo>
                  <a:pt x="1545394" y="2251856"/>
                  <a:pt x="1600693" y="2267618"/>
                  <a:pt x="1447800" y="2257425"/>
                </a:cubicBezTo>
                <a:cubicBezTo>
                  <a:pt x="1431925" y="2254250"/>
                  <a:pt x="1415794" y="2252160"/>
                  <a:pt x="1400175" y="2247900"/>
                </a:cubicBezTo>
                <a:cubicBezTo>
                  <a:pt x="1380802" y="2242616"/>
                  <a:pt x="1362506" y="2233720"/>
                  <a:pt x="1343025" y="2228850"/>
                </a:cubicBezTo>
                <a:lnTo>
                  <a:pt x="1304925" y="2219325"/>
                </a:lnTo>
                <a:cubicBezTo>
                  <a:pt x="1220308" y="2155862"/>
                  <a:pt x="1311949" y="2216892"/>
                  <a:pt x="1228725" y="2181225"/>
                </a:cubicBezTo>
                <a:cubicBezTo>
                  <a:pt x="1218203" y="2176716"/>
                  <a:pt x="1210389" y="2167295"/>
                  <a:pt x="1200150" y="2162175"/>
                </a:cubicBezTo>
                <a:cubicBezTo>
                  <a:pt x="1191170" y="2157685"/>
                  <a:pt x="1181100" y="2155825"/>
                  <a:pt x="1171575" y="2152650"/>
                </a:cubicBezTo>
                <a:cubicBezTo>
                  <a:pt x="1147682" y="2134730"/>
                  <a:pt x="1099778" y="2097701"/>
                  <a:pt x="1076325" y="2085975"/>
                </a:cubicBezTo>
                <a:cubicBezTo>
                  <a:pt x="1063625" y="2079625"/>
                  <a:pt x="1050266" y="2074450"/>
                  <a:pt x="1038225" y="2066925"/>
                </a:cubicBezTo>
                <a:cubicBezTo>
                  <a:pt x="1024763" y="2058511"/>
                  <a:pt x="1013908" y="2046226"/>
                  <a:pt x="1000125" y="2038350"/>
                </a:cubicBezTo>
                <a:cubicBezTo>
                  <a:pt x="991408" y="2033369"/>
                  <a:pt x="980530" y="2033315"/>
                  <a:pt x="971550" y="2028825"/>
                </a:cubicBezTo>
                <a:cubicBezTo>
                  <a:pt x="961311" y="2023705"/>
                  <a:pt x="952500" y="2016125"/>
                  <a:pt x="942975" y="2009775"/>
                </a:cubicBezTo>
                <a:cubicBezTo>
                  <a:pt x="936625" y="2000250"/>
                  <a:pt x="931254" y="1989994"/>
                  <a:pt x="923925" y="1981200"/>
                </a:cubicBezTo>
                <a:cubicBezTo>
                  <a:pt x="915301" y="1970852"/>
                  <a:pt x="902822" y="1963833"/>
                  <a:pt x="895350" y="1952625"/>
                </a:cubicBezTo>
                <a:cubicBezTo>
                  <a:pt x="889781" y="1944271"/>
                  <a:pt x="889000" y="1933575"/>
                  <a:pt x="885825" y="1924050"/>
                </a:cubicBezTo>
                <a:cubicBezTo>
                  <a:pt x="878095" y="1862207"/>
                  <a:pt x="880760" y="1858698"/>
                  <a:pt x="866775" y="1809750"/>
                </a:cubicBezTo>
                <a:cubicBezTo>
                  <a:pt x="864017" y="1800096"/>
                  <a:pt x="862819" y="1789529"/>
                  <a:pt x="857250" y="1781175"/>
                </a:cubicBezTo>
                <a:cubicBezTo>
                  <a:pt x="849778" y="1769967"/>
                  <a:pt x="837299" y="1762948"/>
                  <a:pt x="828675" y="1752600"/>
                </a:cubicBezTo>
                <a:cubicBezTo>
                  <a:pt x="821346" y="1743806"/>
                  <a:pt x="816279" y="1733340"/>
                  <a:pt x="809625" y="1724025"/>
                </a:cubicBezTo>
                <a:cubicBezTo>
                  <a:pt x="791076" y="1698056"/>
                  <a:pt x="776910" y="1677712"/>
                  <a:pt x="752475" y="1657350"/>
                </a:cubicBezTo>
                <a:cubicBezTo>
                  <a:pt x="717717" y="1628385"/>
                  <a:pt x="726082" y="1649269"/>
                  <a:pt x="695325" y="1609725"/>
                </a:cubicBezTo>
                <a:cubicBezTo>
                  <a:pt x="635488" y="1532792"/>
                  <a:pt x="683968" y="1570404"/>
                  <a:pt x="628650" y="1533525"/>
                </a:cubicBezTo>
                <a:cubicBezTo>
                  <a:pt x="619850" y="1520326"/>
                  <a:pt x="592236" y="1481464"/>
                  <a:pt x="590550" y="1466850"/>
                </a:cubicBezTo>
                <a:cubicBezTo>
                  <a:pt x="586075" y="1428064"/>
                  <a:pt x="618899" y="1285649"/>
                  <a:pt x="561975" y="1228725"/>
                </a:cubicBezTo>
                <a:cubicBezTo>
                  <a:pt x="553880" y="1220630"/>
                  <a:pt x="542194" y="1217004"/>
                  <a:pt x="533400" y="1209675"/>
                </a:cubicBezTo>
                <a:cubicBezTo>
                  <a:pt x="501802" y="1183343"/>
                  <a:pt x="511723" y="1179787"/>
                  <a:pt x="476250" y="1162050"/>
                </a:cubicBezTo>
                <a:cubicBezTo>
                  <a:pt x="467270" y="1157560"/>
                  <a:pt x="456452" y="1157401"/>
                  <a:pt x="447675" y="1152525"/>
                </a:cubicBezTo>
                <a:cubicBezTo>
                  <a:pt x="427661" y="1141406"/>
                  <a:pt x="409575" y="1127125"/>
                  <a:pt x="390525" y="1114425"/>
                </a:cubicBezTo>
                <a:lnTo>
                  <a:pt x="361950" y="1095375"/>
                </a:lnTo>
                <a:cubicBezTo>
                  <a:pt x="358775" y="1082675"/>
                  <a:pt x="356021" y="1069862"/>
                  <a:pt x="352425" y="1057275"/>
                </a:cubicBezTo>
                <a:cubicBezTo>
                  <a:pt x="349667" y="1047621"/>
                  <a:pt x="343591" y="1038716"/>
                  <a:pt x="342900" y="1028700"/>
                </a:cubicBezTo>
                <a:cubicBezTo>
                  <a:pt x="337216" y="946285"/>
                  <a:pt x="341876" y="863223"/>
                  <a:pt x="333375" y="781050"/>
                </a:cubicBezTo>
                <a:cubicBezTo>
                  <a:pt x="330739" y="755570"/>
                  <a:pt x="301086" y="746205"/>
                  <a:pt x="285750" y="733425"/>
                </a:cubicBezTo>
                <a:cubicBezTo>
                  <a:pt x="275402" y="724801"/>
                  <a:pt x="267523" y="713474"/>
                  <a:pt x="257175" y="704850"/>
                </a:cubicBezTo>
                <a:cubicBezTo>
                  <a:pt x="248381" y="697521"/>
                  <a:pt x="237394" y="693129"/>
                  <a:pt x="228600" y="685800"/>
                </a:cubicBezTo>
                <a:cubicBezTo>
                  <a:pt x="204165" y="665438"/>
                  <a:pt x="189999" y="645094"/>
                  <a:pt x="171450" y="619125"/>
                </a:cubicBezTo>
                <a:cubicBezTo>
                  <a:pt x="164796" y="609810"/>
                  <a:pt x="157520" y="600789"/>
                  <a:pt x="152400" y="590550"/>
                </a:cubicBezTo>
                <a:cubicBezTo>
                  <a:pt x="147910" y="581570"/>
                  <a:pt x="146050" y="571500"/>
                  <a:pt x="142875" y="561975"/>
                </a:cubicBezTo>
                <a:cubicBezTo>
                  <a:pt x="137390" y="518091"/>
                  <a:pt x="139372" y="493476"/>
                  <a:pt x="123825" y="457200"/>
                </a:cubicBezTo>
                <a:cubicBezTo>
                  <a:pt x="118232" y="444149"/>
                  <a:pt x="113865" y="430008"/>
                  <a:pt x="104775" y="419100"/>
                </a:cubicBezTo>
                <a:cubicBezTo>
                  <a:pt x="97446" y="410306"/>
                  <a:pt x="84994" y="407379"/>
                  <a:pt x="76200" y="400050"/>
                </a:cubicBezTo>
                <a:cubicBezTo>
                  <a:pt x="65852" y="391426"/>
                  <a:pt x="56249" y="381823"/>
                  <a:pt x="47625" y="371475"/>
                </a:cubicBezTo>
                <a:cubicBezTo>
                  <a:pt x="13503" y="330529"/>
                  <a:pt x="40529" y="357283"/>
                  <a:pt x="19050" y="314325"/>
                </a:cubicBezTo>
                <a:cubicBezTo>
                  <a:pt x="13930" y="304086"/>
                  <a:pt x="6350" y="295275"/>
                  <a:pt x="0" y="285750"/>
                </a:cubicBezTo>
                <a:cubicBezTo>
                  <a:pt x="3175" y="257175"/>
                  <a:pt x="4798" y="228385"/>
                  <a:pt x="9525" y="200025"/>
                </a:cubicBezTo>
                <a:cubicBezTo>
                  <a:pt x="11176" y="190121"/>
                  <a:pt x="12886" y="179375"/>
                  <a:pt x="19050" y="171450"/>
                </a:cubicBezTo>
                <a:cubicBezTo>
                  <a:pt x="35590" y="150184"/>
                  <a:pt x="61256" y="136716"/>
                  <a:pt x="76200" y="114300"/>
                </a:cubicBezTo>
                <a:cubicBezTo>
                  <a:pt x="88900" y="95250"/>
                  <a:pt x="92580" y="64390"/>
                  <a:pt x="114300" y="57150"/>
                </a:cubicBezTo>
                <a:cubicBezTo>
                  <a:pt x="123825" y="53975"/>
                  <a:pt x="133135" y="50060"/>
                  <a:pt x="142875" y="47625"/>
                </a:cubicBezTo>
                <a:cubicBezTo>
                  <a:pt x="158581" y="43698"/>
                  <a:pt x="174993" y="42752"/>
                  <a:pt x="190500" y="38100"/>
                </a:cubicBezTo>
                <a:cubicBezTo>
                  <a:pt x="206877" y="33187"/>
                  <a:pt x="222057" y="24893"/>
                  <a:pt x="238125" y="19050"/>
                </a:cubicBezTo>
                <a:cubicBezTo>
                  <a:pt x="256996" y="12188"/>
                  <a:pt x="295275" y="0"/>
                  <a:pt x="295275" y="0"/>
                </a:cubicBezTo>
                <a:cubicBezTo>
                  <a:pt x="387350" y="3175"/>
                  <a:pt x="479539" y="3952"/>
                  <a:pt x="571500" y="9525"/>
                </a:cubicBezTo>
                <a:cubicBezTo>
                  <a:pt x="584567" y="10317"/>
                  <a:pt x="597891" y="13196"/>
                  <a:pt x="609600" y="19050"/>
                </a:cubicBezTo>
                <a:cubicBezTo>
                  <a:pt x="678972" y="53736"/>
                  <a:pt x="619083" y="38072"/>
                  <a:pt x="676275" y="76200"/>
                </a:cubicBezTo>
                <a:cubicBezTo>
                  <a:pt x="684629" y="81769"/>
                  <a:pt x="695870" y="81235"/>
                  <a:pt x="704850" y="85725"/>
                </a:cubicBezTo>
                <a:cubicBezTo>
                  <a:pt x="715089" y="90845"/>
                  <a:pt x="723186" y="99655"/>
                  <a:pt x="733425" y="104775"/>
                </a:cubicBezTo>
                <a:cubicBezTo>
                  <a:pt x="742405" y="109265"/>
                  <a:pt x="753223" y="109424"/>
                  <a:pt x="762000" y="114300"/>
                </a:cubicBezTo>
                <a:cubicBezTo>
                  <a:pt x="784736" y="126931"/>
                  <a:pt x="816184" y="158771"/>
                  <a:pt x="847725" y="161925"/>
                </a:cubicBezTo>
                <a:cubicBezTo>
                  <a:pt x="901525" y="167305"/>
                  <a:pt x="955675" y="168275"/>
                  <a:pt x="1009650" y="171450"/>
                </a:cubicBezTo>
                <a:cubicBezTo>
                  <a:pt x="1028700" y="177800"/>
                  <a:pt x="1050092" y="179361"/>
                  <a:pt x="1066800" y="190500"/>
                </a:cubicBezTo>
                <a:lnTo>
                  <a:pt x="1123950" y="228600"/>
                </a:lnTo>
                <a:cubicBezTo>
                  <a:pt x="1133475" y="234950"/>
                  <a:pt x="1141665" y="244030"/>
                  <a:pt x="1152525" y="247650"/>
                </a:cubicBezTo>
                <a:cubicBezTo>
                  <a:pt x="1171575" y="254000"/>
                  <a:pt x="1192967" y="255561"/>
                  <a:pt x="1209675" y="266700"/>
                </a:cubicBezTo>
                <a:cubicBezTo>
                  <a:pt x="1275179" y="310369"/>
                  <a:pt x="1245105" y="297560"/>
                  <a:pt x="1295400" y="314325"/>
                </a:cubicBezTo>
                <a:cubicBezTo>
                  <a:pt x="1301750" y="323850"/>
                  <a:pt x="1306355" y="334805"/>
                  <a:pt x="1314450" y="342900"/>
                </a:cubicBezTo>
                <a:cubicBezTo>
                  <a:pt x="1322545" y="350995"/>
                  <a:pt x="1335874" y="353011"/>
                  <a:pt x="1343025" y="361950"/>
                </a:cubicBezTo>
                <a:cubicBezTo>
                  <a:pt x="1349297" y="369790"/>
                  <a:pt x="1348060" y="381545"/>
                  <a:pt x="1352550" y="390525"/>
                </a:cubicBezTo>
                <a:cubicBezTo>
                  <a:pt x="1357670" y="400764"/>
                  <a:pt x="1366951" y="408639"/>
                  <a:pt x="1371600" y="419100"/>
                </a:cubicBezTo>
                <a:cubicBezTo>
                  <a:pt x="1379755" y="437450"/>
                  <a:pt x="1384300" y="457200"/>
                  <a:pt x="1390650" y="476250"/>
                </a:cubicBezTo>
                <a:lnTo>
                  <a:pt x="1400175" y="504825"/>
                </a:lnTo>
                <a:cubicBezTo>
                  <a:pt x="1403350" y="536575"/>
                  <a:pt x="1402525" y="568984"/>
                  <a:pt x="1409700" y="600075"/>
                </a:cubicBezTo>
                <a:cubicBezTo>
                  <a:pt x="1412274" y="611229"/>
                  <a:pt x="1423630" y="618411"/>
                  <a:pt x="1428750" y="628650"/>
                </a:cubicBezTo>
                <a:cubicBezTo>
                  <a:pt x="1433240" y="637630"/>
                  <a:pt x="1433399" y="648448"/>
                  <a:pt x="1438275" y="657225"/>
                </a:cubicBezTo>
                <a:cubicBezTo>
                  <a:pt x="1449394" y="677239"/>
                  <a:pt x="1469135" y="692655"/>
                  <a:pt x="1476375" y="714375"/>
                </a:cubicBezTo>
                <a:cubicBezTo>
                  <a:pt x="1500316" y="786199"/>
                  <a:pt x="1468021" y="697667"/>
                  <a:pt x="1504950" y="771525"/>
                </a:cubicBezTo>
                <a:cubicBezTo>
                  <a:pt x="1509440" y="780505"/>
                  <a:pt x="1511300" y="790575"/>
                  <a:pt x="1514475" y="800100"/>
                </a:cubicBezTo>
                <a:cubicBezTo>
                  <a:pt x="1552575" y="796925"/>
                  <a:pt x="1592505" y="802665"/>
                  <a:pt x="1628775" y="790575"/>
                </a:cubicBezTo>
                <a:cubicBezTo>
                  <a:pt x="1643835" y="785555"/>
                  <a:pt x="1655105" y="768190"/>
                  <a:pt x="1657350" y="752475"/>
                </a:cubicBezTo>
                <a:cubicBezTo>
                  <a:pt x="1659778" y="735478"/>
                  <a:pt x="1653840" y="659730"/>
                  <a:pt x="1638300" y="628650"/>
                </a:cubicBezTo>
                <a:cubicBezTo>
                  <a:pt x="1601371" y="554792"/>
                  <a:pt x="1633666" y="643324"/>
                  <a:pt x="1609725" y="571500"/>
                </a:cubicBezTo>
                <a:cubicBezTo>
                  <a:pt x="1614116" y="540761"/>
                  <a:pt x="1619282" y="476202"/>
                  <a:pt x="1638300" y="447675"/>
                </a:cubicBezTo>
                <a:cubicBezTo>
                  <a:pt x="1644650" y="438150"/>
                  <a:pt x="1646828" y="423609"/>
                  <a:pt x="1657350" y="419100"/>
                </a:cubicBezTo>
                <a:cubicBezTo>
                  <a:pt x="1671941" y="412847"/>
                  <a:pt x="1689100" y="419100"/>
                  <a:pt x="1704975" y="419100"/>
                </a:cubicBezTo>
              </a:path>
            </a:pathLst>
          </a:cu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791075" y="3589333"/>
            <a:ext cx="2333625" cy="802811"/>
          </a:xfrm>
          <a:custGeom>
            <a:avLst/>
            <a:gdLst>
              <a:gd name="connsiteX0" fmla="*/ 0 w 2333625"/>
              <a:gd name="connsiteY0" fmla="*/ 192092 h 802811"/>
              <a:gd name="connsiteX1" fmla="*/ 28575 w 2333625"/>
              <a:gd name="connsiteY1" fmla="*/ 77792 h 802811"/>
              <a:gd name="connsiteX2" fmla="*/ 38100 w 2333625"/>
              <a:gd name="connsiteY2" fmla="*/ 49217 h 802811"/>
              <a:gd name="connsiteX3" fmla="*/ 28575 w 2333625"/>
              <a:gd name="connsiteY3" fmla="*/ 20642 h 802811"/>
              <a:gd name="connsiteX4" fmla="*/ 133350 w 2333625"/>
              <a:gd name="connsiteY4" fmla="*/ 49217 h 802811"/>
              <a:gd name="connsiteX5" fmla="*/ 238125 w 2333625"/>
              <a:gd name="connsiteY5" fmla="*/ 77792 h 802811"/>
              <a:gd name="connsiteX6" fmla="*/ 390525 w 2333625"/>
              <a:gd name="connsiteY6" fmla="*/ 106367 h 802811"/>
              <a:gd name="connsiteX7" fmla="*/ 504825 w 2333625"/>
              <a:gd name="connsiteY7" fmla="*/ 125417 h 802811"/>
              <a:gd name="connsiteX8" fmla="*/ 647700 w 2333625"/>
              <a:gd name="connsiteY8" fmla="*/ 134942 h 802811"/>
              <a:gd name="connsiteX9" fmla="*/ 685800 w 2333625"/>
              <a:gd name="connsiteY9" fmla="*/ 192092 h 802811"/>
              <a:gd name="connsiteX10" fmla="*/ 704850 w 2333625"/>
              <a:gd name="connsiteY10" fmla="*/ 220667 h 802811"/>
              <a:gd name="connsiteX11" fmla="*/ 771525 w 2333625"/>
              <a:gd name="connsiteY11" fmla="*/ 258767 h 802811"/>
              <a:gd name="connsiteX12" fmla="*/ 800100 w 2333625"/>
              <a:gd name="connsiteY12" fmla="*/ 277817 h 802811"/>
              <a:gd name="connsiteX13" fmla="*/ 895350 w 2333625"/>
              <a:gd name="connsiteY13" fmla="*/ 296867 h 802811"/>
              <a:gd name="connsiteX14" fmla="*/ 914400 w 2333625"/>
              <a:gd name="connsiteY14" fmla="*/ 325442 h 802811"/>
              <a:gd name="connsiteX15" fmla="*/ 923925 w 2333625"/>
              <a:gd name="connsiteY15" fmla="*/ 373067 h 802811"/>
              <a:gd name="connsiteX16" fmla="*/ 1028700 w 2333625"/>
              <a:gd name="connsiteY16" fmla="*/ 449267 h 802811"/>
              <a:gd name="connsiteX17" fmla="*/ 1047750 w 2333625"/>
              <a:gd name="connsiteY17" fmla="*/ 487367 h 802811"/>
              <a:gd name="connsiteX18" fmla="*/ 1076325 w 2333625"/>
              <a:gd name="connsiteY18" fmla="*/ 515942 h 802811"/>
              <a:gd name="connsiteX19" fmla="*/ 1095375 w 2333625"/>
              <a:gd name="connsiteY19" fmla="*/ 611192 h 802811"/>
              <a:gd name="connsiteX20" fmla="*/ 1095375 w 2333625"/>
              <a:gd name="connsiteY20" fmla="*/ 792167 h 802811"/>
              <a:gd name="connsiteX21" fmla="*/ 1123950 w 2333625"/>
              <a:gd name="connsiteY21" fmla="*/ 801692 h 802811"/>
              <a:gd name="connsiteX22" fmla="*/ 1190625 w 2333625"/>
              <a:gd name="connsiteY22" fmla="*/ 792167 h 802811"/>
              <a:gd name="connsiteX23" fmla="*/ 1247775 w 2333625"/>
              <a:gd name="connsiteY23" fmla="*/ 735017 h 802811"/>
              <a:gd name="connsiteX24" fmla="*/ 1276350 w 2333625"/>
              <a:gd name="connsiteY24" fmla="*/ 706442 h 802811"/>
              <a:gd name="connsiteX25" fmla="*/ 1295400 w 2333625"/>
              <a:gd name="connsiteY25" fmla="*/ 677867 h 802811"/>
              <a:gd name="connsiteX26" fmla="*/ 1362075 w 2333625"/>
              <a:gd name="connsiteY26" fmla="*/ 639767 h 802811"/>
              <a:gd name="connsiteX27" fmla="*/ 1381125 w 2333625"/>
              <a:gd name="connsiteY27" fmla="*/ 611192 h 802811"/>
              <a:gd name="connsiteX28" fmla="*/ 1438275 w 2333625"/>
              <a:gd name="connsiteY28" fmla="*/ 573092 h 802811"/>
              <a:gd name="connsiteX29" fmla="*/ 1457325 w 2333625"/>
              <a:gd name="connsiteY29" fmla="*/ 544517 h 802811"/>
              <a:gd name="connsiteX30" fmla="*/ 1485900 w 2333625"/>
              <a:gd name="connsiteY30" fmla="*/ 525467 h 802811"/>
              <a:gd name="connsiteX31" fmla="*/ 1581150 w 2333625"/>
              <a:gd name="connsiteY31" fmla="*/ 496892 h 802811"/>
              <a:gd name="connsiteX32" fmla="*/ 1609725 w 2333625"/>
              <a:gd name="connsiteY32" fmla="*/ 487367 h 802811"/>
              <a:gd name="connsiteX33" fmla="*/ 1638300 w 2333625"/>
              <a:gd name="connsiteY33" fmla="*/ 392117 h 802811"/>
              <a:gd name="connsiteX34" fmla="*/ 1704975 w 2333625"/>
              <a:gd name="connsiteY34" fmla="*/ 363542 h 802811"/>
              <a:gd name="connsiteX35" fmla="*/ 1781175 w 2333625"/>
              <a:gd name="connsiteY35" fmla="*/ 354017 h 802811"/>
              <a:gd name="connsiteX36" fmla="*/ 1809750 w 2333625"/>
              <a:gd name="connsiteY36" fmla="*/ 334967 h 802811"/>
              <a:gd name="connsiteX37" fmla="*/ 1838325 w 2333625"/>
              <a:gd name="connsiteY37" fmla="*/ 306392 h 802811"/>
              <a:gd name="connsiteX38" fmla="*/ 1885950 w 2333625"/>
              <a:gd name="connsiteY38" fmla="*/ 296867 h 802811"/>
              <a:gd name="connsiteX39" fmla="*/ 1914525 w 2333625"/>
              <a:gd name="connsiteY39" fmla="*/ 287342 h 802811"/>
              <a:gd name="connsiteX40" fmla="*/ 1952625 w 2333625"/>
              <a:gd name="connsiteY40" fmla="*/ 277817 h 802811"/>
              <a:gd name="connsiteX41" fmla="*/ 2009775 w 2333625"/>
              <a:gd name="connsiteY41" fmla="*/ 258767 h 802811"/>
              <a:gd name="connsiteX42" fmla="*/ 2019300 w 2333625"/>
              <a:gd name="connsiteY42" fmla="*/ 230192 h 802811"/>
              <a:gd name="connsiteX43" fmla="*/ 2028825 w 2333625"/>
              <a:gd name="connsiteY43" fmla="*/ 144467 h 802811"/>
              <a:gd name="connsiteX44" fmla="*/ 2057400 w 2333625"/>
              <a:gd name="connsiteY44" fmla="*/ 115892 h 802811"/>
              <a:gd name="connsiteX45" fmla="*/ 2114550 w 2333625"/>
              <a:gd name="connsiteY45" fmla="*/ 96842 h 802811"/>
              <a:gd name="connsiteX46" fmla="*/ 2209800 w 2333625"/>
              <a:gd name="connsiteY46" fmla="*/ 106367 h 802811"/>
              <a:gd name="connsiteX47" fmla="*/ 2219325 w 2333625"/>
              <a:gd name="connsiteY47" fmla="*/ 144467 h 802811"/>
              <a:gd name="connsiteX48" fmla="*/ 2276475 w 2333625"/>
              <a:gd name="connsiteY48" fmla="*/ 163517 h 802811"/>
              <a:gd name="connsiteX49" fmla="*/ 2305050 w 2333625"/>
              <a:gd name="connsiteY49" fmla="*/ 173042 h 802811"/>
              <a:gd name="connsiteX50" fmla="*/ 2333625 w 2333625"/>
              <a:gd name="connsiteY50" fmla="*/ 201617 h 80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333625" h="802811">
                <a:moveTo>
                  <a:pt x="0" y="192092"/>
                </a:moveTo>
                <a:cubicBezTo>
                  <a:pt x="12826" y="115135"/>
                  <a:pt x="3418" y="153264"/>
                  <a:pt x="28575" y="77792"/>
                </a:cubicBezTo>
                <a:lnTo>
                  <a:pt x="38100" y="49217"/>
                </a:lnTo>
                <a:cubicBezTo>
                  <a:pt x="34925" y="39692"/>
                  <a:pt x="18921" y="23400"/>
                  <a:pt x="28575" y="20642"/>
                </a:cubicBezTo>
                <a:cubicBezTo>
                  <a:pt x="100823" y="0"/>
                  <a:pt x="90324" y="30094"/>
                  <a:pt x="133350" y="49217"/>
                </a:cubicBezTo>
                <a:cubicBezTo>
                  <a:pt x="194304" y="76308"/>
                  <a:pt x="180125" y="61974"/>
                  <a:pt x="238125" y="77792"/>
                </a:cubicBezTo>
                <a:cubicBezTo>
                  <a:pt x="356220" y="110000"/>
                  <a:pt x="226552" y="89970"/>
                  <a:pt x="390525" y="106367"/>
                </a:cubicBezTo>
                <a:cubicBezTo>
                  <a:pt x="442662" y="123746"/>
                  <a:pt x="419755" y="118328"/>
                  <a:pt x="504825" y="125417"/>
                </a:cubicBezTo>
                <a:cubicBezTo>
                  <a:pt x="552391" y="129381"/>
                  <a:pt x="600075" y="131767"/>
                  <a:pt x="647700" y="134942"/>
                </a:cubicBezTo>
                <a:lnTo>
                  <a:pt x="685800" y="192092"/>
                </a:lnTo>
                <a:cubicBezTo>
                  <a:pt x="692150" y="201617"/>
                  <a:pt x="695325" y="214317"/>
                  <a:pt x="704850" y="220667"/>
                </a:cubicBezTo>
                <a:cubicBezTo>
                  <a:pt x="774468" y="267079"/>
                  <a:pt x="686932" y="210428"/>
                  <a:pt x="771525" y="258767"/>
                </a:cubicBezTo>
                <a:cubicBezTo>
                  <a:pt x="781464" y="264447"/>
                  <a:pt x="789578" y="273308"/>
                  <a:pt x="800100" y="277817"/>
                </a:cubicBezTo>
                <a:cubicBezTo>
                  <a:pt x="818184" y="285567"/>
                  <a:pt x="882457" y="294718"/>
                  <a:pt x="895350" y="296867"/>
                </a:cubicBezTo>
                <a:cubicBezTo>
                  <a:pt x="901700" y="306392"/>
                  <a:pt x="910380" y="314723"/>
                  <a:pt x="914400" y="325442"/>
                </a:cubicBezTo>
                <a:cubicBezTo>
                  <a:pt x="920084" y="340601"/>
                  <a:pt x="913673" y="360537"/>
                  <a:pt x="923925" y="373067"/>
                </a:cubicBezTo>
                <a:cubicBezTo>
                  <a:pt x="936729" y="388716"/>
                  <a:pt x="999867" y="430045"/>
                  <a:pt x="1028700" y="449267"/>
                </a:cubicBezTo>
                <a:cubicBezTo>
                  <a:pt x="1035050" y="461967"/>
                  <a:pt x="1039497" y="475813"/>
                  <a:pt x="1047750" y="487367"/>
                </a:cubicBezTo>
                <a:cubicBezTo>
                  <a:pt x="1055580" y="498328"/>
                  <a:pt x="1069642" y="504246"/>
                  <a:pt x="1076325" y="515942"/>
                </a:cubicBezTo>
                <a:cubicBezTo>
                  <a:pt x="1083012" y="527644"/>
                  <a:pt x="1094796" y="607716"/>
                  <a:pt x="1095375" y="611192"/>
                </a:cubicBezTo>
                <a:cubicBezTo>
                  <a:pt x="1089212" y="666656"/>
                  <a:pt x="1075347" y="737090"/>
                  <a:pt x="1095375" y="792167"/>
                </a:cubicBezTo>
                <a:cubicBezTo>
                  <a:pt x="1098806" y="801603"/>
                  <a:pt x="1114425" y="798517"/>
                  <a:pt x="1123950" y="801692"/>
                </a:cubicBezTo>
                <a:cubicBezTo>
                  <a:pt x="1146175" y="798517"/>
                  <a:pt x="1170858" y="802811"/>
                  <a:pt x="1190625" y="792167"/>
                </a:cubicBezTo>
                <a:cubicBezTo>
                  <a:pt x="1214346" y="779394"/>
                  <a:pt x="1228725" y="754067"/>
                  <a:pt x="1247775" y="735017"/>
                </a:cubicBezTo>
                <a:cubicBezTo>
                  <a:pt x="1257300" y="725492"/>
                  <a:pt x="1268878" y="717650"/>
                  <a:pt x="1276350" y="706442"/>
                </a:cubicBezTo>
                <a:cubicBezTo>
                  <a:pt x="1282700" y="696917"/>
                  <a:pt x="1287305" y="685962"/>
                  <a:pt x="1295400" y="677867"/>
                </a:cubicBezTo>
                <a:cubicBezTo>
                  <a:pt x="1308863" y="664404"/>
                  <a:pt x="1347134" y="647238"/>
                  <a:pt x="1362075" y="639767"/>
                </a:cubicBezTo>
                <a:cubicBezTo>
                  <a:pt x="1368425" y="630242"/>
                  <a:pt x="1372510" y="618730"/>
                  <a:pt x="1381125" y="611192"/>
                </a:cubicBezTo>
                <a:cubicBezTo>
                  <a:pt x="1398355" y="596115"/>
                  <a:pt x="1438275" y="573092"/>
                  <a:pt x="1438275" y="573092"/>
                </a:cubicBezTo>
                <a:cubicBezTo>
                  <a:pt x="1444625" y="563567"/>
                  <a:pt x="1449230" y="552612"/>
                  <a:pt x="1457325" y="544517"/>
                </a:cubicBezTo>
                <a:cubicBezTo>
                  <a:pt x="1465420" y="536422"/>
                  <a:pt x="1475439" y="530116"/>
                  <a:pt x="1485900" y="525467"/>
                </a:cubicBezTo>
                <a:cubicBezTo>
                  <a:pt x="1526644" y="507359"/>
                  <a:pt x="1542361" y="507975"/>
                  <a:pt x="1581150" y="496892"/>
                </a:cubicBezTo>
                <a:cubicBezTo>
                  <a:pt x="1590804" y="494134"/>
                  <a:pt x="1600200" y="490542"/>
                  <a:pt x="1609725" y="487367"/>
                </a:cubicBezTo>
                <a:cubicBezTo>
                  <a:pt x="1613322" y="472980"/>
                  <a:pt x="1631674" y="395430"/>
                  <a:pt x="1638300" y="392117"/>
                </a:cubicBezTo>
                <a:cubicBezTo>
                  <a:pt x="1657065" y="382734"/>
                  <a:pt x="1682951" y="367546"/>
                  <a:pt x="1704975" y="363542"/>
                </a:cubicBezTo>
                <a:cubicBezTo>
                  <a:pt x="1730160" y="358963"/>
                  <a:pt x="1755775" y="357192"/>
                  <a:pt x="1781175" y="354017"/>
                </a:cubicBezTo>
                <a:cubicBezTo>
                  <a:pt x="1790700" y="347667"/>
                  <a:pt x="1800956" y="342296"/>
                  <a:pt x="1809750" y="334967"/>
                </a:cubicBezTo>
                <a:cubicBezTo>
                  <a:pt x="1820098" y="326343"/>
                  <a:pt x="1826277" y="312416"/>
                  <a:pt x="1838325" y="306392"/>
                </a:cubicBezTo>
                <a:cubicBezTo>
                  <a:pt x="1852805" y="299152"/>
                  <a:pt x="1870244" y="300794"/>
                  <a:pt x="1885950" y="296867"/>
                </a:cubicBezTo>
                <a:cubicBezTo>
                  <a:pt x="1895690" y="294432"/>
                  <a:pt x="1904871" y="290100"/>
                  <a:pt x="1914525" y="287342"/>
                </a:cubicBezTo>
                <a:cubicBezTo>
                  <a:pt x="1927112" y="283746"/>
                  <a:pt x="1940086" y="281579"/>
                  <a:pt x="1952625" y="277817"/>
                </a:cubicBezTo>
                <a:cubicBezTo>
                  <a:pt x="1971859" y="272047"/>
                  <a:pt x="2009775" y="258767"/>
                  <a:pt x="2009775" y="258767"/>
                </a:cubicBezTo>
                <a:cubicBezTo>
                  <a:pt x="2012950" y="249242"/>
                  <a:pt x="2017649" y="240096"/>
                  <a:pt x="2019300" y="230192"/>
                </a:cubicBezTo>
                <a:cubicBezTo>
                  <a:pt x="2024027" y="201832"/>
                  <a:pt x="2019733" y="171742"/>
                  <a:pt x="2028825" y="144467"/>
                </a:cubicBezTo>
                <a:cubicBezTo>
                  <a:pt x="2033085" y="131688"/>
                  <a:pt x="2045625" y="122434"/>
                  <a:pt x="2057400" y="115892"/>
                </a:cubicBezTo>
                <a:cubicBezTo>
                  <a:pt x="2074953" y="106140"/>
                  <a:pt x="2114550" y="96842"/>
                  <a:pt x="2114550" y="96842"/>
                </a:cubicBezTo>
                <a:cubicBezTo>
                  <a:pt x="2146300" y="100017"/>
                  <a:pt x="2180752" y="93163"/>
                  <a:pt x="2209800" y="106367"/>
                </a:cubicBezTo>
                <a:cubicBezTo>
                  <a:pt x="2221717" y="111784"/>
                  <a:pt x="2209386" y="135948"/>
                  <a:pt x="2219325" y="144467"/>
                </a:cubicBezTo>
                <a:cubicBezTo>
                  <a:pt x="2234571" y="157535"/>
                  <a:pt x="2257425" y="157167"/>
                  <a:pt x="2276475" y="163517"/>
                </a:cubicBezTo>
                <a:lnTo>
                  <a:pt x="2305050" y="173042"/>
                </a:lnTo>
                <a:cubicBezTo>
                  <a:pt x="2325861" y="204259"/>
                  <a:pt x="2312652" y="201617"/>
                  <a:pt x="2333625" y="20161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771625" y="3533775"/>
            <a:ext cx="238775" cy="209550"/>
          </a:xfrm>
          <a:custGeom>
            <a:avLst/>
            <a:gdLst>
              <a:gd name="connsiteX0" fmla="*/ 238775 w 238775"/>
              <a:gd name="connsiteY0" fmla="*/ 133350 h 209550"/>
              <a:gd name="connsiteX1" fmla="*/ 200675 w 238775"/>
              <a:gd name="connsiteY1" fmla="*/ 76200 h 209550"/>
              <a:gd name="connsiteX2" fmla="*/ 153050 w 238775"/>
              <a:gd name="connsiteY2" fmla="*/ 0 h 209550"/>
              <a:gd name="connsiteX3" fmla="*/ 48275 w 238775"/>
              <a:gd name="connsiteY3" fmla="*/ 28575 h 209550"/>
              <a:gd name="connsiteX4" fmla="*/ 19700 w 238775"/>
              <a:gd name="connsiteY4" fmla="*/ 57150 h 209550"/>
              <a:gd name="connsiteX5" fmla="*/ 48275 w 238775"/>
              <a:gd name="connsiteY5" fmla="*/ 142875 h 209550"/>
              <a:gd name="connsiteX6" fmla="*/ 48275 w 238775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775" h="209550">
                <a:moveTo>
                  <a:pt x="238775" y="133350"/>
                </a:moveTo>
                <a:cubicBezTo>
                  <a:pt x="226075" y="114300"/>
                  <a:pt x="207915" y="97920"/>
                  <a:pt x="200675" y="76200"/>
                </a:cubicBezTo>
                <a:cubicBezTo>
                  <a:pt x="178005" y="8190"/>
                  <a:pt x="198333" y="30189"/>
                  <a:pt x="153050" y="0"/>
                </a:cubicBezTo>
                <a:cubicBezTo>
                  <a:pt x="67110" y="21485"/>
                  <a:pt x="101688" y="10771"/>
                  <a:pt x="48275" y="28575"/>
                </a:cubicBezTo>
                <a:cubicBezTo>
                  <a:pt x="38750" y="38100"/>
                  <a:pt x="22622" y="44000"/>
                  <a:pt x="19700" y="57150"/>
                </a:cubicBezTo>
                <a:cubicBezTo>
                  <a:pt x="0" y="145799"/>
                  <a:pt x="36951" y="86253"/>
                  <a:pt x="48275" y="142875"/>
                </a:cubicBezTo>
                <a:cubicBezTo>
                  <a:pt x="52634" y="164668"/>
                  <a:pt x="48275" y="187325"/>
                  <a:pt x="48275" y="20955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305425" y="5779667"/>
            <a:ext cx="866775" cy="163933"/>
          </a:xfrm>
          <a:custGeom>
            <a:avLst/>
            <a:gdLst>
              <a:gd name="connsiteX0" fmla="*/ 9525 w 866775"/>
              <a:gd name="connsiteY0" fmla="*/ 163933 h 163933"/>
              <a:gd name="connsiteX1" fmla="*/ 0 w 866775"/>
              <a:gd name="connsiteY1" fmla="*/ 135358 h 163933"/>
              <a:gd name="connsiteX2" fmla="*/ 38100 w 866775"/>
              <a:gd name="connsiteY2" fmla="*/ 87733 h 163933"/>
              <a:gd name="connsiteX3" fmla="*/ 800100 w 866775"/>
              <a:gd name="connsiteY3" fmla="*/ 78208 h 163933"/>
              <a:gd name="connsiteX4" fmla="*/ 809625 w 866775"/>
              <a:gd name="connsiteY4" fmla="*/ 49633 h 163933"/>
              <a:gd name="connsiteX5" fmla="*/ 819150 w 866775"/>
              <a:gd name="connsiteY5" fmla="*/ 11533 h 163933"/>
              <a:gd name="connsiteX6" fmla="*/ 866775 w 866775"/>
              <a:gd name="connsiteY6" fmla="*/ 2008 h 1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63933">
                <a:moveTo>
                  <a:pt x="9525" y="163933"/>
                </a:moveTo>
                <a:cubicBezTo>
                  <a:pt x="6350" y="154408"/>
                  <a:pt x="0" y="145398"/>
                  <a:pt x="0" y="135358"/>
                </a:cubicBezTo>
                <a:cubicBezTo>
                  <a:pt x="0" y="116820"/>
                  <a:pt x="16159" y="88526"/>
                  <a:pt x="38100" y="87733"/>
                </a:cubicBezTo>
                <a:cubicBezTo>
                  <a:pt x="291954" y="78558"/>
                  <a:pt x="546100" y="81383"/>
                  <a:pt x="800100" y="78208"/>
                </a:cubicBezTo>
                <a:cubicBezTo>
                  <a:pt x="803275" y="68683"/>
                  <a:pt x="806867" y="59287"/>
                  <a:pt x="809625" y="49633"/>
                </a:cubicBezTo>
                <a:cubicBezTo>
                  <a:pt x="813221" y="37046"/>
                  <a:pt x="810972" y="21755"/>
                  <a:pt x="819150" y="11533"/>
                </a:cubicBezTo>
                <a:cubicBezTo>
                  <a:pt x="828376" y="0"/>
                  <a:pt x="853732" y="2008"/>
                  <a:pt x="866775" y="2008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09800" y="3200400"/>
            <a:ext cx="975309" cy="1157010"/>
          </a:xfrm>
          <a:custGeom>
            <a:avLst/>
            <a:gdLst>
              <a:gd name="connsiteX0" fmla="*/ 955404 w 975309"/>
              <a:gd name="connsiteY0" fmla="*/ 1135824 h 1157010"/>
              <a:gd name="connsiteX1" fmla="*/ 930802 w 975309"/>
              <a:gd name="connsiteY1" fmla="*/ 1131724 h 1157010"/>
              <a:gd name="connsiteX2" fmla="*/ 906199 w 975309"/>
              <a:gd name="connsiteY2" fmla="*/ 1123523 h 1157010"/>
              <a:gd name="connsiteX3" fmla="*/ 893898 w 975309"/>
              <a:gd name="connsiteY3" fmla="*/ 1119423 h 1157010"/>
              <a:gd name="connsiteX4" fmla="*/ 848793 w 975309"/>
              <a:gd name="connsiteY4" fmla="*/ 1111222 h 1157010"/>
              <a:gd name="connsiteX5" fmla="*/ 824190 w 975309"/>
              <a:gd name="connsiteY5" fmla="*/ 1103021 h 1157010"/>
              <a:gd name="connsiteX6" fmla="*/ 779085 w 975309"/>
              <a:gd name="connsiteY6" fmla="*/ 1098920 h 1157010"/>
              <a:gd name="connsiteX7" fmla="*/ 766784 w 975309"/>
              <a:gd name="connsiteY7" fmla="*/ 1094820 h 1157010"/>
              <a:gd name="connsiteX8" fmla="*/ 733980 w 975309"/>
              <a:gd name="connsiteY8" fmla="*/ 1086619 h 1157010"/>
              <a:gd name="connsiteX9" fmla="*/ 721679 w 975309"/>
              <a:gd name="connsiteY9" fmla="*/ 1082519 h 1157010"/>
              <a:gd name="connsiteX10" fmla="*/ 697076 w 975309"/>
              <a:gd name="connsiteY10" fmla="*/ 1078418 h 1157010"/>
              <a:gd name="connsiteX11" fmla="*/ 676574 w 975309"/>
              <a:gd name="connsiteY11" fmla="*/ 1074318 h 1157010"/>
              <a:gd name="connsiteX12" fmla="*/ 664273 w 975309"/>
              <a:gd name="connsiteY12" fmla="*/ 1070217 h 1157010"/>
              <a:gd name="connsiteX13" fmla="*/ 635570 w 975309"/>
              <a:gd name="connsiteY13" fmla="*/ 1066117 h 1157010"/>
              <a:gd name="connsiteX14" fmla="*/ 598665 w 975309"/>
              <a:gd name="connsiteY14" fmla="*/ 1057916 h 1157010"/>
              <a:gd name="connsiteX15" fmla="*/ 574063 w 975309"/>
              <a:gd name="connsiteY15" fmla="*/ 1049715 h 1157010"/>
              <a:gd name="connsiteX16" fmla="*/ 561761 w 975309"/>
              <a:gd name="connsiteY16" fmla="*/ 1045614 h 1157010"/>
              <a:gd name="connsiteX17" fmla="*/ 545360 w 975309"/>
              <a:gd name="connsiteY17" fmla="*/ 1041514 h 1157010"/>
              <a:gd name="connsiteX18" fmla="*/ 533058 w 975309"/>
              <a:gd name="connsiteY18" fmla="*/ 1037414 h 1157010"/>
              <a:gd name="connsiteX19" fmla="*/ 508456 w 975309"/>
              <a:gd name="connsiteY19" fmla="*/ 1033313 h 1157010"/>
              <a:gd name="connsiteX20" fmla="*/ 483853 w 975309"/>
              <a:gd name="connsiteY20" fmla="*/ 1025112 h 1157010"/>
              <a:gd name="connsiteX21" fmla="*/ 451049 w 975309"/>
              <a:gd name="connsiteY21" fmla="*/ 1016911 h 1157010"/>
              <a:gd name="connsiteX22" fmla="*/ 438748 w 975309"/>
              <a:gd name="connsiteY22" fmla="*/ 1012811 h 1157010"/>
              <a:gd name="connsiteX23" fmla="*/ 422346 w 975309"/>
              <a:gd name="connsiteY23" fmla="*/ 1008710 h 1157010"/>
              <a:gd name="connsiteX24" fmla="*/ 410045 w 975309"/>
              <a:gd name="connsiteY24" fmla="*/ 1004610 h 1157010"/>
              <a:gd name="connsiteX25" fmla="*/ 381342 w 975309"/>
              <a:gd name="connsiteY25" fmla="*/ 1000510 h 1157010"/>
              <a:gd name="connsiteX26" fmla="*/ 360839 w 975309"/>
              <a:gd name="connsiteY26" fmla="*/ 996409 h 1157010"/>
              <a:gd name="connsiteX27" fmla="*/ 323935 w 975309"/>
              <a:gd name="connsiteY27" fmla="*/ 984108 h 1157010"/>
              <a:gd name="connsiteX28" fmla="*/ 295232 w 975309"/>
              <a:gd name="connsiteY28" fmla="*/ 975907 h 1157010"/>
              <a:gd name="connsiteX29" fmla="*/ 225525 w 975309"/>
              <a:gd name="connsiteY29" fmla="*/ 971806 h 1157010"/>
              <a:gd name="connsiteX30" fmla="*/ 196822 w 975309"/>
              <a:gd name="connsiteY30" fmla="*/ 963606 h 1157010"/>
              <a:gd name="connsiteX31" fmla="*/ 184520 w 975309"/>
              <a:gd name="connsiteY31" fmla="*/ 959505 h 1157010"/>
              <a:gd name="connsiteX32" fmla="*/ 159918 w 975309"/>
              <a:gd name="connsiteY32" fmla="*/ 943103 h 1157010"/>
              <a:gd name="connsiteX33" fmla="*/ 147616 w 975309"/>
              <a:gd name="connsiteY33" fmla="*/ 934902 h 1157010"/>
              <a:gd name="connsiteX34" fmla="*/ 102511 w 975309"/>
              <a:gd name="connsiteY34" fmla="*/ 918501 h 1157010"/>
              <a:gd name="connsiteX35" fmla="*/ 90210 w 975309"/>
              <a:gd name="connsiteY35" fmla="*/ 910300 h 1157010"/>
              <a:gd name="connsiteX36" fmla="*/ 65607 w 975309"/>
              <a:gd name="connsiteY36" fmla="*/ 906199 h 1157010"/>
              <a:gd name="connsiteX37" fmla="*/ 53306 w 975309"/>
              <a:gd name="connsiteY37" fmla="*/ 902099 h 1157010"/>
              <a:gd name="connsiteX38" fmla="*/ 28703 w 975309"/>
              <a:gd name="connsiteY38" fmla="*/ 897998 h 1157010"/>
              <a:gd name="connsiteX39" fmla="*/ 16402 w 975309"/>
              <a:gd name="connsiteY39" fmla="*/ 893898 h 1157010"/>
              <a:gd name="connsiteX40" fmla="*/ 0 w 975309"/>
              <a:gd name="connsiteY40" fmla="*/ 889797 h 1157010"/>
              <a:gd name="connsiteX41" fmla="*/ 8201 w 975309"/>
              <a:gd name="connsiteY41" fmla="*/ 865195 h 1157010"/>
              <a:gd name="connsiteX42" fmla="*/ 12301 w 975309"/>
              <a:gd name="connsiteY42" fmla="*/ 852893 h 1157010"/>
              <a:gd name="connsiteX43" fmla="*/ 20502 w 975309"/>
              <a:gd name="connsiteY43" fmla="*/ 840592 h 1157010"/>
              <a:gd name="connsiteX44" fmla="*/ 24603 w 975309"/>
              <a:gd name="connsiteY44" fmla="*/ 828291 h 1157010"/>
              <a:gd name="connsiteX45" fmla="*/ 32804 w 975309"/>
              <a:gd name="connsiteY45" fmla="*/ 811889 h 1157010"/>
              <a:gd name="connsiteX46" fmla="*/ 41004 w 975309"/>
              <a:gd name="connsiteY46" fmla="*/ 799588 h 1157010"/>
              <a:gd name="connsiteX47" fmla="*/ 57406 w 975309"/>
              <a:gd name="connsiteY47" fmla="*/ 770884 h 1157010"/>
              <a:gd name="connsiteX48" fmla="*/ 69708 w 975309"/>
              <a:gd name="connsiteY48" fmla="*/ 762684 h 1157010"/>
              <a:gd name="connsiteX49" fmla="*/ 82009 w 975309"/>
              <a:gd name="connsiteY49" fmla="*/ 746282 h 1157010"/>
              <a:gd name="connsiteX50" fmla="*/ 86109 w 975309"/>
              <a:gd name="connsiteY50" fmla="*/ 729880 h 1157010"/>
              <a:gd name="connsiteX51" fmla="*/ 94310 w 975309"/>
              <a:gd name="connsiteY51" fmla="*/ 705277 h 1157010"/>
              <a:gd name="connsiteX52" fmla="*/ 98411 w 975309"/>
              <a:gd name="connsiteY52" fmla="*/ 688875 h 1157010"/>
              <a:gd name="connsiteX53" fmla="*/ 110712 w 975309"/>
              <a:gd name="connsiteY53" fmla="*/ 664273 h 1157010"/>
              <a:gd name="connsiteX54" fmla="*/ 114813 w 975309"/>
              <a:gd name="connsiteY54" fmla="*/ 651971 h 1157010"/>
              <a:gd name="connsiteX55" fmla="*/ 123013 w 975309"/>
              <a:gd name="connsiteY55" fmla="*/ 631469 h 1157010"/>
              <a:gd name="connsiteX56" fmla="*/ 139415 w 975309"/>
              <a:gd name="connsiteY56" fmla="*/ 582264 h 1157010"/>
              <a:gd name="connsiteX57" fmla="*/ 151717 w 975309"/>
              <a:gd name="connsiteY57" fmla="*/ 533058 h 1157010"/>
              <a:gd name="connsiteX58" fmla="*/ 155817 w 975309"/>
              <a:gd name="connsiteY58" fmla="*/ 512556 h 1157010"/>
              <a:gd name="connsiteX59" fmla="*/ 172219 w 975309"/>
              <a:gd name="connsiteY59" fmla="*/ 483853 h 1157010"/>
              <a:gd name="connsiteX60" fmla="*/ 188621 w 975309"/>
              <a:gd name="connsiteY60" fmla="*/ 438748 h 1157010"/>
              <a:gd name="connsiteX61" fmla="*/ 192721 w 975309"/>
              <a:gd name="connsiteY61" fmla="*/ 287032 h 1157010"/>
              <a:gd name="connsiteX62" fmla="*/ 196822 w 975309"/>
              <a:gd name="connsiteY62" fmla="*/ 266529 h 1157010"/>
              <a:gd name="connsiteX63" fmla="*/ 200922 w 975309"/>
              <a:gd name="connsiteY63" fmla="*/ 196822 h 1157010"/>
              <a:gd name="connsiteX64" fmla="*/ 217324 w 975309"/>
              <a:gd name="connsiteY64" fmla="*/ 164018 h 1157010"/>
              <a:gd name="connsiteX65" fmla="*/ 229625 w 975309"/>
              <a:gd name="connsiteY65" fmla="*/ 159918 h 1157010"/>
              <a:gd name="connsiteX66" fmla="*/ 262429 w 975309"/>
              <a:gd name="connsiteY66" fmla="*/ 176319 h 1157010"/>
              <a:gd name="connsiteX67" fmla="*/ 287031 w 975309"/>
              <a:gd name="connsiteY67" fmla="*/ 184520 h 1157010"/>
              <a:gd name="connsiteX68" fmla="*/ 307534 w 975309"/>
              <a:gd name="connsiteY68" fmla="*/ 188621 h 1157010"/>
              <a:gd name="connsiteX69" fmla="*/ 332136 w 975309"/>
              <a:gd name="connsiteY69" fmla="*/ 196822 h 1157010"/>
              <a:gd name="connsiteX70" fmla="*/ 323935 w 975309"/>
              <a:gd name="connsiteY70" fmla="*/ 237826 h 1157010"/>
              <a:gd name="connsiteX71" fmla="*/ 311634 w 975309"/>
              <a:gd name="connsiteY71" fmla="*/ 246027 h 1157010"/>
              <a:gd name="connsiteX72" fmla="*/ 303433 w 975309"/>
              <a:gd name="connsiteY72" fmla="*/ 258328 h 1157010"/>
              <a:gd name="connsiteX73" fmla="*/ 274730 w 975309"/>
              <a:gd name="connsiteY73" fmla="*/ 282931 h 1157010"/>
              <a:gd name="connsiteX74" fmla="*/ 270630 w 975309"/>
              <a:gd name="connsiteY74" fmla="*/ 295232 h 1157010"/>
              <a:gd name="connsiteX75" fmla="*/ 287031 w 975309"/>
              <a:gd name="connsiteY75" fmla="*/ 311634 h 1157010"/>
              <a:gd name="connsiteX76" fmla="*/ 303433 w 975309"/>
              <a:gd name="connsiteY76" fmla="*/ 319835 h 1157010"/>
              <a:gd name="connsiteX77" fmla="*/ 348538 w 975309"/>
              <a:gd name="connsiteY77" fmla="*/ 315735 h 1157010"/>
              <a:gd name="connsiteX78" fmla="*/ 360839 w 975309"/>
              <a:gd name="connsiteY78" fmla="*/ 307534 h 1157010"/>
              <a:gd name="connsiteX79" fmla="*/ 377241 w 975309"/>
              <a:gd name="connsiteY79" fmla="*/ 299333 h 1157010"/>
              <a:gd name="connsiteX80" fmla="*/ 389543 w 975309"/>
              <a:gd name="connsiteY80" fmla="*/ 155817 h 1157010"/>
              <a:gd name="connsiteX81" fmla="*/ 377241 w 975309"/>
              <a:gd name="connsiteY81" fmla="*/ 151717 h 1157010"/>
              <a:gd name="connsiteX82" fmla="*/ 323935 w 975309"/>
              <a:gd name="connsiteY82" fmla="*/ 139415 h 1157010"/>
              <a:gd name="connsiteX83" fmla="*/ 262429 w 975309"/>
              <a:gd name="connsiteY83" fmla="*/ 147616 h 1157010"/>
              <a:gd name="connsiteX84" fmla="*/ 250127 w 975309"/>
              <a:gd name="connsiteY84" fmla="*/ 139415 h 1157010"/>
              <a:gd name="connsiteX85" fmla="*/ 225525 w 975309"/>
              <a:gd name="connsiteY85" fmla="*/ 114813 h 1157010"/>
              <a:gd name="connsiteX86" fmla="*/ 213223 w 975309"/>
              <a:gd name="connsiteY86" fmla="*/ 110712 h 1157010"/>
              <a:gd name="connsiteX87" fmla="*/ 192721 w 975309"/>
              <a:gd name="connsiteY87" fmla="*/ 90210 h 1157010"/>
              <a:gd name="connsiteX88" fmla="*/ 184520 w 975309"/>
              <a:gd name="connsiteY88" fmla="*/ 77909 h 1157010"/>
              <a:gd name="connsiteX89" fmla="*/ 159918 w 975309"/>
              <a:gd name="connsiteY89" fmla="*/ 61507 h 1157010"/>
              <a:gd name="connsiteX90" fmla="*/ 139415 w 975309"/>
              <a:gd name="connsiteY90" fmla="*/ 41005 h 1157010"/>
              <a:gd name="connsiteX91" fmla="*/ 131214 w 975309"/>
              <a:gd name="connsiteY91" fmla="*/ 28703 h 1157010"/>
              <a:gd name="connsiteX92" fmla="*/ 118913 w 975309"/>
              <a:gd name="connsiteY92" fmla="*/ 16402 h 1157010"/>
              <a:gd name="connsiteX93" fmla="*/ 127114 w 975309"/>
              <a:gd name="connsiteY93" fmla="*/ 0 h 1157010"/>
              <a:gd name="connsiteX94" fmla="*/ 803688 w 975309"/>
              <a:gd name="connsiteY94" fmla="*/ 4101 h 1157010"/>
              <a:gd name="connsiteX95" fmla="*/ 807788 w 975309"/>
              <a:gd name="connsiteY95" fmla="*/ 254228 h 1157010"/>
              <a:gd name="connsiteX96" fmla="*/ 791387 w 975309"/>
              <a:gd name="connsiteY96" fmla="*/ 557661 h 1157010"/>
              <a:gd name="connsiteX97" fmla="*/ 787286 w 975309"/>
              <a:gd name="connsiteY97" fmla="*/ 569962 h 1157010"/>
              <a:gd name="connsiteX98" fmla="*/ 795487 w 975309"/>
              <a:gd name="connsiteY98" fmla="*/ 647871 h 1157010"/>
              <a:gd name="connsiteX99" fmla="*/ 803688 w 975309"/>
              <a:gd name="connsiteY99" fmla="*/ 676574 h 1157010"/>
              <a:gd name="connsiteX100" fmla="*/ 844692 w 975309"/>
              <a:gd name="connsiteY100" fmla="*/ 713478 h 1157010"/>
              <a:gd name="connsiteX101" fmla="*/ 869295 w 975309"/>
              <a:gd name="connsiteY101" fmla="*/ 733980 h 1157010"/>
              <a:gd name="connsiteX102" fmla="*/ 889797 w 975309"/>
              <a:gd name="connsiteY102" fmla="*/ 762684 h 1157010"/>
              <a:gd name="connsiteX103" fmla="*/ 902099 w 975309"/>
              <a:gd name="connsiteY103" fmla="*/ 795487 h 1157010"/>
              <a:gd name="connsiteX104" fmla="*/ 906199 w 975309"/>
              <a:gd name="connsiteY104" fmla="*/ 807788 h 1157010"/>
              <a:gd name="connsiteX105" fmla="*/ 902099 w 975309"/>
              <a:gd name="connsiteY105" fmla="*/ 844692 h 1157010"/>
              <a:gd name="connsiteX106" fmla="*/ 897998 w 975309"/>
              <a:gd name="connsiteY106" fmla="*/ 856994 h 1157010"/>
              <a:gd name="connsiteX107" fmla="*/ 893898 w 975309"/>
              <a:gd name="connsiteY107" fmla="*/ 881597 h 1157010"/>
              <a:gd name="connsiteX108" fmla="*/ 897998 w 975309"/>
              <a:gd name="connsiteY108" fmla="*/ 939003 h 1157010"/>
              <a:gd name="connsiteX109" fmla="*/ 918500 w 975309"/>
              <a:gd name="connsiteY109" fmla="*/ 971806 h 1157010"/>
              <a:gd name="connsiteX110" fmla="*/ 922601 w 975309"/>
              <a:gd name="connsiteY110" fmla="*/ 984108 h 1157010"/>
              <a:gd name="connsiteX111" fmla="*/ 934902 w 975309"/>
              <a:gd name="connsiteY111" fmla="*/ 996409 h 1157010"/>
              <a:gd name="connsiteX112" fmla="*/ 939003 w 975309"/>
              <a:gd name="connsiteY112" fmla="*/ 1008710 h 1157010"/>
              <a:gd name="connsiteX113" fmla="*/ 951304 w 975309"/>
              <a:gd name="connsiteY113" fmla="*/ 1037414 h 1157010"/>
              <a:gd name="connsiteX114" fmla="*/ 959505 w 975309"/>
              <a:gd name="connsiteY114" fmla="*/ 1082519 h 1157010"/>
              <a:gd name="connsiteX115" fmla="*/ 963605 w 975309"/>
              <a:gd name="connsiteY115" fmla="*/ 1094820 h 1157010"/>
              <a:gd name="connsiteX116" fmla="*/ 947204 w 975309"/>
              <a:gd name="connsiteY116" fmla="*/ 1139925 h 1157010"/>
              <a:gd name="connsiteX117" fmla="*/ 955404 w 975309"/>
              <a:gd name="connsiteY117" fmla="*/ 1135824 h 11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75309" h="1157010">
                <a:moveTo>
                  <a:pt x="955404" y="1135824"/>
                </a:moveTo>
                <a:cubicBezTo>
                  <a:pt x="952670" y="1134457"/>
                  <a:pt x="938868" y="1133740"/>
                  <a:pt x="930802" y="1131724"/>
                </a:cubicBezTo>
                <a:cubicBezTo>
                  <a:pt x="922415" y="1129627"/>
                  <a:pt x="914400" y="1126257"/>
                  <a:pt x="906199" y="1123523"/>
                </a:cubicBezTo>
                <a:cubicBezTo>
                  <a:pt x="902099" y="1122156"/>
                  <a:pt x="898161" y="1120134"/>
                  <a:pt x="893898" y="1119423"/>
                </a:cubicBezTo>
                <a:cubicBezTo>
                  <a:pt x="885871" y="1118085"/>
                  <a:pt x="857790" y="1113676"/>
                  <a:pt x="848793" y="1111222"/>
                </a:cubicBezTo>
                <a:cubicBezTo>
                  <a:pt x="840453" y="1108948"/>
                  <a:pt x="832799" y="1103804"/>
                  <a:pt x="824190" y="1103021"/>
                </a:cubicBezTo>
                <a:lnTo>
                  <a:pt x="779085" y="1098920"/>
                </a:lnTo>
                <a:cubicBezTo>
                  <a:pt x="774985" y="1097553"/>
                  <a:pt x="770954" y="1095957"/>
                  <a:pt x="766784" y="1094820"/>
                </a:cubicBezTo>
                <a:cubicBezTo>
                  <a:pt x="755910" y="1091854"/>
                  <a:pt x="744673" y="1090183"/>
                  <a:pt x="733980" y="1086619"/>
                </a:cubicBezTo>
                <a:cubicBezTo>
                  <a:pt x="729880" y="1085252"/>
                  <a:pt x="725898" y="1083457"/>
                  <a:pt x="721679" y="1082519"/>
                </a:cubicBezTo>
                <a:cubicBezTo>
                  <a:pt x="713563" y="1080715"/>
                  <a:pt x="705256" y="1079905"/>
                  <a:pt x="697076" y="1078418"/>
                </a:cubicBezTo>
                <a:cubicBezTo>
                  <a:pt x="690219" y="1077171"/>
                  <a:pt x="683335" y="1076008"/>
                  <a:pt x="676574" y="1074318"/>
                </a:cubicBezTo>
                <a:cubicBezTo>
                  <a:pt x="672381" y="1073270"/>
                  <a:pt x="668511" y="1071065"/>
                  <a:pt x="664273" y="1070217"/>
                </a:cubicBezTo>
                <a:cubicBezTo>
                  <a:pt x="654796" y="1068322"/>
                  <a:pt x="645138" y="1067484"/>
                  <a:pt x="635570" y="1066117"/>
                </a:cubicBezTo>
                <a:cubicBezTo>
                  <a:pt x="600376" y="1054385"/>
                  <a:pt x="656393" y="1072348"/>
                  <a:pt x="598665" y="1057916"/>
                </a:cubicBezTo>
                <a:cubicBezTo>
                  <a:pt x="590279" y="1055819"/>
                  <a:pt x="582264" y="1052449"/>
                  <a:pt x="574063" y="1049715"/>
                </a:cubicBezTo>
                <a:cubicBezTo>
                  <a:pt x="569962" y="1048348"/>
                  <a:pt x="565954" y="1046662"/>
                  <a:pt x="561761" y="1045614"/>
                </a:cubicBezTo>
                <a:cubicBezTo>
                  <a:pt x="556294" y="1044247"/>
                  <a:pt x="550778" y="1043062"/>
                  <a:pt x="545360" y="1041514"/>
                </a:cubicBezTo>
                <a:cubicBezTo>
                  <a:pt x="541204" y="1040327"/>
                  <a:pt x="537277" y="1038352"/>
                  <a:pt x="533058" y="1037414"/>
                </a:cubicBezTo>
                <a:cubicBezTo>
                  <a:pt x="524942" y="1035610"/>
                  <a:pt x="516522" y="1035330"/>
                  <a:pt x="508456" y="1033313"/>
                </a:cubicBezTo>
                <a:cubicBezTo>
                  <a:pt x="500070" y="1031216"/>
                  <a:pt x="492240" y="1027209"/>
                  <a:pt x="483853" y="1025112"/>
                </a:cubicBezTo>
                <a:cubicBezTo>
                  <a:pt x="472918" y="1022378"/>
                  <a:pt x="461742" y="1020475"/>
                  <a:pt x="451049" y="1016911"/>
                </a:cubicBezTo>
                <a:cubicBezTo>
                  <a:pt x="446949" y="1015544"/>
                  <a:pt x="442904" y="1013998"/>
                  <a:pt x="438748" y="1012811"/>
                </a:cubicBezTo>
                <a:cubicBezTo>
                  <a:pt x="433329" y="1011263"/>
                  <a:pt x="427765" y="1010258"/>
                  <a:pt x="422346" y="1008710"/>
                </a:cubicBezTo>
                <a:cubicBezTo>
                  <a:pt x="418190" y="1007523"/>
                  <a:pt x="414283" y="1005458"/>
                  <a:pt x="410045" y="1004610"/>
                </a:cubicBezTo>
                <a:cubicBezTo>
                  <a:pt x="400568" y="1002715"/>
                  <a:pt x="390875" y="1002099"/>
                  <a:pt x="381342" y="1000510"/>
                </a:cubicBezTo>
                <a:cubicBezTo>
                  <a:pt x="374467" y="999364"/>
                  <a:pt x="367673" y="997776"/>
                  <a:pt x="360839" y="996409"/>
                </a:cubicBezTo>
                <a:cubicBezTo>
                  <a:pt x="339437" y="982140"/>
                  <a:pt x="357083" y="991474"/>
                  <a:pt x="323935" y="984108"/>
                </a:cubicBezTo>
                <a:cubicBezTo>
                  <a:pt x="310086" y="981030"/>
                  <a:pt x="310875" y="977397"/>
                  <a:pt x="295232" y="975907"/>
                </a:cubicBezTo>
                <a:cubicBezTo>
                  <a:pt x="272061" y="973700"/>
                  <a:pt x="248761" y="973173"/>
                  <a:pt x="225525" y="971806"/>
                </a:cubicBezTo>
                <a:cubicBezTo>
                  <a:pt x="196008" y="961969"/>
                  <a:pt x="232890" y="973911"/>
                  <a:pt x="196822" y="963606"/>
                </a:cubicBezTo>
                <a:cubicBezTo>
                  <a:pt x="192666" y="962418"/>
                  <a:pt x="188299" y="961604"/>
                  <a:pt x="184520" y="959505"/>
                </a:cubicBezTo>
                <a:cubicBezTo>
                  <a:pt x="175904" y="954718"/>
                  <a:pt x="168119" y="948570"/>
                  <a:pt x="159918" y="943103"/>
                </a:cubicBezTo>
                <a:cubicBezTo>
                  <a:pt x="155817" y="940369"/>
                  <a:pt x="152291" y="936460"/>
                  <a:pt x="147616" y="934902"/>
                </a:cubicBezTo>
                <a:cubicBezTo>
                  <a:pt x="136141" y="931077"/>
                  <a:pt x="113917" y="924204"/>
                  <a:pt x="102511" y="918501"/>
                </a:cubicBezTo>
                <a:cubicBezTo>
                  <a:pt x="98103" y="916297"/>
                  <a:pt x="94885" y="911858"/>
                  <a:pt x="90210" y="910300"/>
                </a:cubicBezTo>
                <a:cubicBezTo>
                  <a:pt x="82323" y="907671"/>
                  <a:pt x="73723" y="908003"/>
                  <a:pt x="65607" y="906199"/>
                </a:cubicBezTo>
                <a:cubicBezTo>
                  <a:pt x="61388" y="905261"/>
                  <a:pt x="57525" y="903037"/>
                  <a:pt x="53306" y="902099"/>
                </a:cubicBezTo>
                <a:cubicBezTo>
                  <a:pt x="45190" y="900295"/>
                  <a:pt x="36819" y="899802"/>
                  <a:pt x="28703" y="897998"/>
                </a:cubicBezTo>
                <a:cubicBezTo>
                  <a:pt x="24484" y="897060"/>
                  <a:pt x="20558" y="895085"/>
                  <a:pt x="16402" y="893898"/>
                </a:cubicBezTo>
                <a:cubicBezTo>
                  <a:pt x="10983" y="892350"/>
                  <a:pt x="5467" y="891164"/>
                  <a:pt x="0" y="889797"/>
                </a:cubicBezTo>
                <a:lnTo>
                  <a:pt x="8201" y="865195"/>
                </a:lnTo>
                <a:cubicBezTo>
                  <a:pt x="9568" y="861094"/>
                  <a:pt x="9903" y="856489"/>
                  <a:pt x="12301" y="852893"/>
                </a:cubicBezTo>
                <a:cubicBezTo>
                  <a:pt x="15035" y="848793"/>
                  <a:pt x="18298" y="845000"/>
                  <a:pt x="20502" y="840592"/>
                </a:cubicBezTo>
                <a:cubicBezTo>
                  <a:pt x="22435" y="836726"/>
                  <a:pt x="22900" y="832264"/>
                  <a:pt x="24603" y="828291"/>
                </a:cubicBezTo>
                <a:cubicBezTo>
                  <a:pt x="27011" y="822673"/>
                  <a:pt x="29771" y="817196"/>
                  <a:pt x="32804" y="811889"/>
                </a:cubicBezTo>
                <a:cubicBezTo>
                  <a:pt x="35249" y="807610"/>
                  <a:pt x="38559" y="803867"/>
                  <a:pt x="41004" y="799588"/>
                </a:cubicBezTo>
                <a:cubicBezTo>
                  <a:pt x="45290" y="792086"/>
                  <a:pt x="50748" y="777542"/>
                  <a:pt x="57406" y="770884"/>
                </a:cubicBezTo>
                <a:cubicBezTo>
                  <a:pt x="60891" y="767399"/>
                  <a:pt x="65607" y="765417"/>
                  <a:pt x="69708" y="762684"/>
                </a:cubicBezTo>
                <a:cubicBezTo>
                  <a:pt x="73808" y="757217"/>
                  <a:pt x="78953" y="752395"/>
                  <a:pt x="82009" y="746282"/>
                </a:cubicBezTo>
                <a:cubicBezTo>
                  <a:pt x="84529" y="741241"/>
                  <a:pt x="84490" y="735278"/>
                  <a:pt x="86109" y="729880"/>
                </a:cubicBezTo>
                <a:cubicBezTo>
                  <a:pt x="88593" y="721600"/>
                  <a:pt x="91576" y="713478"/>
                  <a:pt x="94310" y="705277"/>
                </a:cubicBezTo>
                <a:cubicBezTo>
                  <a:pt x="96092" y="699931"/>
                  <a:pt x="96863" y="694294"/>
                  <a:pt x="98411" y="688875"/>
                </a:cubicBezTo>
                <a:cubicBezTo>
                  <a:pt x="105283" y="664825"/>
                  <a:pt x="98730" y="688236"/>
                  <a:pt x="110712" y="664273"/>
                </a:cubicBezTo>
                <a:cubicBezTo>
                  <a:pt x="112645" y="660407"/>
                  <a:pt x="113295" y="656018"/>
                  <a:pt x="114813" y="651971"/>
                </a:cubicBezTo>
                <a:cubicBezTo>
                  <a:pt x="117397" y="645079"/>
                  <a:pt x="120848" y="638504"/>
                  <a:pt x="123013" y="631469"/>
                </a:cubicBezTo>
                <a:cubicBezTo>
                  <a:pt x="138504" y="581120"/>
                  <a:pt x="123024" y="615047"/>
                  <a:pt x="139415" y="582264"/>
                </a:cubicBezTo>
                <a:cubicBezTo>
                  <a:pt x="147915" y="531271"/>
                  <a:pt x="137791" y="584122"/>
                  <a:pt x="151717" y="533058"/>
                </a:cubicBezTo>
                <a:cubicBezTo>
                  <a:pt x="153551" y="526334"/>
                  <a:pt x="153613" y="519168"/>
                  <a:pt x="155817" y="512556"/>
                </a:cubicBezTo>
                <a:cubicBezTo>
                  <a:pt x="163006" y="490989"/>
                  <a:pt x="163220" y="501850"/>
                  <a:pt x="172219" y="483853"/>
                </a:cubicBezTo>
                <a:cubicBezTo>
                  <a:pt x="177925" y="472441"/>
                  <a:pt x="184793" y="450231"/>
                  <a:pt x="188621" y="438748"/>
                </a:cubicBezTo>
                <a:cubicBezTo>
                  <a:pt x="189988" y="388176"/>
                  <a:pt x="190315" y="337565"/>
                  <a:pt x="192721" y="287032"/>
                </a:cubicBezTo>
                <a:cubicBezTo>
                  <a:pt x="193053" y="280070"/>
                  <a:pt x="196191" y="273470"/>
                  <a:pt x="196822" y="266529"/>
                </a:cubicBezTo>
                <a:cubicBezTo>
                  <a:pt x="198929" y="243349"/>
                  <a:pt x="197777" y="219884"/>
                  <a:pt x="200922" y="196822"/>
                </a:cubicBezTo>
                <a:cubicBezTo>
                  <a:pt x="201566" y="192096"/>
                  <a:pt x="211324" y="168818"/>
                  <a:pt x="217324" y="164018"/>
                </a:cubicBezTo>
                <a:cubicBezTo>
                  <a:pt x="220699" y="161318"/>
                  <a:pt x="225525" y="161285"/>
                  <a:pt x="229625" y="159918"/>
                </a:cubicBezTo>
                <a:cubicBezTo>
                  <a:pt x="246038" y="170860"/>
                  <a:pt x="240356" y="168293"/>
                  <a:pt x="262429" y="176319"/>
                </a:cubicBezTo>
                <a:cubicBezTo>
                  <a:pt x="270553" y="179273"/>
                  <a:pt x="278555" y="182825"/>
                  <a:pt x="287031" y="184520"/>
                </a:cubicBezTo>
                <a:cubicBezTo>
                  <a:pt x="293865" y="185887"/>
                  <a:pt x="300810" y="186787"/>
                  <a:pt x="307534" y="188621"/>
                </a:cubicBezTo>
                <a:cubicBezTo>
                  <a:pt x="315874" y="190896"/>
                  <a:pt x="332136" y="196822"/>
                  <a:pt x="332136" y="196822"/>
                </a:cubicBezTo>
                <a:cubicBezTo>
                  <a:pt x="329402" y="210490"/>
                  <a:pt x="329296" y="224960"/>
                  <a:pt x="323935" y="237826"/>
                </a:cubicBezTo>
                <a:cubicBezTo>
                  <a:pt x="322040" y="242375"/>
                  <a:pt x="315119" y="242542"/>
                  <a:pt x="311634" y="246027"/>
                </a:cubicBezTo>
                <a:cubicBezTo>
                  <a:pt x="308149" y="249512"/>
                  <a:pt x="306588" y="254542"/>
                  <a:pt x="303433" y="258328"/>
                </a:cubicBezTo>
                <a:cubicBezTo>
                  <a:pt x="293912" y="269754"/>
                  <a:pt x="286801" y="273878"/>
                  <a:pt x="274730" y="282931"/>
                </a:cubicBezTo>
                <a:cubicBezTo>
                  <a:pt x="273363" y="287031"/>
                  <a:pt x="270630" y="290910"/>
                  <a:pt x="270630" y="295232"/>
                </a:cubicBezTo>
                <a:cubicBezTo>
                  <a:pt x="270630" y="310854"/>
                  <a:pt x="276096" y="306947"/>
                  <a:pt x="287031" y="311634"/>
                </a:cubicBezTo>
                <a:cubicBezTo>
                  <a:pt x="292649" y="314042"/>
                  <a:pt x="297966" y="317101"/>
                  <a:pt x="303433" y="319835"/>
                </a:cubicBezTo>
                <a:cubicBezTo>
                  <a:pt x="318468" y="318468"/>
                  <a:pt x="333776" y="318898"/>
                  <a:pt x="348538" y="315735"/>
                </a:cubicBezTo>
                <a:cubicBezTo>
                  <a:pt x="353357" y="314702"/>
                  <a:pt x="356560" y="309979"/>
                  <a:pt x="360839" y="307534"/>
                </a:cubicBezTo>
                <a:cubicBezTo>
                  <a:pt x="366146" y="304501"/>
                  <a:pt x="371774" y="302067"/>
                  <a:pt x="377241" y="299333"/>
                </a:cubicBezTo>
                <a:cubicBezTo>
                  <a:pt x="413007" y="245684"/>
                  <a:pt x="404590" y="268669"/>
                  <a:pt x="389543" y="155817"/>
                </a:cubicBezTo>
                <a:cubicBezTo>
                  <a:pt x="388972" y="151533"/>
                  <a:pt x="381342" y="153084"/>
                  <a:pt x="377241" y="151717"/>
                </a:cubicBezTo>
                <a:cubicBezTo>
                  <a:pt x="344597" y="129954"/>
                  <a:pt x="362396" y="133921"/>
                  <a:pt x="323935" y="139415"/>
                </a:cubicBezTo>
                <a:cubicBezTo>
                  <a:pt x="288848" y="162807"/>
                  <a:pt x="308954" y="157955"/>
                  <a:pt x="262429" y="147616"/>
                </a:cubicBezTo>
                <a:cubicBezTo>
                  <a:pt x="258328" y="144882"/>
                  <a:pt x="253811" y="142689"/>
                  <a:pt x="250127" y="139415"/>
                </a:cubicBezTo>
                <a:cubicBezTo>
                  <a:pt x="241459" y="131710"/>
                  <a:pt x="236527" y="118481"/>
                  <a:pt x="225525" y="114813"/>
                </a:cubicBezTo>
                <a:lnTo>
                  <a:pt x="213223" y="110712"/>
                </a:lnTo>
                <a:cubicBezTo>
                  <a:pt x="191354" y="77909"/>
                  <a:pt x="220057" y="117546"/>
                  <a:pt x="192721" y="90210"/>
                </a:cubicBezTo>
                <a:cubicBezTo>
                  <a:pt x="189236" y="86725"/>
                  <a:pt x="188229" y="81154"/>
                  <a:pt x="184520" y="77909"/>
                </a:cubicBezTo>
                <a:cubicBezTo>
                  <a:pt x="177103" y="71419"/>
                  <a:pt x="159918" y="61507"/>
                  <a:pt x="159918" y="61507"/>
                </a:cubicBezTo>
                <a:cubicBezTo>
                  <a:pt x="138047" y="28701"/>
                  <a:pt x="166755" y="68345"/>
                  <a:pt x="139415" y="41005"/>
                </a:cubicBezTo>
                <a:cubicBezTo>
                  <a:pt x="135930" y="37520"/>
                  <a:pt x="134369" y="32489"/>
                  <a:pt x="131214" y="28703"/>
                </a:cubicBezTo>
                <a:cubicBezTo>
                  <a:pt x="127502" y="24248"/>
                  <a:pt x="123013" y="20502"/>
                  <a:pt x="118913" y="16402"/>
                </a:cubicBezTo>
                <a:cubicBezTo>
                  <a:pt x="115269" y="5468"/>
                  <a:pt x="108890" y="0"/>
                  <a:pt x="127114" y="0"/>
                </a:cubicBezTo>
                <a:lnTo>
                  <a:pt x="803688" y="4101"/>
                </a:lnTo>
                <a:cubicBezTo>
                  <a:pt x="805055" y="87477"/>
                  <a:pt x="808430" y="170844"/>
                  <a:pt x="807788" y="254228"/>
                </a:cubicBezTo>
                <a:cubicBezTo>
                  <a:pt x="804960" y="621876"/>
                  <a:pt x="834189" y="443521"/>
                  <a:pt x="791387" y="557661"/>
                </a:cubicBezTo>
                <a:cubicBezTo>
                  <a:pt x="789869" y="561708"/>
                  <a:pt x="788653" y="565862"/>
                  <a:pt x="787286" y="569962"/>
                </a:cubicBezTo>
                <a:cubicBezTo>
                  <a:pt x="789110" y="590025"/>
                  <a:pt x="791905" y="626376"/>
                  <a:pt x="795487" y="647871"/>
                </a:cubicBezTo>
                <a:cubicBezTo>
                  <a:pt x="795643" y="648805"/>
                  <a:pt x="801634" y="674006"/>
                  <a:pt x="803688" y="676574"/>
                </a:cubicBezTo>
                <a:cubicBezTo>
                  <a:pt x="842432" y="725003"/>
                  <a:pt x="818745" y="691856"/>
                  <a:pt x="844692" y="713478"/>
                </a:cubicBezTo>
                <a:cubicBezTo>
                  <a:pt x="876264" y="739788"/>
                  <a:pt x="838754" y="713619"/>
                  <a:pt x="869295" y="733980"/>
                </a:cubicBezTo>
                <a:cubicBezTo>
                  <a:pt x="878017" y="760143"/>
                  <a:pt x="866448" y="731552"/>
                  <a:pt x="889797" y="762684"/>
                </a:cubicBezTo>
                <a:cubicBezTo>
                  <a:pt x="898616" y="774443"/>
                  <a:pt x="898269" y="782082"/>
                  <a:pt x="902099" y="795487"/>
                </a:cubicBezTo>
                <a:cubicBezTo>
                  <a:pt x="903286" y="799643"/>
                  <a:pt x="904832" y="803688"/>
                  <a:pt x="906199" y="807788"/>
                </a:cubicBezTo>
                <a:cubicBezTo>
                  <a:pt x="904832" y="820089"/>
                  <a:pt x="904134" y="832483"/>
                  <a:pt x="902099" y="844692"/>
                </a:cubicBezTo>
                <a:cubicBezTo>
                  <a:pt x="901388" y="848956"/>
                  <a:pt x="898936" y="852774"/>
                  <a:pt x="897998" y="856994"/>
                </a:cubicBezTo>
                <a:cubicBezTo>
                  <a:pt x="896194" y="865110"/>
                  <a:pt x="895265" y="873396"/>
                  <a:pt x="893898" y="881597"/>
                </a:cubicBezTo>
                <a:cubicBezTo>
                  <a:pt x="895265" y="900732"/>
                  <a:pt x="892950" y="920495"/>
                  <a:pt x="897998" y="939003"/>
                </a:cubicBezTo>
                <a:cubicBezTo>
                  <a:pt x="901391" y="951443"/>
                  <a:pt x="914422" y="959573"/>
                  <a:pt x="918500" y="971806"/>
                </a:cubicBezTo>
                <a:cubicBezTo>
                  <a:pt x="919867" y="975907"/>
                  <a:pt x="920203" y="980511"/>
                  <a:pt x="922601" y="984108"/>
                </a:cubicBezTo>
                <a:cubicBezTo>
                  <a:pt x="925818" y="988933"/>
                  <a:pt x="930802" y="992309"/>
                  <a:pt x="934902" y="996409"/>
                </a:cubicBezTo>
                <a:cubicBezTo>
                  <a:pt x="936269" y="1000509"/>
                  <a:pt x="937300" y="1004737"/>
                  <a:pt x="939003" y="1008710"/>
                </a:cubicBezTo>
                <a:cubicBezTo>
                  <a:pt x="944790" y="1022213"/>
                  <a:pt x="948345" y="1024097"/>
                  <a:pt x="951304" y="1037414"/>
                </a:cubicBezTo>
                <a:cubicBezTo>
                  <a:pt x="958618" y="1070329"/>
                  <a:pt x="952040" y="1052658"/>
                  <a:pt x="959505" y="1082519"/>
                </a:cubicBezTo>
                <a:cubicBezTo>
                  <a:pt x="960553" y="1086712"/>
                  <a:pt x="962238" y="1090720"/>
                  <a:pt x="963605" y="1094820"/>
                </a:cubicBezTo>
                <a:cubicBezTo>
                  <a:pt x="958423" y="1157010"/>
                  <a:pt x="975309" y="1146950"/>
                  <a:pt x="947204" y="1139925"/>
                </a:cubicBezTo>
                <a:cubicBezTo>
                  <a:pt x="945878" y="1139593"/>
                  <a:pt x="958138" y="1137191"/>
                  <a:pt x="955404" y="1135824"/>
                </a:cubicBez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617px-James_Monroe's_sig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0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8709" y="-20885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Book Antiqua" pitchFamily="18" charset="0"/>
              </a:rPr>
              <a:t>Florida Campaign (1818): </a:t>
            </a:r>
          </a:p>
          <a:p>
            <a:r>
              <a:rPr lang="en-US" sz="2400" dirty="0">
                <a:latin typeface="Book Antiqua" pitchFamily="18" charset="0"/>
              </a:rPr>
              <a:t>-General Andrew Jackson invades Florida to stop escaping slaves and Seminole warrior attacks.</a:t>
            </a:r>
          </a:p>
          <a:p>
            <a:r>
              <a:rPr lang="en-US" sz="2400" dirty="0">
                <a:latin typeface="Book Antiqua" pitchFamily="18" charset="0"/>
              </a:rPr>
              <a:t>-Jackson also captures multiple towns and hangs several “enemies”, angering Spain</a:t>
            </a:r>
          </a:p>
          <a:p>
            <a:pPr marL="457200" indent="-457200"/>
            <a:r>
              <a:rPr lang="en-US" sz="2400" dirty="0">
                <a:latin typeface="Book Antiqua" pitchFamily="18" charset="0"/>
              </a:rPr>
              <a:t>	</a:t>
            </a:r>
          </a:p>
        </p:txBody>
      </p:sp>
      <p:pic>
        <p:nvPicPr>
          <p:cNvPr id="21" name="Picture 20" descr="1_Jack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7200" y="2743200"/>
            <a:ext cx="3200400" cy="3571875"/>
          </a:xfrm>
          <a:prstGeom prst="rect">
            <a:avLst/>
          </a:prstGeom>
        </p:spPr>
      </p:pic>
      <p:pic>
        <p:nvPicPr>
          <p:cNvPr id="7" name="Picture 6" descr="617px-James_Monroe's_sig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0" y="519499"/>
            <a:ext cx="9144000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/>
            <a:r>
              <a:rPr lang="en-US" sz="3600" b="1" dirty="0">
                <a:latin typeface="Garamond"/>
                <a:cs typeface="Garamond"/>
              </a:rPr>
              <a:t>Border Treaties with Spain</a:t>
            </a:r>
          </a:p>
          <a:p>
            <a:pPr marL="457200" indent="-457200">
              <a:lnSpc>
                <a:spcPct val="50000"/>
              </a:lnSpc>
            </a:pPr>
            <a:endParaRPr lang="en-US" sz="3600" b="1" dirty="0">
              <a:latin typeface="Garamond"/>
              <a:cs typeface="Garamond"/>
            </a:endParaRPr>
          </a:p>
          <a:p>
            <a:pPr marL="457200" indent="-457200"/>
            <a:r>
              <a:rPr lang="en-US" sz="2400" b="1" dirty="0">
                <a:latin typeface="Book Antiqua" pitchFamily="18" charset="0"/>
              </a:rPr>
              <a:t>Adams-Onís Treaty (1819): Western border with Spanish Mexico is delineated, US pays $5 million in damages and gives up claims to Texas, Florida given to the US.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18" name="Picture 17" descr="usa-physical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200400"/>
            <a:ext cx="5257800" cy="352272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982913" y="3419475"/>
            <a:ext cx="1760537" cy="190500"/>
          </a:xfrm>
          <a:custGeom>
            <a:avLst/>
            <a:gdLst>
              <a:gd name="connsiteX0" fmla="*/ 1760537 w 1760537"/>
              <a:gd name="connsiteY0" fmla="*/ 190500 h 190500"/>
              <a:gd name="connsiteX1" fmla="*/ 1008062 w 1760537"/>
              <a:gd name="connsiteY1" fmla="*/ 161925 h 190500"/>
              <a:gd name="connsiteX2" fmla="*/ 579437 w 1760537"/>
              <a:gd name="connsiteY2" fmla="*/ 104775 h 190500"/>
              <a:gd name="connsiteX3" fmla="*/ 84137 w 1760537"/>
              <a:gd name="connsiteY3" fmla="*/ 19050 h 190500"/>
              <a:gd name="connsiteX4" fmla="*/ 74612 w 1760537"/>
              <a:gd name="connsiteY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537" h="190500">
                <a:moveTo>
                  <a:pt x="1760537" y="190500"/>
                </a:moveTo>
                <a:cubicBezTo>
                  <a:pt x="1482724" y="183356"/>
                  <a:pt x="1204912" y="176212"/>
                  <a:pt x="1008062" y="161925"/>
                </a:cubicBezTo>
                <a:cubicBezTo>
                  <a:pt x="811212" y="147638"/>
                  <a:pt x="733424" y="128587"/>
                  <a:pt x="579437" y="104775"/>
                </a:cubicBezTo>
                <a:cubicBezTo>
                  <a:pt x="425450" y="80963"/>
                  <a:pt x="168274" y="36512"/>
                  <a:pt x="84137" y="19050"/>
                </a:cubicBezTo>
                <a:cubicBezTo>
                  <a:pt x="0" y="1588"/>
                  <a:pt x="37306" y="794"/>
                  <a:pt x="74612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89517" y="3417841"/>
            <a:ext cx="1942911" cy="2621009"/>
          </a:xfrm>
          <a:custGeom>
            <a:avLst/>
            <a:gdLst>
              <a:gd name="connsiteX0" fmla="*/ 1896808 w 1942911"/>
              <a:gd name="connsiteY0" fmla="*/ 2621009 h 2621009"/>
              <a:gd name="connsiteX1" fmla="*/ 1915858 w 1942911"/>
              <a:gd name="connsiteY1" fmla="*/ 2592434 h 2621009"/>
              <a:gd name="connsiteX2" fmla="*/ 1934908 w 1942911"/>
              <a:gd name="connsiteY2" fmla="*/ 2535284 h 2621009"/>
              <a:gd name="connsiteX3" fmla="*/ 1906333 w 1942911"/>
              <a:gd name="connsiteY3" fmla="*/ 2401934 h 2621009"/>
              <a:gd name="connsiteX4" fmla="*/ 1877758 w 1942911"/>
              <a:gd name="connsiteY4" fmla="*/ 2382884 h 2621009"/>
              <a:gd name="connsiteX5" fmla="*/ 1868233 w 1942911"/>
              <a:gd name="connsiteY5" fmla="*/ 2354309 h 2621009"/>
              <a:gd name="connsiteX6" fmla="*/ 1849183 w 1942911"/>
              <a:gd name="connsiteY6" fmla="*/ 2325734 h 2621009"/>
              <a:gd name="connsiteX7" fmla="*/ 1839658 w 1942911"/>
              <a:gd name="connsiteY7" fmla="*/ 2287634 h 2621009"/>
              <a:gd name="connsiteX8" fmla="*/ 1849183 w 1942911"/>
              <a:gd name="connsiteY8" fmla="*/ 2173334 h 2621009"/>
              <a:gd name="connsiteX9" fmla="*/ 1839658 w 1942911"/>
              <a:gd name="connsiteY9" fmla="*/ 2135234 h 2621009"/>
              <a:gd name="connsiteX10" fmla="*/ 1792033 w 1942911"/>
              <a:gd name="connsiteY10" fmla="*/ 2125709 h 2621009"/>
              <a:gd name="connsiteX11" fmla="*/ 1763458 w 1942911"/>
              <a:gd name="connsiteY11" fmla="*/ 2116184 h 2621009"/>
              <a:gd name="connsiteX12" fmla="*/ 1734883 w 1942911"/>
              <a:gd name="connsiteY12" fmla="*/ 2097134 h 2621009"/>
              <a:gd name="connsiteX13" fmla="*/ 1525333 w 1942911"/>
              <a:gd name="connsiteY13" fmla="*/ 2087609 h 2621009"/>
              <a:gd name="connsiteX14" fmla="*/ 1496758 w 1942911"/>
              <a:gd name="connsiteY14" fmla="*/ 2068559 h 2621009"/>
              <a:gd name="connsiteX15" fmla="*/ 1468183 w 1942911"/>
              <a:gd name="connsiteY15" fmla="*/ 2059034 h 2621009"/>
              <a:gd name="connsiteX16" fmla="*/ 1411033 w 1942911"/>
              <a:gd name="connsiteY16" fmla="*/ 2020934 h 2621009"/>
              <a:gd name="connsiteX17" fmla="*/ 1382458 w 1942911"/>
              <a:gd name="connsiteY17" fmla="*/ 2001884 h 2621009"/>
              <a:gd name="connsiteX18" fmla="*/ 1353883 w 1942911"/>
              <a:gd name="connsiteY18" fmla="*/ 1992359 h 2621009"/>
              <a:gd name="connsiteX19" fmla="*/ 1325308 w 1942911"/>
              <a:gd name="connsiteY19" fmla="*/ 1963784 h 2621009"/>
              <a:gd name="connsiteX20" fmla="*/ 1296733 w 1942911"/>
              <a:gd name="connsiteY20" fmla="*/ 1620884 h 2621009"/>
              <a:gd name="connsiteX21" fmla="*/ 1268158 w 1942911"/>
              <a:gd name="connsiteY21" fmla="*/ 1611359 h 2621009"/>
              <a:gd name="connsiteX22" fmla="*/ 1182433 w 1942911"/>
              <a:gd name="connsiteY22" fmla="*/ 1601834 h 2621009"/>
              <a:gd name="connsiteX23" fmla="*/ 1134808 w 1942911"/>
              <a:gd name="connsiteY23" fmla="*/ 1563734 h 2621009"/>
              <a:gd name="connsiteX24" fmla="*/ 1077658 w 1942911"/>
              <a:gd name="connsiteY24" fmla="*/ 1525634 h 2621009"/>
              <a:gd name="connsiteX25" fmla="*/ 1049083 w 1942911"/>
              <a:gd name="connsiteY25" fmla="*/ 1497059 h 2621009"/>
              <a:gd name="connsiteX26" fmla="*/ 830008 w 1942911"/>
              <a:gd name="connsiteY26" fmla="*/ 1487534 h 2621009"/>
              <a:gd name="connsiteX27" fmla="*/ 763333 w 1942911"/>
              <a:gd name="connsiteY27" fmla="*/ 1449434 h 2621009"/>
              <a:gd name="connsiteX28" fmla="*/ 734758 w 1942911"/>
              <a:gd name="connsiteY28" fmla="*/ 1392284 h 2621009"/>
              <a:gd name="connsiteX29" fmla="*/ 734758 w 1942911"/>
              <a:gd name="connsiteY29" fmla="*/ 1001759 h 2621009"/>
              <a:gd name="connsiteX30" fmla="*/ 506158 w 1942911"/>
              <a:gd name="connsiteY30" fmla="*/ 992234 h 2621009"/>
              <a:gd name="connsiteX31" fmla="*/ 449008 w 1942911"/>
              <a:gd name="connsiteY31" fmla="*/ 982709 h 2621009"/>
              <a:gd name="connsiteX32" fmla="*/ 420433 w 1942911"/>
              <a:gd name="connsiteY32" fmla="*/ 973184 h 2621009"/>
              <a:gd name="connsiteX33" fmla="*/ 382333 w 1942911"/>
              <a:gd name="connsiteY33" fmla="*/ 963659 h 2621009"/>
              <a:gd name="connsiteX34" fmla="*/ 353758 w 1942911"/>
              <a:gd name="connsiteY34" fmla="*/ 954134 h 2621009"/>
              <a:gd name="connsiteX35" fmla="*/ 287083 w 1942911"/>
              <a:gd name="connsiteY35" fmla="*/ 944609 h 2621009"/>
              <a:gd name="connsiteX36" fmla="*/ 248983 w 1942911"/>
              <a:gd name="connsiteY36" fmla="*/ 935084 h 2621009"/>
              <a:gd name="connsiteX37" fmla="*/ 182308 w 1942911"/>
              <a:gd name="connsiteY37" fmla="*/ 925559 h 2621009"/>
              <a:gd name="connsiteX38" fmla="*/ 182308 w 1942911"/>
              <a:gd name="connsiteY38" fmla="*/ 811259 h 2621009"/>
              <a:gd name="connsiteX39" fmla="*/ 153733 w 1942911"/>
              <a:gd name="connsiteY39" fmla="*/ 782684 h 2621009"/>
              <a:gd name="connsiteX40" fmla="*/ 144208 w 1942911"/>
              <a:gd name="connsiteY40" fmla="*/ 754109 h 2621009"/>
              <a:gd name="connsiteX41" fmla="*/ 125158 w 1942911"/>
              <a:gd name="connsiteY41" fmla="*/ 725534 h 2621009"/>
              <a:gd name="connsiteX42" fmla="*/ 96583 w 1942911"/>
              <a:gd name="connsiteY42" fmla="*/ 515984 h 2621009"/>
              <a:gd name="connsiteX43" fmla="*/ 58483 w 1942911"/>
              <a:gd name="connsiteY43" fmla="*/ 487409 h 2621009"/>
              <a:gd name="connsiteX44" fmla="*/ 48958 w 1942911"/>
              <a:gd name="connsiteY44" fmla="*/ 458834 h 2621009"/>
              <a:gd name="connsiteX45" fmla="*/ 20383 w 1942911"/>
              <a:gd name="connsiteY45" fmla="*/ 430259 h 2621009"/>
              <a:gd name="connsiteX46" fmla="*/ 1333 w 1942911"/>
              <a:gd name="connsiteY46" fmla="*/ 401684 h 2621009"/>
              <a:gd name="connsiteX47" fmla="*/ 20383 w 1942911"/>
              <a:gd name="connsiteY47" fmla="*/ 30209 h 2621009"/>
              <a:gd name="connsiteX48" fmla="*/ 77533 w 1942911"/>
              <a:gd name="connsiteY48" fmla="*/ 1634 h 262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42911" h="2621009">
                <a:moveTo>
                  <a:pt x="1896808" y="2621009"/>
                </a:moveTo>
                <a:cubicBezTo>
                  <a:pt x="1903158" y="2611484"/>
                  <a:pt x="1911209" y="2602895"/>
                  <a:pt x="1915858" y="2592434"/>
                </a:cubicBezTo>
                <a:cubicBezTo>
                  <a:pt x="1924013" y="2574084"/>
                  <a:pt x="1934908" y="2535284"/>
                  <a:pt x="1934908" y="2535284"/>
                </a:cubicBezTo>
                <a:cubicBezTo>
                  <a:pt x="1930244" y="2483981"/>
                  <a:pt x="1942911" y="2438512"/>
                  <a:pt x="1906333" y="2401934"/>
                </a:cubicBezTo>
                <a:cubicBezTo>
                  <a:pt x="1898238" y="2393839"/>
                  <a:pt x="1887283" y="2389234"/>
                  <a:pt x="1877758" y="2382884"/>
                </a:cubicBezTo>
                <a:cubicBezTo>
                  <a:pt x="1874583" y="2373359"/>
                  <a:pt x="1872723" y="2363289"/>
                  <a:pt x="1868233" y="2354309"/>
                </a:cubicBezTo>
                <a:cubicBezTo>
                  <a:pt x="1863113" y="2344070"/>
                  <a:pt x="1853692" y="2336256"/>
                  <a:pt x="1849183" y="2325734"/>
                </a:cubicBezTo>
                <a:cubicBezTo>
                  <a:pt x="1844026" y="2313702"/>
                  <a:pt x="1842833" y="2300334"/>
                  <a:pt x="1839658" y="2287634"/>
                </a:cubicBezTo>
                <a:cubicBezTo>
                  <a:pt x="1842833" y="2249534"/>
                  <a:pt x="1849183" y="2211566"/>
                  <a:pt x="1849183" y="2173334"/>
                </a:cubicBezTo>
                <a:cubicBezTo>
                  <a:pt x="1849183" y="2160243"/>
                  <a:pt x="1849715" y="2143615"/>
                  <a:pt x="1839658" y="2135234"/>
                </a:cubicBezTo>
                <a:cubicBezTo>
                  <a:pt x="1827221" y="2124870"/>
                  <a:pt x="1807739" y="2129636"/>
                  <a:pt x="1792033" y="2125709"/>
                </a:cubicBezTo>
                <a:cubicBezTo>
                  <a:pt x="1782293" y="2123274"/>
                  <a:pt x="1772438" y="2120674"/>
                  <a:pt x="1763458" y="2116184"/>
                </a:cubicBezTo>
                <a:cubicBezTo>
                  <a:pt x="1753219" y="2111064"/>
                  <a:pt x="1746249" y="2098498"/>
                  <a:pt x="1734883" y="2097134"/>
                </a:cubicBezTo>
                <a:cubicBezTo>
                  <a:pt x="1665459" y="2088803"/>
                  <a:pt x="1595183" y="2090784"/>
                  <a:pt x="1525333" y="2087609"/>
                </a:cubicBezTo>
                <a:cubicBezTo>
                  <a:pt x="1515808" y="2081259"/>
                  <a:pt x="1506997" y="2073679"/>
                  <a:pt x="1496758" y="2068559"/>
                </a:cubicBezTo>
                <a:cubicBezTo>
                  <a:pt x="1487778" y="2064069"/>
                  <a:pt x="1476960" y="2063910"/>
                  <a:pt x="1468183" y="2059034"/>
                </a:cubicBezTo>
                <a:cubicBezTo>
                  <a:pt x="1448169" y="2047915"/>
                  <a:pt x="1430083" y="2033634"/>
                  <a:pt x="1411033" y="2020934"/>
                </a:cubicBezTo>
                <a:cubicBezTo>
                  <a:pt x="1401508" y="2014584"/>
                  <a:pt x="1393318" y="2005504"/>
                  <a:pt x="1382458" y="2001884"/>
                </a:cubicBezTo>
                <a:lnTo>
                  <a:pt x="1353883" y="1992359"/>
                </a:lnTo>
                <a:cubicBezTo>
                  <a:pt x="1344358" y="1982834"/>
                  <a:pt x="1333932" y="1974132"/>
                  <a:pt x="1325308" y="1963784"/>
                </a:cubicBezTo>
                <a:cubicBezTo>
                  <a:pt x="1247667" y="1870615"/>
                  <a:pt x="1310687" y="1739492"/>
                  <a:pt x="1296733" y="1620884"/>
                </a:cubicBezTo>
                <a:cubicBezTo>
                  <a:pt x="1295560" y="1610913"/>
                  <a:pt x="1278062" y="1613010"/>
                  <a:pt x="1268158" y="1611359"/>
                </a:cubicBezTo>
                <a:cubicBezTo>
                  <a:pt x="1239798" y="1606632"/>
                  <a:pt x="1211008" y="1605009"/>
                  <a:pt x="1182433" y="1601834"/>
                </a:cubicBezTo>
                <a:cubicBezTo>
                  <a:pt x="1118083" y="1580384"/>
                  <a:pt x="1187834" y="1610132"/>
                  <a:pt x="1134808" y="1563734"/>
                </a:cubicBezTo>
                <a:cubicBezTo>
                  <a:pt x="1117578" y="1548657"/>
                  <a:pt x="1093847" y="1541823"/>
                  <a:pt x="1077658" y="1525634"/>
                </a:cubicBezTo>
                <a:cubicBezTo>
                  <a:pt x="1068133" y="1516109"/>
                  <a:pt x="1062397" y="1499107"/>
                  <a:pt x="1049083" y="1497059"/>
                </a:cubicBezTo>
                <a:cubicBezTo>
                  <a:pt x="976839" y="1485945"/>
                  <a:pt x="903033" y="1490709"/>
                  <a:pt x="830008" y="1487534"/>
                </a:cubicBezTo>
                <a:cubicBezTo>
                  <a:pt x="815067" y="1480063"/>
                  <a:pt x="776796" y="1462897"/>
                  <a:pt x="763333" y="1449434"/>
                </a:cubicBezTo>
                <a:cubicBezTo>
                  <a:pt x="744869" y="1430970"/>
                  <a:pt x="742505" y="1415525"/>
                  <a:pt x="734758" y="1392284"/>
                </a:cubicBezTo>
                <a:cubicBezTo>
                  <a:pt x="736098" y="1365475"/>
                  <a:pt x="759400" y="1023444"/>
                  <a:pt x="734758" y="1001759"/>
                </a:cubicBezTo>
                <a:cubicBezTo>
                  <a:pt x="677504" y="951375"/>
                  <a:pt x="582358" y="995409"/>
                  <a:pt x="506158" y="992234"/>
                </a:cubicBezTo>
                <a:cubicBezTo>
                  <a:pt x="487108" y="989059"/>
                  <a:pt x="467861" y="986899"/>
                  <a:pt x="449008" y="982709"/>
                </a:cubicBezTo>
                <a:cubicBezTo>
                  <a:pt x="439207" y="980531"/>
                  <a:pt x="430087" y="975942"/>
                  <a:pt x="420433" y="973184"/>
                </a:cubicBezTo>
                <a:cubicBezTo>
                  <a:pt x="407846" y="969588"/>
                  <a:pt x="394920" y="967255"/>
                  <a:pt x="382333" y="963659"/>
                </a:cubicBezTo>
                <a:cubicBezTo>
                  <a:pt x="372679" y="960901"/>
                  <a:pt x="363603" y="956103"/>
                  <a:pt x="353758" y="954134"/>
                </a:cubicBezTo>
                <a:cubicBezTo>
                  <a:pt x="331743" y="949731"/>
                  <a:pt x="309172" y="948625"/>
                  <a:pt x="287083" y="944609"/>
                </a:cubicBezTo>
                <a:cubicBezTo>
                  <a:pt x="274203" y="942267"/>
                  <a:pt x="261863" y="937426"/>
                  <a:pt x="248983" y="935084"/>
                </a:cubicBezTo>
                <a:cubicBezTo>
                  <a:pt x="226894" y="931068"/>
                  <a:pt x="204533" y="928734"/>
                  <a:pt x="182308" y="925559"/>
                </a:cubicBezTo>
                <a:cubicBezTo>
                  <a:pt x="191124" y="881478"/>
                  <a:pt x="201211" y="858517"/>
                  <a:pt x="182308" y="811259"/>
                </a:cubicBezTo>
                <a:cubicBezTo>
                  <a:pt x="177305" y="798752"/>
                  <a:pt x="163258" y="792209"/>
                  <a:pt x="153733" y="782684"/>
                </a:cubicBezTo>
                <a:cubicBezTo>
                  <a:pt x="150558" y="773159"/>
                  <a:pt x="148698" y="763089"/>
                  <a:pt x="144208" y="754109"/>
                </a:cubicBezTo>
                <a:cubicBezTo>
                  <a:pt x="139088" y="743870"/>
                  <a:pt x="126705" y="736877"/>
                  <a:pt x="125158" y="725534"/>
                </a:cubicBezTo>
                <a:cubicBezTo>
                  <a:pt x="118273" y="675043"/>
                  <a:pt x="148527" y="567928"/>
                  <a:pt x="96583" y="515984"/>
                </a:cubicBezTo>
                <a:cubicBezTo>
                  <a:pt x="85358" y="504759"/>
                  <a:pt x="71183" y="496934"/>
                  <a:pt x="58483" y="487409"/>
                </a:cubicBezTo>
                <a:cubicBezTo>
                  <a:pt x="55308" y="477884"/>
                  <a:pt x="54527" y="467188"/>
                  <a:pt x="48958" y="458834"/>
                </a:cubicBezTo>
                <a:cubicBezTo>
                  <a:pt x="41486" y="447626"/>
                  <a:pt x="29007" y="440607"/>
                  <a:pt x="20383" y="430259"/>
                </a:cubicBezTo>
                <a:cubicBezTo>
                  <a:pt x="13054" y="421465"/>
                  <a:pt x="7683" y="411209"/>
                  <a:pt x="1333" y="401684"/>
                </a:cubicBezTo>
                <a:cubicBezTo>
                  <a:pt x="7683" y="277859"/>
                  <a:pt x="0" y="152510"/>
                  <a:pt x="20383" y="30209"/>
                </a:cubicBezTo>
                <a:cubicBezTo>
                  <a:pt x="25418" y="0"/>
                  <a:pt x="57266" y="1634"/>
                  <a:pt x="77533" y="1634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67050" y="3381375"/>
            <a:ext cx="1971675" cy="2638425"/>
          </a:xfrm>
          <a:custGeom>
            <a:avLst/>
            <a:gdLst>
              <a:gd name="connsiteX0" fmla="*/ 1971675 w 1971675"/>
              <a:gd name="connsiteY0" fmla="*/ 2638425 h 2638425"/>
              <a:gd name="connsiteX1" fmla="*/ 1952625 w 1971675"/>
              <a:gd name="connsiteY1" fmla="*/ 2581275 h 2638425"/>
              <a:gd name="connsiteX2" fmla="*/ 1933575 w 1971675"/>
              <a:gd name="connsiteY2" fmla="*/ 2552700 h 2638425"/>
              <a:gd name="connsiteX3" fmla="*/ 1885950 w 1971675"/>
              <a:gd name="connsiteY3" fmla="*/ 2466975 h 2638425"/>
              <a:gd name="connsiteX4" fmla="*/ 1847850 w 1971675"/>
              <a:gd name="connsiteY4" fmla="*/ 2447925 h 2638425"/>
              <a:gd name="connsiteX5" fmla="*/ 1800225 w 1971675"/>
              <a:gd name="connsiteY5" fmla="*/ 2400300 h 2638425"/>
              <a:gd name="connsiteX6" fmla="*/ 1781175 w 1971675"/>
              <a:gd name="connsiteY6" fmla="*/ 2371725 h 2638425"/>
              <a:gd name="connsiteX7" fmla="*/ 1752600 w 1971675"/>
              <a:gd name="connsiteY7" fmla="*/ 2362200 h 2638425"/>
              <a:gd name="connsiteX8" fmla="*/ 1724025 w 1971675"/>
              <a:gd name="connsiteY8" fmla="*/ 2343150 h 2638425"/>
              <a:gd name="connsiteX9" fmla="*/ 1704975 w 1971675"/>
              <a:gd name="connsiteY9" fmla="*/ 2314575 h 2638425"/>
              <a:gd name="connsiteX10" fmla="*/ 1619250 w 1971675"/>
              <a:gd name="connsiteY10" fmla="*/ 2276475 h 2638425"/>
              <a:gd name="connsiteX11" fmla="*/ 1447800 w 1971675"/>
              <a:gd name="connsiteY11" fmla="*/ 2257425 h 2638425"/>
              <a:gd name="connsiteX12" fmla="*/ 1400175 w 1971675"/>
              <a:gd name="connsiteY12" fmla="*/ 2247900 h 2638425"/>
              <a:gd name="connsiteX13" fmla="*/ 1343025 w 1971675"/>
              <a:gd name="connsiteY13" fmla="*/ 2228850 h 2638425"/>
              <a:gd name="connsiteX14" fmla="*/ 1304925 w 1971675"/>
              <a:gd name="connsiteY14" fmla="*/ 2219325 h 2638425"/>
              <a:gd name="connsiteX15" fmla="*/ 1228725 w 1971675"/>
              <a:gd name="connsiteY15" fmla="*/ 2181225 h 2638425"/>
              <a:gd name="connsiteX16" fmla="*/ 1200150 w 1971675"/>
              <a:gd name="connsiteY16" fmla="*/ 2162175 h 2638425"/>
              <a:gd name="connsiteX17" fmla="*/ 1171575 w 1971675"/>
              <a:gd name="connsiteY17" fmla="*/ 2152650 h 2638425"/>
              <a:gd name="connsiteX18" fmla="*/ 1076325 w 1971675"/>
              <a:gd name="connsiteY18" fmla="*/ 2085975 h 2638425"/>
              <a:gd name="connsiteX19" fmla="*/ 1038225 w 1971675"/>
              <a:gd name="connsiteY19" fmla="*/ 2066925 h 2638425"/>
              <a:gd name="connsiteX20" fmla="*/ 1000125 w 1971675"/>
              <a:gd name="connsiteY20" fmla="*/ 2038350 h 2638425"/>
              <a:gd name="connsiteX21" fmla="*/ 971550 w 1971675"/>
              <a:gd name="connsiteY21" fmla="*/ 2028825 h 2638425"/>
              <a:gd name="connsiteX22" fmla="*/ 942975 w 1971675"/>
              <a:gd name="connsiteY22" fmla="*/ 2009775 h 2638425"/>
              <a:gd name="connsiteX23" fmla="*/ 923925 w 1971675"/>
              <a:gd name="connsiteY23" fmla="*/ 1981200 h 2638425"/>
              <a:gd name="connsiteX24" fmla="*/ 895350 w 1971675"/>
              <a:gd name="connsiteY24" fmla="*/ 1952625 h 2638425"/>
              <a:gd name="connsiteX25" fmla="*/ 885825 w 1971675"/>
              <a:gd name="connsiteY25" fmla="*/ 1924050 h 2638425"/>
              <a:gd name="connsiteX26" fmla="*/ 866775 w 1971675"/>
              <a:gd name="connsiteY26" fmla="*/ 1809750 h 2638425"/>
              <a:gd name="connsiteX27" fmla="*/ 857250 w 1971675"/>
              <a:gd name="connsiteY27" fmla="*/ 1781175 h 2638425"/>
              <a:gd name="connsiteX28" fmla="*/ 828675 w 1971675"/>
              <a:gd name="connsiteY28" fmla="*/ 1752600 h 2638425"/>
              <a:gd name="connsiteX29" fmla="*/ 809625 w 1971675"/>
              <a:gd name="connsiteY29" fmla="*/ 1724025 h 2638425"/>
              <a:gd name="connsiteX30" fmla="*/ 752475 w 1971675"/>
              <a:gd name="connsiteY30" fmla="*/ 1657350 h 2638425"/>
              <a:gd name="connsiteX31" fmla="*/ 695325 w 1971675"/>
              <a:gd name="connsiteY31" fmla="*/ 1609725 h 2638425"/>
              <a:gd name="connsiteX32" fmla="*/ 628650 w 1971675"/>
              <a:gd name="connsiteY32" fmla="*/ 1533525 h 2638425"/>
              <a:gd name="connsiteX33" fmla="*/ 590550 w 1971675"/>
              <a:gd name="connsiteY33" fmla="*/ 1466850 h 2638425"/>
              <a:gd name="connsiteX34" fmla="*/ 561975 w 1971675"/>
              <a:gd name="connsiteY34" fmla="*/ 1228725 h 2638425"/>
              <a:gd name="connsiteX35" fmla="*/ 533400 w 1971675"/>
              <a:gd name="connsiteY35" fmla="*/ 1209675 h 2638425"/>
              <a:gd name="connsiteX36" fmla="*/ 476250 w 1971675"/>
              <a:gd name="connsiteY36" fmla="*/ 1162050 h 2638425"/>
              <a:gd name="connsiteX37" fmla="*/ 447675 w 1971675"/>
              <a:gd name="connsiteY37" fmla="*/ 1152525 h 2638425"/>
              <a:gd name="connsiteX38" fmla="*/ 390525 w 1971675"/>
              <a:gd name="connsiteY38" fmla="*/ 1114425 h 2638425"/>
              <a:gd name="connsiteX39" fmla="*/ 361950 w 1971675"/>
              <a:gd name="connsiteY39" fmla="*/ 1095375 h 2638425"/>
              <a:gd name="connsiteX40" fmla="*/ 352425 w 1971675"/>
              <a:gd name="connsiteY40" fmla="*/ 1057275 h 2638425"/>
              <a:gd name="connsiteX41" fmla="*/ 342900 w 1971675"/>
              <a:gd name="connsiteY41" fmla="*/ 1028700 h 2638425"/>
              <a:gd name="connsiteX42" fmla="*/ 333375 w 1971675"/>
              <a:gd name="connsiteY42" fmla="*/ 781050 h 2638425"/>
              <a:gd name="connsiteX43" fmla="*/ 285750 w 1971675"/>
              <a:gd name="connsiteY43" fmla="*/ 733425 h 2638425"/>
              <a:gd name="connsiteX44" fmla="*/ 257175 w 1971675"/>
              <a:gd name="connsiteY44" fmla="*/ 704850 h 2638425"/>
              <a:gd name="connsiteX45" fmla="*/ 228600 w 1971675"/>
              <a:gd name="connsiteY45" fmla="*/ 685800 h 2638425"/>
              <a:gd name="connsiteX46" fmla="*/ 171450 w 1971675"/>
              <a:gd name="connsiteY46" fmla="*/ 619125 h 2638425"/>
              <a:gd name="connsiteX47" fmla="*/ 152400 w 1971675"/>
              <a:gd name="connsiteY47" fmla="*/ 590550 h 2638425"/>
              <a:gd name="connsiteX48" fmla="*/ 142875 w 1971675"/>
              <a:gd name="connsiteY48" fmla="*/ 561975 h 2638425"/>
              <a:gd name="connsiteX49" fmla="*/ 123825 w 1971675"/>
              <a:gd name="connsiteY49" fmla="*/ 457200 h 2638425"/>
              <a:gd name="connsiteX50" fmla="*/ 104775 w 1971675"/>
              <a:gd name="connsiteY50" fmla="*/ 419100 h 2638425"/>
              <a:gd name="connsiteX51" fmla="*/ 76200 w 1971675"/>
              <a:gd name="connsiteY51" fmla="*/ 400050 h 2638425"/>
              <a:gd name="connsiteX52" fmla="*/ 47625 w 1971675"/>
              <a:gd name="connsiteY52" fmla="*/ 371475 h 2638425"/>
              <a:gd name="connsiteX53" fmla="*/ 19050 w 1971675"/>
              <a:gd name="connsiteY53" fmla="*/ 314325 h 2638425"/>
              <a:gd name="connsiteX54" fmla="*/ 0 w 1971675"/>
              <a:gd name="connsiteY54" fmla="*/ 285750 h 2638425"/>
              <a:gd name="connsiteX55" fmla="*/ 9525 w 1971675"/>
              <a:gd name="connsiteY55" fmla="*/ 200025 h 2638425"/>
              <a:gd name="connsiteX56" fmla="*/ 19050 w 1971675"/>
              <a:gd name="connsiteY56" fmla="*/ 171450 h 2638425"/>
              <a:gd name="connsiteX57" fmla="*/ 76200 w 1971675"/>
              <a:gd name="connsiteY57" fmla="*/ 114300 h 2638425"/>
              <a:gd name="connsiteX58" fmla="*/ 114300 w 1971675"/>
              <a:gd name="connsiteY58" fmla="*/ 57150 h 2638425"/>
              <a:gd name="connsiteX59" fmla="*/ 142875 w 1971675"/>
              <a:gd name="connsiteY59" fmla="*/ 47625 h 2638425"/>
              <a:gd name="connsiteX60" fmla="*/ 190500 w 1971675"/>
              <a:gd name="connsiteY60" fmla="*/ 38100 h 2638425"/>
              <a:gd name="connsiteX61" fmla="*/ 238125 w 1971675"/>
              <a:gd name="connsiteY61" fmla="*/ 19050 h 2638425"/>
              <a:gd name="connsiteX62" fmla="*/ 295275 w 1971675"/>
              <a:gd name="connsiteY62" fmla="*/ 0 h 2638425"/>
              <a:gd name="connsiteX63" fmla="*/ 571500 w 1971675"/>
              <a:gd name="connsiteY63" fmla="*/ 9525 h 2638425"/>
              <a:gd name="connsiteX64" fmla="*/ 609600 w 1971675"/>
              <a:gd name="connsiteY64" fmla="*/ 19050 h 2638425"/>
              <a:gd name="connsiteX65" fmla="*/ 676275 w 1971675"/>
              <a:gd name="connsiteY65" fmla="*/ 76200 h 2638425"/>
              <a:gd name="connsiteX66" fmla="*/ 704850 w 1971675"/>
              <a:gd name="connsiteY66" fmla="*/ 85725 h 2638425"/>
              <a:gd name="connsiteX67" fmla="*/ 733425 w 1971675"/>
              <a:gd name="connsiteY67" fmla="*/ 104775 h 2638425"/>
              <a:gd name="connsiteX68" fmla="*/ 762000 w 1971675"/>
              <a:gd name="connsiteY68" fmla="*/ 114300 h 2638425"/>
              <a:gd name="connsiteX69" fmla="*/ 847725 w 1971675"/>
              <a:gd name="connsiteY69" fmla="*/ 161925 h 2638425"/>
              <a:gd name="connsiteX70" fmla="*/ 1009650 w 1971675"/>
              <a:gd name="connsiteY70" fmla="*/ 171450 h 2638425"/>
              <a:gd name="connsiteX71" fmla="*/ 1066800 w 1971675"/>
              <a:gd name="connsiteY71" fmla="*/ 190500 h 2638425"/>
              <a:gd name="connsiteX72" fmla="*/ 1123950 w 1971675"/>
              <a:gd name="connsiteY72" fmla="*/ 228600 h 2638425"/>
              <a:gd name="connsiteX73" fmla="*/ 1152525 w 1971675"/>
              <a:gd name="connsiteY73" fmla="*/ 247650 h 2638425"/>
              <a:gd name="connsiteX74" fmla="*/ 1209675 w 1971675"/>
              <a:gd name="connsiteY74" fmla="*/ 266700 h 2638425"/>
              <a:gd name="connsiteX75" fmla="*/ 1295400 w 1971675"/>
              <a:gd name="connsiteY75" fmla="*/ 314325 h 2638425"/>
              <a:gd name="connsiteX76" fmla="*/ 1314450 w 1971675"/>
              <a:gd name="connsiteY76" fmla="*/ 342900 h 2638425"/>
              <a:gd name="connsiteX77" fmla="*/ 1343025 w 1971675"/>
              <a:gd name="connsiteY77" fmla="*/ 361950 h 2638425"/>
              <a:gd name="connsiteX78" fmla="*/ 1352550 w 1971675"/>
              <a:gd name="connsiteY78" fmla="*/ 390525 h 2638425"/>
              <a:gd name="connsiteX79" fmla="*/ 1371600 w 1971675"/>
              <a:gd name="connsiteY79" fmla="*/ 419100 h 2638425"/>
              <a:gd name="connsiteX80" fmla="*/ 1390650 w 1971675"/>
              <a:gd name="connsiteY80" fmla="*/ 476250 h 2638425"/>
              <a:gd name="connsiteX81" fmla="*/ 1400175 w 1971675"/>
              <a:gd name="connsiteY81" fmla="*/ 504825 h 2638425"/>
              <a:gd name="connsiteX82" fmla="*/ 1409700 w 1971675"/>
              <a:gd name="connsiteY82" fmla="*/ 600075 h 2638425"/>
              <a:gd name="connsiteX83" fmla="*/ 1428750 w 1971675"/>
              <a:gd name="connsiteY83" fmla="*/ 628650 h 2638425"/>
              <a:gd name="connsiteX84" fmla="*/ 1438275 w 1971675"/>
              <a:gd name="connsiteY84" fmla="*/ 657225 h 2638425"/>
              <a:gd name="connsiteX85" fmla="*/ 1476375 w 1971675"/>
              <a:gd name="connsiteY85" fmla="*/ 714375 h 2638425"/>
              <a:gd name="connsiteX86" fmla="*/ 1504950 w 1971675"/>
              <a:gd name="connsiteY86" fmla="*/ 771525 h 2638425"/>
              <a:gd name="connsiteX87" fmla="*/ 1514475 w 1971675"/>
              <a:gd name="connsiteY87" fmla="*/ 800100 h 2638425"/>
              <a:gd name="connsiteX88" fmla="*/ 1628775 w 1971675"/>
              <a:gd name="connsiteY88" fmla="*/ 790575 h 2638425"/>
              <a:gd name="connsiteX89" fmla="*/ 1657350 w 1971675"/>
              <a:gd name="connsiteY89" fmla="*/ 752475 h 2638425"/>
              <a:gd name="connsiteX90" fmla="*/ 1638300 w 1971675"/>
              <a:gd name="connsiteY90" fmla="*/ 628650 h 2638425"/>
              <a:gd name="connsiteX91" fmla="*/ 1609725 w 1971675"/>
              <a:gd name="connsiteY91" fmla="*/ 571500 h 2638425"/>
              <a:gd name="connsiteX92" fmla="*/ 1638300 w 1971675"/>
              <a:gd name="connsiteY92" fmla="*/ 447675 h 2638425"/>
              <a:gd name="connsiteX93" fmla="*/ 1657350 w 1971675"/>
              <a:gd name="connsiteY93" fmla="*/ 419100 h 2638425"/>
              <a:gd name="connsiteX94" fmla="*/ 1704975 w 1971675"/>
              <a:gd name="connsiteY94" fmla="*/ 419100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971675" h="2638425">
                <a:moveTo>
                  <a:pt x="1971675" y="2638425"/>
                </a:moveTo>
                <a:cubicBezTo>
                  <a:pt x="1965325" y="2619375"/>
                  <a:pt x="1963764" y="2597983"/>
                  <a:pt x="1952625" y="2581275"/>
                </a:cubicBezTo>
                <a:cubicBezTo>
                  <a:pt x="1946275" y="2571750"/>
                  <a:pt x="1938224" y="2563161"/>
                  <a:pt x="1933575" y="2552700"/>
                </a:cubicBezTo>
                <a:cubicBezTo>
                  <a:pt x="1910745" y="2501331"/>
                  <a:pt x="1928403" y="2497298"/>
                  <a:pt x="1885950" y="2466975"/>
                </a:cubicBezTo>
                <a:cubicBezTo>
                  <a:pt x="1874396" y="2458722"/>
                  <a:pt x="1860550" y="2454275"/>
                  <a:pt x="1847850" y="2447925"/>
                </a:cubicBezTo>
                <a:cubicBezTo>
                  <a:pt x="1797050" y="2371725"/>
                  <a:pt x="1863725" y="2463800"/>
                  <a:pt x="1800225" y="2400300"/>
                </a:cubicBezTo>
                <a:cubicBezTo>
                  <a:pt x="1792130" y="2392205"/>
                  <a:pt x="1790114" y="2378876"/>
                  <a:pt x="1781175" y="2371725"/>
                </a:cubicBezTo>
                <a:cubicBezTo>
                  <a:pt x="1773335" y="2365453"/>
                  <a:pt x="1761580" y="2366690"/>
                  <a:pt x="1752600" y="2362200"/>
                </a:cubicBezTo>
                <a:cubicBezTo>
                  <a:pt x="1742361" y="2357080"/>
                  <a:pt x="1733550" y="2349500"/>
                  <a:pt x="1724025" y="2343150"/>
                </a:cubicBezTo>
                <a:cubicBezTo>
                  <a:pt x="1717675" y="2333625"/>
                  <a:pt x="1713070" y="2322670"/>
                  <a:pt x="1704975" y="2314575"/>
                </a:cubicBezTo>
                <a:cubicBezTo>
                  <a:pt x="1682334" y="2291934"/>
                  <a:pt x="1647544" y="2285906"/>
                  <a:pt x="1619250" y="2276475"/>
                </a:cubicBezTo>
                <a:cubicBezTo>
                  <a:pt x="1545394" y="2251856"/>
                  <a:pt x="1600693" y="2267618"/>
                  <a:pt x="1447800" y="2257425"/>
                </a:cubicBezTo>
                <a:cubicBezTo>
                  <a:pt x="1431925" y="2254250"/>
                  <a:pt x="1415794" y="2252160"/>
                  <a:pt x="1400175" y="2247900"/>
                </a:cubicBezTo>
                <a:cubicBezTo>
                  <a:pt x="1380802" y="2242616"/>
                  <a:pt x="1362506" y="2233720"/>
                  <a:pt x="1343025" y="2228850"/>
                </a:cubicBezTo>
                <a:lnTo>
                  <a:pt x="1304925" y="2219325"/>
                </a:lnTo>
                <a:cubicBezTo>
                  <a:pt x="1220308" y="2155862"/>
                  <a:pt x="1311949" y="2216892"/>
                  <a:pt x="1228725" y="2181225"/>
                </a:cubicBezTo>
                <a:cubicBezTo>
                  <a:pt x="1218203" y="2176716"/>
                  <a:pt x="1210389" y="2167295"/>
                  <a:pt x="1200150" y="2162175"/>
                </a:cubicBezTo>
                <a:cubicBezTo>
                  <a:pt x="1191170" y="2157685"/>
                  <a:pt x="1181100" y="2155825"/>
                  <a:pt x="1171575" y="2152650"/>
                </a:cubicBezTo>
                <a:cubicBezTo>
                  <a:pt x="1147682" y="2134730"/>
                  <a:pt x="1099778" y="2097701"/>
                  <a:pt x="1076325" y="2085975"/>
                </a:cubicBezTo>
                <a:cubicBezTo>
                  <a:pt x="1063625" y="2079625"/>
                  <a:pt x="1050266" y="2074450"/>
                  <a:pt x="1038225" y="2066925"/>
                </a:cubicBezTo>
                <a:cubicBezTo>
                  <a:pt x="1024763" y="2058511"/>
                  <a:pt x="1013908" y="2046226"/>
                  <a:pt x="1000125" y="2038350"/>
                </a:cubicBezTo>
                <a:cubicBezTo>
                  <a:pt x="991408" y="2033369"/>
                  <a:pt x="980530" y="2033315"/>
                  <a:pt x="971550" y="2028825"/>
                </a:cubicBezTo>
                <a:cubicBezTo>
                  <a:pt x="961311" y="2023705"/>
                  <a:pt x="952500" y="2016125"/>
                  <a:pt x="942975" y="2009775"/>
                </a:cubicBezTo>
                <a:cubicBezTo>
                  <a:pt x="936625" y="2000250"/>
                  <a:pt x="931254" y="1989994"/>
                  <a:pt x="923925" y="1981200"/>
                </a:cubicBezTo>
                <a:cubicBezTo>
                  <a:pt x="915301" y="1970852"/>
                  <a:pt x="902822" y="1963833"/>
                  <a:pt x="895350" y="1952625"/>
                </a:cubicBezTo>
                <a:cubicBezTo>
                  <a:pt x="889781" y="1944271"/>
                  <a:pt x="889000" y="1933575"/>
                  <a:pt x="885825" y="1924050"/>
                </a:cubicBezTo>
                <a:cubicBezTo>
                  <a:pt x="878095" y="1862207"/>
                  <a:pt x="880760" y="1858698"/>
                  <a:pt x="866775" y="1809750"/>
                </a:cubicBezTo>
                <a:cubicBezTo>
                  <a:pt x="864017" y="1800096"/>
                  <a:pt x="862819" y="1789529"/>
                  <a:pt x="857250" y="1781175"/>
                </a:cubicBezTo>
                <a:cubicBezTo>
                  <a:pt x="849778" y="1769967"/>
                  <a:pt x="837299" y="1762948"/>
                  <a:pt x="828675" y="1752600"/>
                </a:cubicBezTo>
                <a:cubicBezTo>
                  <a:pt x="821346" y="1743806"/>
                  <a:pt x="816279" y="1733340"/>
                  <a:pt x="809625" y="1724025"/>
                </a:cubicBezTo>
                <a:cubicBezTo>
                  <a:pt x="791076" y="1698056"/>
                  <a:pt x="776910" y="1677712"/>
                  <a:pt x="752475" y="1657350"/>
                </a:cubicBezTo>
                <a:cubicBezTo>
                  <a:pt x="717717" y="1628385"/>
                  <a:pt x="726082" y="1649269"/>
                  <a:pt x="695325" y="1609725"/>
                </a:cubicBezTo>
                <a:cubicBezTo>
                  <a:pt x="635488" y="1532792"/>
                  <a:pt x="683968" y="1570404"/>
                  <a:pt x="628650" y="1533525"/>
                </a:cubicBezTo>
                <a:cubicBezTo>
                  <a:pt x="619850" y="1520326"/>
                  <a:pt x="592236" y="1481464"/>
                  <a:pt x="590550" y="1466850"/>
                </a:cubicBezTo>
                <a:cubicBezTo>
                  <a:pt x="586075" y="1428064"/>
                  <a:pt x="618899" y="1285649"/>
                  <a:pt x="561975" y="1228725"/>
                </a:cubicBezTo>
                <a:cubicBezTo>
                  <a:pt x="553880" y="1220630"/>
                  <a:pt x="542194" y="1217004"/>
                  <a:pt x="533400" y="1209675"/>
                </a:cubicBezTo>
                <a:cubicBezTo>
                  <a:pt x="501802" y="1183343"/>
                  <a:pt x="511723" y="1179787"/>
                  <a:pt x="476250" y="1162050"/>
                </a:cubicBezTo>
                <a:cubicBezTo>
                  <a:pt x="467270" y="1157560"/>
                  <a:pt x="456452" y="1157401"/>
                  <a:pt x="447675" y="1152525"/>
                </a:cubicBezTo>
                <a:cubicBezTo>
                  <a:pt x="427661" y="1141406"/>
                  <a:pt x="409575" y="1127125"/>
                  <a:pt x="390525" y="1114425"/>
                </a:cubicBezTo>
                <a:lnTo>
                  <a:pt x="361950" y="1095375"/>
                </a:lnTo>
                <a:cubicBezTo>
                  <a:pt x="358775" y="1082675"/>
                  <a:pt x="356021" y="1069862"/>
                  <a:pt x="352425" y="1057275"/>
                </a:cubicBezTo>
                <a:cubicBezTo>
                  <a:pt x="349667" y="1047621"/>
                  <a:pt x="343591" y="1038716"/>
                  <a:pt x="342900" y="1028700"/>
                </a:cubicBezTo>
                <a:cubicBezTo>
                  <a:pt x="337216" y="946285"/>
                  <a:pt x="341876" y="863223"/>
                  <a:pt x="333375" y="781050"/>
                </a:cubicBezTo>
                <a:cubicBezTo>
                  <a:pt x="330739" y="755570"/>
                  <a:pt x="301086" y="746205"/>
                  <a:pt x="285750" y="733425"/>
                </a:cubicBezTo>
                <a:cubicBezTo>
                  <a:pt x="275402" y="724801"/>
                  <a:pt x="267523" y="713474"/>
                  <a:pt x="257175" y="704850"/>
                </a:cubicBezTo>
                <a:cubicBezTo>
                  <a:pt x="248381" y="697521"/>
                  <a:pt x="237394" y="693129"/>
                  <a:pt x="228600" y="685800"/>
                </a:cubicBezTo>
                <a:cubicBezTo>
                  <a:pt x="204165" y="665438"/>
                  <a:pt x="189999" y="645094"/>
                  <a:pt x="171450" y="619125"/>
                </a:cubicBezTo>
                <a:cubicBezTo>
                  <a:pt x="164796" y="609810"/>
                  <a:pt x="157520" y="600789"/>
                  <a:pt x="152400" y="590550"/>
                </a:cubicBezTo>
                <a:cubicBezTo>
                  <a:pt x="147910" y="581570"/>
                  <a:pt x="146050" y="571500"/>
                  <a:pt x="142875" y="561975"/>
                </a:cubicBezTo>
                <a:cubicBezTo>
                  <a:pt x="137390" y="518091"/>
                  <a:pt x="139372" y="493476"/>
                  <a:pt x="123825" y="457200"/>
                </a:cubicBezTo>
                <a:cubicBezTo>
                  <a:pt x="118232" y="444149"/>
                  <a:pt x="113865" y="430008"/>
                  <a:pt x="104775" y="419100"/>
                </a:cubicBezTo>
                <a:cubicBezTo>
                  <a:pt x="97446" y="410306"/>
                  <a:pt x="84994" y="407379"/>
                  <a:pt x="76200" y="400050"/>
                </a:cubicBezTo>
                <a:cubicBezTo>
                  <a:pt x="65852" y="391426"/>
                  <a:pt x="56249" y="381823"/>
                  <a:pt x="47625" y="371475"/>
                </a:cubicBezTo>
                <a:cubicBezTo>
                  <a:pt x="13503" y="330529"/>
                  <a:pt x="40529" y="357283"/>
                  <a:pt x="19050" y="314325"/>
                </a:cubicBezTo>
                <a:cubicBezTo>
                  <a:pt x="13930" y="304086"/>
                  <a:pt x="6350" y="295275"/>
                  <a:pt x="0" y="285750"/>
                </a:cubicBezTo>
                <a:cubicBezTo>
                  <a:pt x="3175" y="257175"/>
                  <a:pt x="4798" y="228385"/>
                  <a:pt x="9525" y="200025"/>
                </a:cubicBezTo>
                <a:cubicBezTo>
                  <a:pt x="11176" y="190121"/>
                  <a:pt x="12886" y="179375"/>
                  <a:pt x="19050" y="171450"/>
                </a:cubicBezTo>
                <a:cubicBezTo>
                  <a:pt x="35590" y="150184"/>
                  <a:pt x="61256" y="136716"/>
                  <a:pt x="76200" y="114300"/>
                </a:cubicBezTo>
                <a:cubicBezTo>
                  <a:pt x="88900" y="95250"/>
                  <a:pt x="92580" y="64390"/>
                  <a:pt x="114300" y="57150"/>
                </a:cubicBezTo>
                <a:cubicBezTo>
                  <a:pt x="123825" y="53975"/>
                  <a:pt x="133135" y="50060"/>
                  <a:pt x="142875" y="47625"/>
                </a:cubicBezTo>
                <a:cubicBezTo>
                  <a:pt x="158581" y="43698"/>
                  <a:pt x="174993" y="42752"/>
                  <a:pt x="190500" y="38100"/>
                </a:cubicBezTo>
                <a:cubicBezTo>
                  <a:pt x="206877" y="33187"/>
                  <a:pt x="222057" y="24893"/>
                  <a:pt x="238125" y="19050"/>
                </a:cubicBezTo>
                <a:cubicBezTo>
                  <a:pt x="256996" y="12188"/>
                  <a:pt x="295275" y="0"/>
                  <a:pt x="295275" y="0"/>
                </a:cubicBezTo>
                <a:cubicBezTo>
                  <a:pt x="387350" y="3175"/>
                  <a:pt x="479539" y="3952"/>
                  <a:pt x="571500" y="9525"/>
                </a:cubicBezTo>
                <a:cubicBezTo>
                  <a:pt x="584567" y="10317"/>
                  <a:pt x="597891" y="13196"/>
                  <a:pt x="609600" y="19050"/>
                </a:cubicBezTo>
                <a:cubicBezTo>
                  <a:pt x="678972" y="53736"/>
                  <a:pt x="619083" y="38072"/>
                  <a:pt x="676275" y="76200"/>
                </a:cubicBezTo>
                <a:cubicBezTo>
                  <a:pt x="684629" y="81769"/>
                  <a:pt x="695870" y="81235"/>
                  <a:pt x="704850" y="85725"/>
                </a:cubicBezTo>
                <a:cubicBezTo>
                  <a:pt x="715089" y="90845"/>
                  <a:pt x="723186" y="99655"/>
                  <a:pt x="733425" y="104775"/>
                </a:cubicBezTo>
                <a:cubicBezTo>
                  <a:pt x="742405" y="109265"/>
                  <a:pt x="753223" y="109424"/>
                  <a:pt x="762000" y="114300"/>
                </a:cubicBezTo>
                <a:cubicBezTo>
                  <a:pt x="784736" y="126931"/>
                  <a:pt x="816184" y="158771"/>
                  <a:pt x="847725" y="161925"/>
                </a:cubicBezTo>
                <a:cubicBezTo>
                  <a:pt x="901525" y="167305"/>
                  <a:pt x="955675" y="168275"/>
                  <a:pt x="1009650" y="171450"/>
                </a:cubicBezTo>
                <a:cubicBezTo>
                  <a:pt x="1028700" y="177800"/>
                  <a:pt x="1050092" y="179361"/>
                  <a:pt x="1066800" y="190500"/>
                </a:cubicBezTo>
                <a:lnTo>
                  <a:pt x="1123950" y="228600"/>
                </a:lnTo>
                <a:cubicBezTo>
                  <a:pt x="1133475" y="234950"/>
                  <a:pt x="1141665" y="244030"/>
                  <a:pt x="1152525" y="247650"/>
                </a:cubicBezTo>
                <a:cubicBezTo>
                  <a:pt x="1171575" y="254000"/>
                  <a:pt x="1192967" y="255561"/>
                  <a:pt x="1209675" y="266700"/>
                </a:cubicBezTo>
                <a:cubicBezTo>
                  <a:pt x="1275179" y="310369"/>
                  <a:pt x="1245105" y="297560"/>
                  <a:pt x="1295400" y="314325"/>
                </a:cubicBezTo>
                <a:cubicBezTo>
                  <a:pt x="1301750" y="323850"/>
                  <a:pt x="1306355" y="334805"/>
                  <a:pt x="1314450" y="342900"/>
                </a:cubicBezTo>
                <a:cubicBezTo>
                  <a:pt x="1322545" y="350995"/>
                  <a:pt x="1335874" y="353011"/>
                  <a:pt x="1343025" y="361950"/>
                </a:cubicBezTo>
                <a:cubicBezTo>
                  <a:pt x="1349297" y="369790"/>
                  <a:pt x="1348060" y="381545"/>
                  <a:pt x="1352550" y="390525"/>
                </a:cubicBezTo>
                <a:cubicBezTo>
                  <a:pt x="1357670" y="400764"/>
                  <a:pt x="1366951" y="408639"/>
                  <a:pt x="1371600" y="419100"/>
                </a:cubicBezTo>
                <a:cubicBezTo>
                  <a:pt x="1379755" y="437450"/>
                  <a:pt x="1384300" y="457200"/>
                  <a:pt x="1390650" y="476250"/>
                </a:cubicBezTo>
                <a:lnTo>
                  <a:pt x="1400175" y="504825"/>
                </a:lnTo>
                <a:cubicBezTo>
                  <a:pt x="1403350" y="536575"/>
                  <a:pt x="1402525" y="568984"/>
                  <a:pt x="1409700" y="600075"/>
                </a:cubicBezTo>
                <a:cubicBezTo>
                  <a:pt x="1412274" y="611229"/>
                  <a:pt x="1423630" y="618411"/>
                  <a:pt x="1428750" y="628650"/>
                </a:cubicBezTo>
                <a:cubicBezTo>
                  <a:pt x="1433240" y="637630"/>
                  <a:pt x="1433399" y="648448"/>
                  <a:pt x="1438275" y="657225"/>
                </a:cubicBezTo>
                <a:cubicBezTo>
                  <a:pt x="1449394" y="677239"/>
                  <a:pt x="1469135" y="692655"/>
                  <a:pt x="1476375" y="714375"/>
                </a:cubicBezTo>
                <a:cubicBezTo>
                  <a:pt x="1500316" y="786199"/>
                  <a:pt x="1468021" y="697667"/>
                  <a:pt x="1504950" y="771525"/>
                </a:cubicBezTo>
                <a:cubicBezTo>
                  <a:pt x="1509440" y="780505"/>
                  <a:pt x="1511300" y="790575"/>
                  <a:pt x="1514475" y="800100"/>
                </a:cubicBezTo>
                <a:cubicBezTo>
                  <a:pt x="1552575" y="796925"/>
                  <a:pt x="1592505" y="802665"/>
                  <a:pt x="1628775" y="790575"/>
                </a:cubicBezTo>
                <a:cubicBezTo>
                  <a:pt x="1643835" y="785555"/>
                  <a:pt x="1655105" y="768190"/>
                  <a:pt x="1657350" y="752475"/>
                </a:cubicBezTo>
                <a:cubicBezTo>
                  <a:pt x="1659778" y="735478"/>
                  <a:pt x="1653840" y="659730"/>
                  <a:pt x="1638300" y="628650"/>
                </a:cubicBezTo>
                <a:cubicBezTo>
                  <a:pt x="1601371" y="554792"/>
                  <a:pt x="1633666" y="643324"/>
                  <a:pt x="1609725" y="571500"/>
                </a:cubicBezTo>
                <a:cubicBezTo>
                  <a:pt x="1614116" y="540761"/>
                  <a:pt x="1619282" y="476202"/>
                  <a:pt x="1638300" y="447675"/>
                </a:cubicBezTo>
                <a:cubicBezTo>
                  <a:pt x="1644650" y="438150"/>
                  <a:pt x="1646828" y="423609"/>
                  <a:pt x="1657350" y="419100"/>
                </a:cubicBezTo>
                <a:cubicBezTo>
                  <a:pt x="1671941" y="412847"/>
                  <a:pt x="1689100" y="419100"/>
                  <a:pt x="1704975" y="419100"/>
                </a:cubicBezTo>
              </a:path>
            </a:pathLst>
          </a:cu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791075" y="3589333"/>
            <a:ext cx="2333625" cy="802811"/>
          </a:xfrm>
          <a:custGeom>
            <a:avLst/>
            <a:gdLst>
              <a:gd name="connsiteX0" fmla="*/ 0 w 2333625"/>
              <a:gd name="connsiteY0" fmla="*/ 192092 h 802811"/>
              <a:gd name="connsiteX1" fmla="*/ 28575 w 2333625"/>
              <a:gd name="connsiteY1" fmla="*/ 77792 h 802811"/>
              <a:gd name="connsiteX2" fmla="*/ 38100 w 2333625"/>
              <a:gd name="connsiteY2" fmla="*/ 49217 h 802811"/>
              <a:gd name="connsiteX3" fmla="*/ 28575 w 2333625"/>
              <a:gd name="connsiteY3" fmla="*/ 20642 h 802811"/>
              <a:gd name="connsiteX4" fmla="*/ 133350 w 2333625"/>
              <a:gd name="connsiteY4" fmla="*/ 49217 h 802811"/>
              <a:gd name="connsiteX5" fmla="*/ 238125 w 2333625"/>
              <a:gd name="connsiteY5" fmla="*/ 77792 h 802811"/>
              <a:gd name="connsiteX6" fmla="*/ 390525 w 2333625"/>
              <a:gd name="connsiteY6" fmla="*/ 106367 h 802811"/>
              <a:gd name="connsiteX7" fmla="*/ 504825 w 2333625"/>
              <a:gd name="connsiteY7" fmla="*/ 125417 h 802811"/>
              <a:gd name="connsiteX8" fmla="*/ 647700 w 2333625"/>
              <a:gd name="connsiteY8" fmla="*/ 134942 h 802811"/>
              <a:gd name="connsiteX9" fmla="*/ 685800 w 2333625"/>
              <a:gd name="connsiteY9" fmla="*/ 192092 h 802811"/>
              <a:gd name="connsiteX10" fmla="*/ 704850 w 2333625"/>
              <a:gd name="connsiteY10" fmla="*/ 220667 h 802811"/>
              <a:gd name="connsiteX11" fmla="*/ 771525 w 2333625"/>
              <a:gd name="connsiteY11" fmla="*/ 258767 h 802811"/>
              <a:gd name="connsiteX12" fmla="*/ 800100 w 2333625"/>
              <a:gd name="connsiteY12" fmla="*/ 277817 h 802811"/>
              <a:gd name="connsiteX13" fmla="*/ 895350 w 2333625"/>
              <a:gd name="connsiteY13" fmla="*/ 296867 h 802811"/>
              <a:gd name="connsiteX14" fmla="*/ 914400 w 2333625"/>
              <a:gd name="connsiteY14" fmla="*/ 325442 h 802811"/>
              <a:gd name="connsiteX15" fmla="*/ 923925 w 2333625"/>
              <a:gd name="connsiteY15" fmla="*/ 373067 h 802811"/>
              <a:gd name="connsiteX16" fmla="*/ 1028700 w 2333625"/>
              <a:gd name="connsiteY16" fmla="*/ 449267 h 802811"/>
              <a:gd name="connsiteX17" fmla="*/ 1047750 w 2333625"/>
              <a:gd name="connsiteY17" fmla="*/ 487367 h 802811"/>
              <a:gd name="connsiteX18" fmla="*/ 1076325 w 2333625"/>
              <a:gd name="connsiteY18" fmla="*/ 515942 h 802811"/>
              <a:gd name="connsiteX19" fmla="*/ 1095375 w 2333625"/>
              <a:gd name="connsiteY19" fmla="*/ 611192 h 802811"/>
              <a:gd name="connsiteX20" fmla="*/ 1095375 w 2333625"/>
              <a:gd name="connsiteY20" fmla="*/ 792167 h 802811"/>
              <a:gd name="connsiteX21" fmla="*/ 1123950 w 2333625"/>
              <a:gd name="connsiteY21" fmla="*/ 801692 h 802811"/>
              <a:gd name="connsiteX22" fmla="*/ 1190625 w 2333625"/>
              <a:gd name="connsiteY22" fmla="*/ 792167 h 802811"/>
              <a:gd name="connsiteX23" fmla="*/ 1247775 w 2333625"/>
              <a:gd name="connsiteY23" fmla="*/ 735017 h 802811"/>
              <a:gd name="connsiteX24" fmla="*/ 1276350 w 2333625"/>
              <a:gd name="connsiteY24" fmla="*/ 706442 h 802811"/>
              <a:gd name="connsiteX25" fmla="*/ 1295400 w 2333625"/>
              <a:gd name="connsiteY25" fmla="*/ 677867 h 802811"/>
              <a:gd name="connsiteX26" fmla="*/ 1362075 w 2333625"/>
              <a:gd name="connsiteY26" fmla="*/ 639767 h 802811"/>
              <a:gd name="connsiteX27" fmla="*/ 1381125 w 2333625"/>
              <a:gd name="connsiteY27" fmla="*/ 611192 h 802811"/>
              <a:gd name="connsiteX28" fmla="*/ 1438275 w 2333625"/>
              <a:gd name="connsiteY28" fmla="*/ 573092 h 802811"/>
              <a:gd name="connsiteX29" fmla="*/ 1457325 w 2333625"/>
              <a:gd name="connsiteY29" fmla="*/ 544517 h 802811"/>
              <a:gd name="connsiteX30" fmla="*/ 1485900 w 2333625"/>
              <a:gd name="connsiteY30" fmla="*/ 525467 h 802811"/>
              <a:gd name="connsiteX31" fmla="*/ 1581150 w 2333625"/>
              <a:gd name="connsiteY31" fmla="*/ 496892 h 802811"/>
              <a:gd name="connsiteX32" fmla="*/ 1609725 w 2333625"/>
              <a:gd name="connsiteY32" fmla="*/ 487367 h 802811"/>
              <a:gd name="connsiteX33" fmla="*/ 1638300 w 2333625"/>
              <a:gd name="connsiteY33" fmla="*/ 392117 h 802811"/>
              <a:gd name="connsiteX34" fmla="*/ 1704975 w 2333625"/>
              <a:gd name="connsiteY34" fmla="*/ 363542 h 802811"/>
              <a:gd name="connsiteX35" fmla="*/ 1781175 w 2333625"/>
              <a:gd name="connsiteY35" fmla="*/ 354017 h 802811"/>
              <a:gd name="connsiteX36" fmla="*/ 1809750 w 2333625"/>
              <a:gd name="connsiteY36" fmla="*/ 334967 h 802811"/>
              <a:gd name="connsiteX37" fmla="*/ 1838325 w 2333625"/>
              <a:gd name="connsiteY37" fmla="*/ 306392 h 802811"/>
              <a:gd name="connsiteX38" fmla="*/ 1885950 w 2333625"/>
              <a:gd name="connsiteY38" fmla="*/ 296867 h 802811"/>
              <a:gd name="connsiteX39" fmla="*/ 1914525 w 2333625"/>
              <a:gd name="connsiteY39" fmla="*/ 287342 h 802811"/>
              <a:gd name="connsiteX40" fmla="*/ 1952625 w 2333625"/>
              <a:gd name="connsiteY40" fmla="*/ 277817 h 802811"/>
              <a:gd name="connsiteX41" fmla="*/ 2009775 w 2333625"/>
              <a:gd name="connsiteY41" fmla="*/ 258767 h 802811"/>
              <a:gd name="connsiteX42" fmla="*/ 2019300 w 2333625"/>
              <a:gd name="connsiteY42" fmla="*/ 230192 h 802811"/>
              <a:gd name="connsiteX43" fmla="*/ 2028825 w 2333625"/>
              <a:gd name="connsiteY43" fmla="*/ 144467 h 802811"/>
              <a:gd name="connsiteX44" fmla="*/ 2057400 w 2333625"/>
              <a:gd name="connsiteY44" fmla="*/ 115892 h 802811"/>
              <a:gd name="connsiteX45" fmla="*/ 2114550 w 2333625"/>
              <a:gd name="connsiteY45" fmla="*/ 96842 h 802811"/>
              <a:gd name="connsiteX46" fmla="*/ 2209800 w 2333625"/>
              <a:gd name="connsiteY46" fmla="*/ 106367 h 802811"/>
              <a:gd name="connsiteX47" fmla="*/ 2219325 w 2333625"/>
              <a:gd name="connsiteY47" fmla="*/ 144467 h 802811"/>
              <a:gd name="connsiteX48" fmla="*/ 2276475 w 2333625"/>
              <a:gd name="connsiteY48" fmla="*/ 163517 h 802811"/>
              <a:gd name="connsiteX49" fmla="*/ 2305050 w 2333625"/>
              <a:gd name="connsiteY49" fmla="*/ 173042 h 802811"/>
              <a:gd name="connsiteX50" fmla="*/ 2333625 w 2333625"/>
              <a:gd name="connsiteY50" fmla="*/ 201617 h 80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333625" h="802811">
                <a:moveTo>
                  <a:pt x="0" y="192092"/>
                </a:moveTo>
                <a:cubicBezTo>
                  <a:pt x="12826" y="115135"/>
                  <a:pt x="3418" y="153264"/>
                  <a:pt x="28575" y="77792"/>
                </a:cubicBezTo>
                <a:lnTo>
                  <a:pt x="38100" y="49217"/>
                </a:lnTo>
                <a:cubicBezTo>
                  <a:pt x="34925" y="39692"/>
                  <a:pt x="18921" y="23400"/>
                  <a:pt x="28575" y="20642"/>
                </a:cubicBezTo>
                <a:cubicBezTo>
                  <a:pt x="100823" y="0"/>
                  <a:pt x="90324" y="30094"/>
                  <a:pt x="133350" y="49217"/>
                </a:cubicBezTo>
                <a:cubicBezTo>
                  <a:pt x="194304" y="76308"/>
                  <a:pt x="180125" y="61974"/>
                  <a:pt x="238125" y="77792"/>
                </a:cubicBezTo>
                <a:cubicBezTo>
                  <a:pt x="356220" y="110000"/>
                  <a:pt x="226552" y="89970"/>
                  <a:pt x="390525" y="106367"/>
                </a:cubicBezTo>
                <a:cubicBezTo>
                  <a:pt x="442662" y="123746"/>
                  <a:pt x="419755" y="118328"/>
                  <a:pt x="504825" y="125417"/>
                </a:cubicBezTo>
                <a:cubicBezTo>
                  <a:pt x="552391" y="129381"/>
                  <a:pt x="600075" y="131767"/>
                  <a:pt x="647700" y="134942"/>
                </a:cubicBezTo>
                <a:lnTo>
                  <a:pt x="685800" y="192092"/>
                </a:lnTo>
                <a:cubicBezTo>
                  <a:pt x="692150" y="201617"/>
                  <a:pt x="695325" y="214317"/>
                  <a:pt x="704850" y="220667"/>
                </a:cubicBezTo>
                <a:cubicBezTo>
                  <a:pt x="774468" y="267079"/>
                  <a:pt x="686932" y="210428"/>
                  <a:pt x="771525" y="258767"/>
                </a:cubicBezTo>
                <a:cubicBezTo>
                  <a:pt x="781464" y="264447"/>
                  <a:pt x="789578" y="273308"/>
                  <a:pt x="800100" y="277817"/>
                </a:cubicBezTo>
                <a:cubicBezTo>
                  <a:pt x="818184" y="285567"/>
                  <a:pt x="882457" y="294718"/>
                  <a:pt x="895350" y="296867"/>
                </a:cubicBezTo>
                <a:cubicBezTo>
                  <a:pt x="901700" y="306392"/>
                  <a:pt x="910380" y="314723"/>
                  <a:pt x="914400" y="325442"/>
                </a:cubicBezTo>
                <a:cubicBezTo>
                  <a:pt x="920084" y="340601"/>
                  <a:pt x="913673" y="360537"/>
                  <a:pt x="923925" y="373067"/>
                </a:cubicBezTo>
                <a:cubicBezTo>
                  <a:pt x="936729" y="388716"/>
                  <a:pt x="999867" y="430045"/>
                  <a:pt x="1028700" y="449267"/>
                </a:cubicBezTo>
                <a:cubicBezTo>
                  <a:pt x="1035050" y="461967"/>
                  <a:pt x="1039497" y="475813"/>
                  <a:pt x="1047750" y="487367"/>
                </a:cubicBezTo>
                <a:cubicBezTo>
                  <a:pt x="1055580" y="498328"/>
                  <a:pt x="1069642" y="504246"/>
                  <a:pt x="1076325" y="515942"/>
                </a:cubicBezTo>
                <a:cubicBezTo>
                  <a:pt x="1083012" y="527644"/>
                  <a:pt x="1094796" y="607716"/>
                  <a:pt x="1095375" y="611192"/>
                </a:cubicBezTo>
                <a:cubicBezTo>
                  <a:pt x="1089212" y="666656"/>
                  <a:pt x="1075347" y="737090"/>
                  <a:pt x="1095375" y="792167"/>
                </a:cubicBezTo>
                <a:cubicBezTo>
                  <a:pt x="1098806" y="801603"/>
                  <a:pt x="1114425" y="798517"/>
                  <a:pt x="1123950" y="801692"/>
                </a:cubicBezTo>
                <a:cubicBezTo>
                  <a:pt x="1146175" y="798517"/>
                  <a:pt x="1170858" y="802811"/>
                  <a:pt x="1190625" y="792167"/>
                </a:cubicBezTo>
                <a:cubicBezTo>
                  <a:pt x="1214346" y="779394"/>
                  <a:pt x="1228725" y="754067"/>
                  <a:pt x="1247775" y="735017"/>
                </a:cubicBezTo>
                <a:cubicBezTo>
                  <a:pt x="1257300" y="725492"/>
                  <a:pt x="1268878" y="717650"/>
                  <a:pt x="1276350" y="706442"/>
                </a:cubicBezTo>
                <a:cubicBezTo>
                  <a:pt x="1282700" y="696917"/>
                  <a:pt x="1287305" y="685962"/>
                  <a:pt x="1295400" y="677867"/>
                </a:cubicBezTo>
                <a:cubicBezTo>
                  <a:pt x="1308863" y="664404"/>
                  <a:pt x="1347134" y="647238"/>
                  <a:pt x="1362075" y="639767"/>
                </a:cubicBezTo>
                <a:cubicBezTo>
                  <a:pt x="1368425" y="630242"/>
                  <a:pt x="1372510" y="618730"/>
                  <a:pt x="1381125" y="611192"/>
                </a:cubicBezTo>
                <a:cubicBezTo>
                  <a:pt x="1398355" y="596115"/>
                  <a:pt x="1438275" y="573092"/>
                  <a:pt x="1438275" y="573092"/>
                </a:cubicBezTo>
                <a:cubicBezTo>
                  <a:pt x="1444625" y="563567"/>
                  <a:pt x="1449230" y="552612"/>
                  <a:pt x="1457325" y="544517"/>
                </a:cubicBezTo>
                <a:cubicBezTo>
                  <a:pt x="1465420" y="536422"/>
                  <a:pt x="1475439" y="530116"/>
                  <a:pt x="1485900" y="525467"/>
                </a:cubicBezTo>
                <a:cubicBezTo>
                  <a:pt x="1526644" y="507359"/>
                  <a:pt x="1542361" y="507975"/>
                  <a:pt x="1581150" y="496892"/>
                </a:cubicBezTo>
                <a:cubicBezTo>
                  <a:pt x="1590804" y="494134"/>
                  <a:pt x="1600200" y="490542"/>
                  <a:pt x="1609725" y="487367"/>
                </a:cubicBezTo>
                <a:cubicBezTo>
                  <a:pt x="1613322" y="472980"/>
                  <a:pt x="1631674" y="395430"/>
                  <a:pt x="1638300" y="392117"/>
                </a:cubicBezTo>
                <a:cubicBezTo>
                  <a:pt x="1657065" y="382734"/>
                  <a:pt x="1682951" y="367546"/>
                  <a:pt x="1704975" y="363542"/>
                </a:cubicBezTo>
                <a:cubicBezTo>
                  <a:pt x="1730160" y="358963"/>
                  <a:pt x="1755775" y="357192"/>
                  <a:pt x="1781175" y="354017"/>
                </a:cubicBezTo>
                <a:cubicBezTo>
                  <a:pt x="1790700" y="347667"/>
                  <a:pt x="1800956" y="342296"/>
                  <a:pt x="1809750" y="334967"/>
                </a:cubicBezTo>
                <a:cubicBezTo>
                  <a:pt x="1820098" y="326343"/>
                  <a:pt x="1826277" y="312416"/>
                  <a:pt x="1838325" y="306392"/>
                </a:cubicBezTo>
                <a:cubicBezTo>
                  <a:pt x="1852805" y="299152"/>
                  <a:pt x="1870244" y="300794"/>
                  <a:pt x="1885950" y="296867"/>
                </a:cubicBezTo>
                <a:cubicBezTo>
                  <a:pt x="1895690" y="294432"/>
                  <a:pt x="1904871" y="290100"/>
                  <a:pt x="1914525" y="287342"/>
                </a:cubicBezTo>
                <a:cubicBezTo>
                  <a:pt x="1927112" y="283746"/>
                  <a:pt x="1940086" y="281579"/>
                  <a:pt x="1952625" y="277817"/>
                </a:cubicBezTo>
                <a:cubicBezTo>
                  <a:pt x="1971859" y="272047"/>
                  <a:pt x="2009775" y="258767"/>
                  <a:pt x="2009775" y="258767"/>
                </a:cubicBezTo>
                <a:cubicBezTo>
                  <a:pt x="2012950" y="249242"/>
                  <a:pt x="2017649" y="240096"/>
                  <a:pt x="2019300" y="230192"/>
                </a:cubicBezTo>
                <a:cubicBezTo>
                  <a:pt x="2024027" y="201832"/>
                  <a:pt x="2019733" y="171742"/>
                  <a:pt x="2028825" y="144467"/>
                </a:cubicBezTo>
                <a:cubicBezTo>
                  <a:pt x="2033085" y="131688"/>
                  <a:pt x="2045625" y="122434"/>
                  <a:pt x="2057400" y="115892"/>
                </a:cubicBezTo>
                <a:cubicBezTo>
                  <a:pt x="2074953" y="106140"/>
                  <a:pt x="2114550" y="96842"/>
                  <a:pt x="2114550" y="96842"/>
                </a:cubicBezTo>
                <a:cubicBezTo>
                  <a:pt x="2146300" y="100017"/>
                  <a:pt x="2180752" y="93163"/>
                  <a:pt x="2209800" y="106367"/>
                </a:cubicBezTo>
                <a:cubicBezTo>
                  <a:pt x="2221717" y="111784"/>
                  <a:pt x="2209386" y="135948"/>
                  <a:pt x="2219325" y="144467"/>
                </a:cubicBezTo>
                <a:cubicBezTo>
                  <a:pt x="2234571" y="157535"/>
                  <a:pt x="2257425" y="157167"/>
                  <a:pt x="2276475" y="163517"/>
                </a:cubicBezTo>
                <a:lnTo>
                  <a:pt x="2305050" y="173042"/>
                </a:lnTo>
                <a:cubicBezTo>
                  <a:pt x="2325861" y="204259"/>
                  <a:pt x="2312652" y="201617"/>
                  <a:pt x="2333625" y="20161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771625" y="3533775"/>
            <a:ext cx="238775" cy="209550"/>
          </a:xfrm>
          <a:custGeom>
            <a:avLst/>
            <a:gdLst>
              <a:gd name="connsiteX0" fmla="*/ 238775 w 238775"/>
              <a:gd name="connsiteY0" fmla="*/ 133350 h 209550"/>
              <a:gd name="connsiteX1" fmla="*/ 200675 w 238775"/>
              <a:gd name="connsiteY1" fmla="*/ 76200 h 209550"/>
              <a:gd name="connsiteX2" fmla="*/ 153050 w 238775"/>
              <a:gd name="connsiteY2" fmla="*/ 0 h 209550"/>
              <a:gd name="connsiteX3" fmla="*/ 48275 w 238775"/>
              <a:gd name="connsiteY3" fmla="*/ 28575 h 209550"/>
              <a:gd name="connsiteX4" fmla="*/ 19700 w 238775"/>
              <a:gd name="connsiteY4" fmla="*/ 57150 h 209550"/>
              <a:gd name="connsiteX5" fmla="*/ 48275 w 238775"/>
              <a:gd name="connsiteY5" fmla="*/ 142875 h 209550"/>
              <a:gd name="connsiteX6" fmla="*/ 48275 w 238775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775" h="209550">
                <a:moveTo>
                  <a:pt x="238775" y="133350"/>
                </a:moveTo>
                <a:cubicBezTo>
                  <a:pt x="226075" y="114300"/>
                  <a:pt x="207915" y="97920"/>
                  <a:pt x="200675" y="76200"/>
                </a:cubicBezTo>
                <a:cubicBezTo>
                  <a:pt x="178005" y="8190"/>
                  <a:pt x="198333" y="30189"/>
                  <a:pt x="153050" y="0"/>
                </a:cubicBezTo>
                <a:cubicBezTo>
                  <a:pt x="67110" y="21485"/>
                  <a:pt x="101688" y="10771"/>
                  <a:pt x="48275" y="28575"/>
                </a:cubicBezTo>
                <a:cubicBezTo>
                  <a:pt x="38750" y="38100"/>
                  <a:pt x="22622" y="44000"/>
                  <a:pt x="19700" y="57150"/>
                </a:cubicBezTo>
                <a:cubicBezTo>
                  <a:pt x="0" y="145799"/>
                  <a:pt x="36951" y="86253"/>
                  <a:pt x="48275" y="142875"/>
                </a:cubicBezTo>
                <a:cubicBezTo>
                  <a:pt x="52634" y="164668"/>
                  <a:pt x="48275" y="187325"/>
                  <a:pt x="48275" y="20955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305425" y="5779667"/>
            <a:ext cx="866775" cy="163933"/>
          </a:xfrm>
          <a:custGeom>
            <a:avLst/>
            <a:gdLst>
              <a:gd name="connsiteX0" fmla="*/ 9525 w 866775"/>
              <a:gd name="connsiteY0" fmla="*/ 163933 h 163933"/>
              <a:gd name="connsiteX1" fmla="*/ 0 w 866775"/>
              <a:gd name="connsiteY1" fmla="*/ 135358 h 163933"/>
              <a:gd name="connsiteX2" fmla="*/ 38100 w 866775"/>
              <a:gd name="connsiteY2" fmla="*/ 87733 h 163933"/>
              <a:gd name="connsiteX3" fmla="*/ 800100 w 866775"/>
              <a:gd name="connsiteY3" fmla="*/ 78208 h 163933"/>
              <a:gd name="connsiteX4" fmla="*/ 809625 w 866775"/>
              <a:gd name="connsiteY4" fmla="*/ 49633 h 163933"/>
              <a:gd name="connsiteX5" fmla="*/ 819150 w 866775"/>
              <a:gd name="connsiteY5" fmla="*/ 11533 h 163933"/>
              <a:gd name="connsiteX6" fmla="*/ 866775 w 866775"/>
              <a:gd name="connsiteY6" fmla="*/ 2008 h 1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63933">
                <a:moveTo>
                  <a:pt x="9525" y="163933"/>
                </a:moveTo>
                <a:cubicBezTo>
                  <a:pt x="6350" y="154408"/>
                  <a:pt x="0" y="145398"/>
                  <a:pt x="0" y="135358"/>
                </a:cubicBezTo>
                <a:cubicBezTo>
                  <a:pt x="0" y="116820"/>
                  <a:pt x="16159" y="88526"/>
                  <a:pt x="38100" y="87733"/>
                </a:cubicBezTo>
                <a:cubicBezTo>
                  <a:pt x="291954" y="78558"/>
                  <a:pt x="546100" y="81383"/>
                  <a:pt x="800100" y="78208"/>
                </a:cubicBezTo>
                <a:cubicBezTo>
                  <a:pt x="803275" y="68683"/>
                  <a:pt x="806867" y="59287"/>
                  <a:pt x="809625" y="49633"/>
                </a:cubicBezTo>
                <a:cubicBezTo>
                  <a:pt x="813221" y="37046"/>
                  <a:pt x="810972" y="21755"/>
                  <a:pt x="819150" y="11533"/>
                </a:cubicBezTo>
                <a:cubicBezTo>
                  <a:pt x="828376" y="0"/>
                  <a:pt x="853732" y="2008"/>
                  <a:pt x="866775" y="2008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185539" y="3210651"/>
            <a:ext cx="975309" cy="1157010"/>
          </a:xfrm>
          <a:custGeom>
            <a:avLst/>
            <a:gdLst>
              <a:gd name="connsiteX0" fmla="*/ 955404 w 975309"/>
              <a:gd name="connsiteY0" fmla="*/ 1135824 h 1157010"/>
              <a:gd name="connsiteX1" fmla="*/ 930802 w 975309"/>
              <a:gd name="connsiteY1" fmla="*/ 1131724 h 1157010"/>
              <a:gd name="connsiteX2" fmla="*/ 906199 w 975309"/>
              <a:gd name="connsiteY2" fmla="*/ 1123523 h 1157010"/>
              <a:gd name="connsiteX3" fmla="*/ 893898 w 975309"/>
              <a:gd name="connsiteY3" fmla="*/ 1119423 h 1157010"/>
              <a:gd name="connsiteX4" fmla="*/ 848793 w 975309"/>
              <a:gd name="connsiteY4" fmla="*/ 1111222 h 1157010"/>
              <a:gd name="connsiteX5" fmla="*/ 824190 w 975309"/>
              <a:gd name="connsiteY5" fmla="*/ 1103021 h 1157010"/>
              <a:gd name="connsiteX6" fmla="*/ 779085 w 975309"/>
              <a:gd name="connsiteY6" fmla="*/ 1098920 h 1157010"/>
              <a:gd name="connsiteX7" fmla="*/ 766784 w 975309"/>
              <a:gd name="connsiteY7" fmla="*/ 1094820 h 1157010"/>
              <a:gd name="connsiteX8" fmla="*/ 733980 w 975309"/>
              <a:gd name="connsiteY8" fmla="*/ 1086619 h 1157010"/>
              <a:gd name="connsiteX9" fmla="*/ 721679 w 975309"/>
              <a:gd name="connsiteY9" fmla="*/ 1082519 h 1157010"/>
              <a:gd name="connsiteX10" fmla="*/ 697076 w 975309"/>
              <a:gd name="connsiteY10" fmla="*/ 1078418 h 1157010"/>
              <a:gd name="connsiteX11" fmla="*/ 676574 w 975309"/>
              <a:gd name="connsiteY11" fmla="*/ 1074318 h 1157010"/>
              <a:gd name="connsiteX12" fmla="*/ 664273 w 975309"/>
              <a:gd name="connsiteY12" fmla="*/ 1070217 h 1157010"/>
              <a:gd name="connsiteX13" fmla="*/ 635570 w 975309"/>
              <a:gd name="connsiteY13" fmla="*/ 1066117 h 1157010"/>
              <a:gd name="connsiteX14" fmla="*/ 598665 w 975309"/>
              <a:gd name="connsiteY14" fmla="*/ 1057916 h 1157010"/>
              <a:gd name="connsiteX15" fmla="*/ 574063 w 975309"/>
              <a:gd name="connsiteY15" fmla="*/ 1049715 h 1157010"/>
              <a:gd name="connsiteX16" fmla="*/ 561761 w 975309"/>
              <a:gd name="connsiteY16" fmla="*/ 1045614 h 1157010"/>
              <a:gd name="connsiteX17" fmla="*/ 545360 w 975309"/>
              <a:gd name="connsiteY17" fmla="*/ 1041514 h 1157010"/>
              <a:gd name="connsiteX18" fmla="*/ 533058 w 975309"/>
              <a:gd name="connsiteY18" fmla="*/ 1037414 h 1157010"/>
              <a:gd name="connsiteX19" fmla="*/ 508456 w 975309"/>
              <a:gd name="connsiteY19" fmla="*/ 1033313 h 1157010"/>
              <a:gd name="connsiteX20" fmla="*/ 483853 w 975309"/>
              <a:gd name="connsiteY20" fmla="*/ 1025112 h 1157010"/>
              <a:gd name="connsiteX21" fmla="*/ 451049 w 975309"/>
              <a:gd name="connsiteY21" fmla="*/ 1016911 h 1157010"/>
              <a:gd name="connsiteX22" fmla="*/ 438748 w 975309"/>
              <a:gd name="connsiteY22" fmla="*/ 1012811 h 1157010"/>
              <a:gd name="connsiteX23" fmla="*/ 422346 w 975309"/>
              <a:gd name="connsiteY23" fmla="*/ 1008710 h 1157010"/>
              <a:gd name="connsiteX24" fmla="*/ 410045 w 975309"/>
              <a:gd name="connsiteY24" fmla="*/ 1004610 h 1157010"/>
              <a:gd name="connsiteX25" fmla="*/ 381342 w 975309"/>
              <a:gd name="connsiteY25" fmla="*/ 1000510 h 1157010"/>
              <a:gd name="connsiteX26" fmla="*/ 360839 w 975309"/>
              <a:gd name="connsiteY26" fmla="*/ 996409 h 1157010"/>
              <a:gd name="connsiteX27" fmla="*/ 323935 w 975309"/>
              <a:gd name="connsiteY27" fmla="*/ 984108 h 1157010"/>
              <a:gd name="connsiteX28" fmla="*/ 295232 w 975309"/>
              <a:gd name="connsiteY28" fmla="*/ 975907 h 1157010"/>
              <a:gd name="connsiteX29" fmla="*/ 225525 w 975309"/>
              <a:gd name="connsiteY29" fmla="*/ 971806 h 1157010"/>
              <a:gd name="connsiteX30" fmla="*/ 196822 w 975309"/>
              <a:gd name="connsiteY30" fmla="*/ 963606 h 1157010"/>
              <a:gd name="connsiteX31" fmla="*/ 184520 w 975309"/>
              <a:gd name="connsiteY31" fmla="*/ 959505 h 1157010"/>
              <a:gd name="connsiteX32" fmla="*/ 159918 w 975309"/>
              <a:gd name="connsiteY32" fmla="*/ 943103 h 1157010"/>
              <a:gd name="connsiteX33" fmla="*/ 147616 w 975309"/>
              <a:gd name="connsiteY33" fmla="*/ 934902 h 1157010"/>
              <a:gd name="connsiteX34" fmla="*/ 102511 w 975309"/>
              <a:gd name="connsiteY34" fmla="*/ 918501 h 1157010"/>
              <a:gd name="connsiteX35" fmla="*/ 90210 w 975309"/>
              <a:gd name="connsiteY35" fmla="*/ 910300 h 1157010"/>
              <a:gd name="connsiteX36" fmla="*/ 65607 w 975309"/>
              <a:gd name="connsiteY36" fmla="*/ 906199 h 1157010"/>
              <a:gd name="connsiteX37" fmla="*/ 53306 w 975309"/>
              <a:gd name="connsiteY37" fmla="*/ 902099 h 1157010"/>
              <a:gd name="connsiteX38" fmla="*/ 28703 w 975309"/>
              <a:gd name="connsiteY38" fmla="*/ 897998 h 1157010"/>
              <a:gd name="connsiteX39" fmla="*/ 16402 w 975309"/>
              <a:gd name="connsiteY39" fmla="*/ 893898 h 1157010"/>
              <a:gd name="connsiteX40" fmla="*/ 0 w 975309"/>
              <a:gd name="connsiteY40" fmla="*/ 889797 h 1157010"/>
              <a:gd name="connsiteX41" fmla="*/ 8201 w 975309"/>
              <a:gd name="connsiteY41" fmla="*/ 865195 h 1157010"/>
              <a:gd name="connsiteX42" fmla="*/ 12301 w 975309"/>
              <a:gd name="connsiteY42" fmla="*/ 852893 h 1157010"/>
              <a:gd name="connsiteX43" fmla="*/ 20502 w 975309"/>
              <a:gd name="connsiteY43" fmla="*/ 840592 h 1157010"/>
              <a:gd name="connsiteX44" fmla="*/ 24603 w 975309"/>
              <a:gd name="connsiteY44" fmla="*/ 828291 h 1157010"/>
              <a:gd name="connsiteX45" fmla="*/ 32804 w 975309"/>
              <a:gd name="connsiteY45" fmla="*/ 811889 h 1157010"/>
              <a:gd name="connsiteX46" fmla="*/ 41004 w 975309"/>
              <a:gd name="connsiteY46" fmla="*/ 799588 h 1157010"/>
              <a:gd name="connsiteX47" fmla="*/ 57406 w 975309"/>
              <a:gd name="connsiteY47" fmla="*/ 770884 h 1157010"/>
              <a:gd name="connsiteX48" fmla="*/ 69708 w 975309"/>
              <a:gd name="connsiteY48" fmla="*/ 762684 h 1157010"/>
              <a:gd name="connsiteX49" fmla="*/ 82009 w 975309"/>
              <a:gd name="connsiteY49" fmla="*/ 746282 h 1157010"/>
              <a:gd name="connsiteX50" fmla="*/ 86109 w 975309"/>
              <a:gd name="connsiteY50" fmla="*/ 729880 h 1157010"/>
              <a:gd name="connsiteX51" fmla="*/ 94310 w 975309"/>
              <a:gd name="connsiteY51" fmla="*/ 705277 h 1157010"/>
              <a:gd name="connsiteX52" fmla="*/ 98411 w 975309"/>
              <a:gd name="connsiteY52" fmla="*/ 688875 h 1157010"/>
              <a:gd name="connsiteX53" fmla="*/ 110712 w 975309"/>
              <a:gd name="connsiteY53" fmla="*/ 664273 h 1157010"/>
              <a:gd name="connsiteX54" fmla="*/ 114813 w 975309"/>
              <a:gd name="connsiteY54" fmla="*/ 651971 h 1157010"/>
              <a:gd name="connsiteX55" fmla="*/ 123013 w 975309"/>
              <a:gd name="connsiteY55" fmla="*/ 631469 h 1157010"/>
              <a:gd name="connsiteX56" fmla="*/ 139415 w 975309"/>
              <a:gd name="connsiteY56" fmla="*/ 582264 h 1157010"/>
              <a:gd name="connsiteX57" fmla="*/ 151717 w 975309"/>
              <a:gd name="connsiteY57" fmla="*/ 533058 h 1157010"/>
              <a:gd name="connsiteX58" fmla="*/ 155817 w 975309"/>
              <a:gd name="connsiteY58" fmla="*/ 512556 h 1157010"/>
              <a:gd name="connsiteX59" fmla="*/ 172219 w 975309"/>
              <a:gd name="connsiteY59" fmla="*/ 483853 h 1157010"/>
              <a:gd name="connsiteX60" fmla="*/ 188621 w 975309"/>
              <a:gd name="connsiteY60" fmla="*/ 438748 h 1157010"/>
              <a:gd name="connsiteX61" fmla="*/ 192721 w 975309"/>
              <a:gd name="connsiteY61" fmla="*/ 287032 h 1157010"/>
              <a:gd name="connsiteX62" fmla="*/ 196822 w 975309"/>
              <a:gd name="connsiteY62" fmla="*/ 266529 h 1157010"/>
              <a:gd name="connsiteX63" fmla="*/ 200922 w 975309"/>
              <a:gd name="connsiteY63" fmla="*/ 196822 h 1157010"/>
              <a:gd name="connsiteX64" fmla="*/ 217324 w 975309"/>
              <a:gd name="connsiteY64" fmla="*/ 164018 h 1157010"/>
              <a:gd name="connsiteX65" fmla="*/ 229625 w 975309"/>
              <a:gd name="connsiteY65" fmla="*/ 159918 h 1157010"/>
              <a:gd name="connsiteX66" fmla="*/ 262429 w 975309"/>
              <a:gd name="connsiteY66" fmla="*/ 176319 h 1157010"/>
              <a:gd name="connsiteX67" fmla="*/ 287031 w 975309"/>
              <a:gd name="connsiteY67" fmla="*/ 184520 h 1157010"/>
              <a:gd name="connsiteX68" fmla="*/ 307534 w 975309"/>
              <a:gd name="connsiteY68" fmla="*/ 188621 h 1157010"/>
              <a:gd name="connsiteX69" fmla="*/ 332136 w 975309"/>
              <a:gd name="connsiteY69" fmla="*/ 196822 h 1157010"/>
              <a:gd name="connsiteX70" fmla="*/ 323935 w 975309"/>
              <a:gd name="connsiteY70" fmla="*/ 237826 h 1157010"/>
              <a:gd name="connsiteX71" fmla="*/ 311634 w 975309"/>
              <a:gd name="connsiteY71" fmla="*/ 246027 h 1157010"/>
              <a:gd name="connsiteX72" fmla="*/ 303433 w 975309"/>
              <a:gd name="connsiteY72" fmla="*/ 258328 h 1157010"/>
              <a:gd name="connsiteX73" fmla="*/ 274730 w 975309"/>
              <a:gd name="connsiteY73" fmla="*/ 282931 h 1157010"/>
              <a:gd name="connsiteX74" fmla="*/ 270630 w 975309"/>
              <a:gd name="connsiteY74" fmla="*/ 295232 h 1157010"/>
              <a:gd name="connsiteX75" fmla="*/ 287031 w 975309"/>
              <a:gd name="connsiteY75" fmla="*/ 311634 h 1157010"/>
              <a:gd name="connsiteX76" fmla="*/ 303433 w 975309"/>
              <a:gd name="connsiteY76" fmla="*/ 319835 h 1157010"/>
              <a:gd name="connsiteX77" fmla="*/ 348538 w 975309"/>
              <a:gd name="connsiteY77" fmla="*/ 315735 h 1157010"/>
              <a:gd name="connsiteX78" fmla="*/ 360839 w 975309"/>
              <a:gd name="connsiteY78" fmla="*/ 307534 h 1157010"/>
              <a:gd name="connsiteX79" fmla="*/ 377241 w 975309"/>
              <a:gd name="connsiteY79" fmla="*/ 299333 h 1157010"/>
              <a:gd name="connsiteX80" fmla="*/ 389543 w 975309"/>
              <a:gd name="connsiteY80" fmla="*/ 155817 h 1157010"/>
              <a:gd name="connsiteX81" fmla="*/ 377241 w 975309"/>
              <a:gd name="connsiteY81" fmla="*/ 151717 h 1157010"/>
              <a:gd name="connsiteX82" fmla="*/ 323935 w 975309"/>
              <a:gd name="connsiteY82" fmla="*/ 139415 h 1157010"/>
              <a:gd name="connsiteX83" fmla="*/ 262429 w 975309"/>
              <a:gd name="connsiteY83" fmla="*/ 147616 h 1157010"/>
              <a:gd name="connsiteX84" fmla="*/ 250127 w 975309"/>
              <a:gd name="connsiteY84" fmla="*/ 139415 h 1157010"/>
              <a:gd name="connsiteX85" fmla="*/ 225525 w 975309"/>
              <a:gd name="connsiteY85" fmla="*/ 114813 h 1157010"/>
              <a:gd name="connsiteX86" fmla="*/ 213223 w 975309"/>
              <a:gd name="connsiteY86" fmla="*/ 110712 h 1157010"/>
              <a:gd name="connsiteX87" fmla="*/ 192721 w 975309"/>
              <a:gd name="connsiteY87" fmla="*/ 90210 h 1157010"/>
              <a:gd name="connsiteX88" fmla="*/ 184520 w 975309"/>
              <a:gd name="connsiteY88" fmla="*/ 77909 h 1157010"/>
              <a:gd name="connsiteX89" fmla="*/ 159918 w 975309"/>
              <a:gd name="connsiteY89" fmla="*/ 61507 h 1157010"/>
              <a:gd name="connsiteX90" fmla="*/ 139415 w 975309"/>
              <a:gd name="connsiteY90" fmla="*/ 41005 h 1157010"/>
              <a:gd name="connsiteX91" fmla="*/ 131214 w 975309"/>
              <a:gd name="connsiteY91" fmla="*/ 28703 h 1157010"/>
              <a:gd name="connsiteX92" fmla="*/ 118913 w 975309"/>
              <a:gd name="connsiteY92" fmla="*/ 16402 h 1157010"/>
              <a:gd name="connsiteX93" fmla="*/ 127114 w 975309"/>
              <a:gd name="connsiteY93" fmla="*/ 0 h 1157010"/>
              <a:gd name="connsiteX94" fmla="*/ 803688 w 975309"/>
              <a:gd name="connsiteY94" fmla="*/ 4101 h 1157010"/>
              <a:gd name="connsiteX95" fmla="*/ 807788 w 975309"/>
              <a:gd name="connsiteY95" fmla="*/ 254228 h 1157010"/>
              <a:gd name="connsiteX96" fmla="*/ 791387 w 975309"/>
              <a:gd name="connsiteY96" fmla="*/ 557661 h 1157010"/>
              <a:gd name="connsiteX97" fmla="*/ 787286 w 975309"/>
              <a:gd name="connsiteY97" fmla="*/ 569962 h 1157010"/>
              <a:gd name="connsiteX98" fmla="*/ 795487 w 975309"/>
              <a:gd name="connsiteY98" fmla="*/ 647871 h 1157010"/>
              <a:gd name="connsiteX99" fmla="*/ 803688 w 975309"/>
              <a:gd name="connsiteY99" fmla="*/ 676574 h 1157010"/>
              <a:gd name="connsiteX100" fmla="*/ 844692 w 975309"/>
              <a:gd name="connsiteY100" fmla="*/ 713478 h 1157010"/>
              <a:gd name="connsiteX101" fmla="*/ 869295 w 975309"/>
              <a:gd name="connsiteY101" fmla="*/ 733980 h 1157010"/>
              <a:gd name="connsiteX102" fmla="*/ 889797 w 975309"/>
              <a:gd name="connsiteY102" fmla="*/ 762684 h 1157010"/>
              <a:gd name="connsiteX103" fmla="*/ 902099 w 975309"/>
              <a:gd name="connsiteY103" fmla="*/ 795487 h 1157010"/>
              <a:gd name="connsiteX104" fmla="*/ 906199 w 975309"/>
              <a:gd name="connsiteY104" fmla="*/ 807788 h 1157010"/>
              <a:gd name="connsiteX105" fmla="*/ 902099 w 975309"/>
              <a:gd name="connsiteY105" fmla="*/ 844692 h 1157010"/>
              <a:gd name="connsiteX106" fmla="*/ 897998 w 975309"/>
              <a:gd name="connsiteY106" fmla="*/ 856994 h 1157010"/>
              <a:gd name="connsiteX107" fmla="*/ 893898 w 975309"/>
              <a:gd name="connsiteY107" fmla="*/ 881597 h 1157010"/>
              <a:gd name="connsiteX108" fmla="*/ 897998 w 975309"/>
              <a:gd name="connsiteY108" fmla="*/ 939003 h 1157010"/>
              <a:gd name="connsiteX109" fmla="*/ 918500 w 975309"/>
              <a:gd name="connsiteY109" fmla="*/ 971806 h 1157010"/>
              <a:gd name="connsiteX110" fmla="*/ 922601 w 975309"/>
              <a:gd name="connsiteY110" fmla="*/ 984108 h 1157010"/>
              <a:gd name="connsiteX111" fmla="*/ 934902 w 975309"/>
              <a:gd name="connsiteY111" fmla="*/ 996409 h 1157010"/>
              <a:gd name="connsiteX112" fmla="*/ 939003 w 975309"/>
              <a:gd name="connsiteY112" fmla="*/ 1008710 h 1157010"/>
              <a:gd name="connsiteX113" fmla="*/ 951304 w 975309"/>
              <a:gd name="connsiteY113" fmla="*/ 1037414 h 1157010"/>
              <a:gd name="connsiteX114" fmla="*/ 959505 w 975309"/>
              <a:gd name="connsiteY114" fmla="*/ 1082519 h 1157010"/>
              <a:gd name="connsiteX115" fmla="*/ 963605 w 975309"/>
              <a:gd name="connsiteY115" fmla="*/ 1094820 h 1157010"/>
              <a:gd name="connsiteX116" fmla="*/ 947204 w 975309"/>
              <a:gd name="connsiteY116" fmla="*/ 1139925 h 1157010"/>
              <a:gd name="connsiteX117" fmla="*/ 955404 w 975309"/>
              <a:gd name="connsiteY117" fmla="*/ 1135824 h 11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75309" h="1157010">
                <a:moveTo>
                  <a:pt x="955404" y="1135824"/>
                </a:moveTo>
                <a:cubicBezTo>
                  <a:pt x="952670" y="1134457"/>
                  <a:pt x="938868" y="1133740"/>
                  <a:pt x="930802" y="1131724"/>
                </a:cubicBezTo>
                <a:cubicBezTo>
                  <a:pt x="922415" y="1129627"/>
                  <a:pt x="914400" y="1126257"/>
                  <a:pt x="906199" y="1123523"/>
                </a:cubicBezTo>
                <a:cubicBezTo>
                  <a:pt x="902099" y="1122156"/>
                  <a:pt x="898161" y="1120134"/>
                  <a:pt x="893898" y="1119423"/>
                </a:cubicBezTo>
                <a:cubicBezTo>
                  <a:pt x="885871" y="1118085"/>
                  <a:pt x="857790" y="1113676"/>
                  <a:pt x="848793" y="1111222"/>
                </a:cubicBezTo>
                <a:cubicBezTo>
                  <a:pt x="840453" y="1108948"/>
                  <a:pt x="832799" y="1103804"/>
                  <a:pt x="824190" y="1103021"/>
                </a:cubicBezTo>
                <a:lnTo>
                  <a:pt x="779085" y="1098920"/>
                </a:lnTo>
                <a:cubicBezTo>
                  <a:pt x="774985" y="1097553"/>
                  <a:pt x="770954" y="1095957"/>
                  <a:pt x="766784" y="1094820"/>
                </a:cubicBezTo>
                <a:cubicBezTo>
                  <a:pt x="755910" y="1091854"/>
                  <a:pt x="744673" y="1090183"/>
                  <a:pt x="733980" y="1086619"/>
                </a:cubicBezTo>
                <a:cubicBezTo>
                  <a:pt x="729880" y="1085252"/>
                  <a:pt x="725898" y="1083457"/>
                  <a:pt x="721679" y="1082519"/>
                </a:cubicBezTo>
                <a:cubicBezTo>
                  <a:pt x="713563" y="1080715"/>
                  <a:pt x="705256" y="1079905"/>
                  <a:pt x="697076" y="1078418"/>
                </a:cubicBezTo>
                <a:cubicBezTo>
                  <a:pt x="690219" y="1077171"/>
                  <a:pt x="683335" y="1076008"/>
                  <a:pt x="676574" y="1074318"/>
                </a:cubicBezTo>
                <a:cubicBezTo>
                  <a:pt x="672381" y="1073270"/>
                  <a:pt x="668511" y="1071065"/>
                  <a:pt x="664273" y="1070217"/>
                </a:cubicBezTo>
                <a:cubicBezTo>
                  <a:pt x="654796" y="1068322"/>
                  <a:pt x="645138" y="1067484"/>
                  <a:pt x="635570" y="1066117"/>
                </a:cubicBezTo>
                <a:cubicBezTo>
                  <a:pt x="600376" y="1054385"/>
                  <a:pt x="656393" y="1072348"/>
                  <a:pt x="598665" y="1057916"/>
                </a:cubicBezTo>
                <a:cubicBezTo>
                  <a:pt x="590279" y="1055819"/>
                  <a:pt x="582264" y="1052449"/>
                  <a:pt x="574063" y="1049715"/>
                </a:cubicBezTo>
                <a:cubicBezTo>
                  <a:pt x="569962" y="1048348"/>
                  <a:pt x="565954" y="1046662"/>
                  <a:pt x="561761" y="1045614"/>
                </a:cubicBezTo>
                <a:cubicBezTo>
                  <a:pt x="556294" y="1044247"/>
                  <a:pt x="550778" y="1043062"/>
                  <a:pt x="545360" y="1041514"/>
                </a:cubicBezTo>
                <a:cubicBezTo>
                  <a:pt x="541204" y="1040327"/>
                  <a:pt x="537277" y="1038352"/>
                  <a:pt x="533058" y="1037414"/>
                </a:cubicBezTo>
                <a:cubicBezTo>
                  <a:pt x="524942" y="1035610"/>
                  <a:pt x="516522" y="1035330"/>
                  <a:pt x="508456" y="1033313"/>
                </a:cubicBezTo>
                <a:cubicBezTo>
                  <a:pt x="500070" y="1031216"/>
                  <a:pt x="492240" y="1027209"/>
                  <a:pt x="483853" y="1025112"/>
                </a:cubicBezTo>
                <a:cubicBezTo>
                  <a:pt x="472918" y="1022378"/>
                  <a:pt x="461742" y="1020475"/>
                  <a:pt x="451049" y="1016911"/>
                </a:cubicBezTo>
                <a:cubicBezTo>
                  <a:pt x="446949" y="1015544"/>
                  <a:pt x="442904" y="1013998"/>
                  <a:pt x="438748" y="1012811"/>
                </a:cubicBezTo>
                <a:cubicBezTo>
                  <a:pt x="433329" y="1011263"/>
                  <a:pt x="427765" y="1010258"/>
                  <a:pt x="422346" y="1008710"/>
                </a:cubicBezTo>
                <a:cubicBezTo>
                  <a:pt x="418190" y="1007523"/>
                  <a:pt x="414283" y="1005458"/>
                  <a:pt x="410045" y="1004610"/>
                </a:cubicBezTo>
                <a:cubicBezTo>
                  <a:pt x="400568" y="1002715"/>
                  <a:pt x="390875" y="1002099"/>
                  <a:pt x="381342" y="1000510"/>
                </a:cubicBezTo>
                <a:cubicBezTo>
                  <a:pt x="374467" y="999364"/>
                  <a:pt x="367673" y="997776"/>
                  <a:pt x="360839" y="996409"/>
                </a:cubicBezTo>
                <a:cubicBezTo>
                  <a:pt x="339437" y="982140"/>
                  <a:pt x="357083" y="991474"/>
                  <a:pt x="323935" y="984108"/>
                </a:cubicBezTo>
                <a:cubicBezTo>
                  <a:pt x="310086" y="981030"/>
                  <a:pt x="310875" y="977397"/>
                  <a:pt x="295232" y="975907"/>
                </a:cubicBezTo>
                <a:cubicBezTo>
                  <a:pt x="272061" y="973700"/>
                  <a:pt x="248761" y="973173"/>
                  <a:pt x="225525" y="971806"/>
                </a:cubicBezTo>
                <a:cubicBezTo>
                  <a:pt x="196008" y="961969"/>
                  <a:pt x="232890" y="973911"/>
                  <a:pt x="196822" y="963606"/>
                </a:cubicBezTo>
                <a:cubicBezTo>
                  <a:pt x="192666" y="962418"/>
                  <a:pt x="188299" y="961604"/>
                  <a:pt x="184520" y="959505"/>
                </a:cubicBezTo>
                <a:cubicBezTo>
                  <a:pt x="175904" y="954718"/>
                  <a:pt x="168119" y="948570"/>
                  <a:pt x="159918" y="943103"/>
                </a:cubicBezTo>
                <a:cubicBezTo>
                  <a:pt x="155817" y="940369"/>
                  <a:pt x="152291" y="936460"/>
                  <a:pt x="147616" y="934902"/>
                </a:cubicBezTo>
                <a:cubicBezTo>
                  <a:pt x="136141" y="931077"/>
                  <a:pt x="113917" y="924204"/>
                  <a:pt x="102511" y="918501"/>
                </a:cubicBezTo>
                <a:cubicBezTo>
                  <a:pt x="98103" y="916297"/>
                  <a:pt x="94885" y="911858"/>
                  <a:pt x="90210" y="910300"/>
                </a:cubicBezTo>
                <a:cubicBezTo>
                  <a:pt x="82323" y="907671"/>
                  <a:pt x="73723" y="908003"/>
                  <a:pt x="65607" y="906199"/>
                </a:cubicBezTo>
                <a:cubicBezTo>
                  <a:pt x="61388" y="905261"/>
                  <a:pt x="57525" y="903037"/>
                  <a:pt x="53306" y="902099"/>
                </a:cubicBezTo>
                <a:cubicBezTo>
                  <a:pt x="45190" y="900295"/>
                  <a:pt x="36819" y="899802"/>
                  <a:pt x="28703" y="897998"/>
                </a:cubicBezTo>
                <a:cubicBezTo>
                  <a:pt x="24484" y="897060"/>
                  <a:pt x="20558" y="895085"/>
                  <a:pt x="16402" y="893898"/>
                </a:cubicBezTo>
                <a:cubicBezTo>
                  <a:pt x="10983" y="892350"/>
                  <a:pt x="5467" y="891164"/>
                  <a:pt x="0" y="889797"/>
                </a:cubicBezTo>
                <a:lnTo>
                  <a:pt x="8201" y="865195"/>
                </a:lnTo>
                <a:cubicBezTo>
                  <a:pt x="9568" y="861094"/>
                  <a:pt x="9903" y="856489"/>
                  <a:pt x="12301" y="852893"/>
                </a:cubicBezTo>
                <a:cubicBezTo>
                  <a:pt x="15035" y="848793"/>
                  <a:pt x="18298" y="845000"/>
                  <a:pt x="20502" y="840592"/>
                </a:cubicBezTo>
                <a:cubicBezTo>
                  <a:pt x="22435" y="836726"/>
                  <a:pt x="22900" y="832264"/>
                  <a:pt x="24603" y="828291"/>
                </a:cubicBezTo>
                <a:cubicBezTo>
                  <a:pt x="27011" y="822673"/>
                  <a:pt x="29771" y="817196"/>
                  <a:pt x="32804" y="811889"/>
                </a:cubicBezTo>
                <a:cubicBezTo>
                  <a:pt x="35249" y="807610"/>
                  <a:pt x="38559" y="803867"/>
                  <a:pt x="41004" y="799588"/>
                </a:cubicBezTo>
                <a:cubicBezTo>
                  <a:pt x="45290" y="792086"/>
                  <a:pt x="50748" y="777542"/>
                  <a:pt x="57406" y="770884"/>
                </a:cubicBezTo>
                <a:cubicBezTo>
                  <a:pt x="60891" y="767399"/>
                  <a:pt x="65607" y="765417"/>
                  <a:pt x="69708" y="762684"/>
                </a:cubicBezTo>
                <a:cubicBezTo>
                  <a:pt x="73808" y="757217"/>
                  <a:pt x="78953" y="752395"/>
                  <a:pt x="82009" y="746282"/>
                </a:cubicBezTo>
                <a:cubicBezTo>
                  <a:pt x="84529" y="741241"/>
                  <a:pt x="84490" y="735278"/>
                  <a:pt x="86109" y="729880"/>
                </a:cubicBezTo>
                <a:cubicBezTo>
                  <a:pt x="88593" y="721600"/>
                  <a:pt x="91576" y="713478"/>
                  <a:pt x="94310" y="705277"/>
                </a:cubicBezTo>
                <a:cubicBezTo>
                  <a:pt x="96092" y="699931"/>
                  <a:pt x="96863" y="694294"/>
                  <a:pt x="98411" y="688875"/>
                </a:cubicBezTo>
                <a:cubicBezTo>
                  <a:pt x="105283" y="664825"/>
                  <a:pt x="98730" y="688236"/>
                  <a:pt x="110712" y="664273"/>
                </a:cubicBezTo>
                <a:cubicBezTo>
                  <a:pt x="112645" y="660407"/>
                  <a:pt x="113295" y="656018"/>
                  <a:pt x="114813" y="651971"/>
                </a:cubicBezTo>
                <a:cubicBezTo>
                  <a:pt x="117397" y="645079"/>
                  <a:pt x="120848" y="638504"/>
                  <a:pt x="123013" y="631469"/>
                </a:cubicBezTo>
                <a:cubicBezTo>
                  <a:pt x="138504" y="581120"/>
                  <a:pt x="123024" y="615047"/>
                  <a:pt x="139415" y="582264"/>
                </a:cubicBezTo>
                <a:cubicBezTo>
                  <a:pt x="147915" y="531271"/>
                  <a:pt x="137791" y="584122"/>
                  <a:pt x="151717" y="533058"/>
                </a:cubicBezTo>
                <a:cubicBezTo>
                  <a:pt x="153551" y="526334"/>
                  <a:pt x="153613" y="519168"/>
                  <a:pt x="155817" y="512556"/>
                </a:cubicBezTo>
                <a:cubicBezTo>
                  <a:pt x="163006" y="490989"/>
                  <a:pt x="163220" y="501850"/>
                  <a:pt x="172219" y="483853"/>
                </a:cubicBezTo>
                <a:cubicBezTo>
                  <a:pt x="177925" y="472441"/>
                  <a:pt x="184793" y="450231"/>
                  <a:pt x="188621" y="438748"/>
                </a:cubicBezTo>
                <a:cubicBezTo>
                  <a:pt x="189988" y="388176"/>
                  <a:pt x="190315" y="337565"/>
                  <a:pt x="192721" y="287032"/>
                </a:cubicBezTo>
                <a:cubicBezTo>
                  <a:pt x="193053" y="280070"/>
                  <a:pt x="196191" y="273470"/>
                  <a:pt x="196822" y="266529"/>
                </a:cubicBezTo>
                <a:cubicBezTo>
                  <a:pt x="198929" y="243349"/>
                  <a:pt x="197777" y="219884"/>
                  <a:pt x="200922" y="196822"/>
                </a:cubicBezTo>
                <a:cubicBezTo>
                  <a:pt x="201566" y="192096"/>
                  <a:pt x="211324" y="168818"/>
                  <a:pt x="217324" y="164018"/>
                </a:cubicBezTo>
                <a:cubicBezTo>
                  <a:pt x="220699" y="161318"/>
                  <a:pt x="225525" y="161285"/>
                  <a:pt x="229625" y="159918"/>
                </a:cubicBezTo>
                <a:cubicBezTo>
                  <a:pt x="246038" y="170860"/>
                  <a:pt x="240356" y="168293"/>
                  <a:pt x="262429" y="176319"/>
                </a:cubicBezTo>
                <a:cubicBezTo>
                  <a:pt x="270553" y="179273"/>
                  <a:pt x="278555" y="182825"/>
                  <a:pt x="287031" y="184520"/>
                </a:cubicBezTo>
                <a:cubicBezTo>
                  <a:pt x="293865" y="185887"/>
                  <a:pt x="300810" y="186787"/>
                  <a:pt x="307534" y="188621"/>
                </a:cubicBezTo>
                <a:cubicBezTo>
                  <a:pt x="315874" y="190896"/>
                  <a:pt x="332136" y="196822"/>
                  <a:pt x="332136" y="196822"/>
                </a:cubicBezTo>
                <a:cubicBezTo>
                  <a:pt x="329402" y="210490"/>
                  <a:pt x="329296" y="224960"/>
                  <a:pt x="323935" y="237826"/>
                </a:cubicBezTo>
                <a:cubicBezTo>
                  <a:pt x="322040" y="242375"/>
                  <a:pt x="315119" y="242542"/>
                  <a:pt x="311634" y="246027"/>
                </a:cubicBezTo>
                <a:cubicBezTo>
                  <a:pt x="308149" y="249512"/>
                  <a:pt x="306588" y="254542"/>
                  <a:pt x="303433" y="258328"/>
                </a:cubicBezTo>
                <a:cubicBezTo>
                  <a:pt x="293912" y="269754"/>
                  <a:pt x="286801" y="273878"/>
                  <a:pt x="274730" y="282931"/>
                </a:cubicBezTo>
                <a:cubicBezTo>
                  <a:pt x="273363" y="287031"/>
                  <a:pt x="270630" y="290910"/>
                  <a:pt x="270630" y="295232"/>
                </a:cubicBezTo>
                <a:cubicBezTo>
                  <a:pt x="270630" y="310854"/>
                  <a:pt x="276096" y="306947"/>
                  <a:pt x="287031" y="311634"/>
                </a:cubicBezTo>
                <a:cubicBezTo>
                  <a:pt x="292649" y="314042"/>
                  <a:pt x="297966" y="317101"/>
                  <a:pt x="303433" y="319835"/>
                </a:cubicBezTo>
                <a:cubicBezTo>
                  <a:pt x="318468" y="318468"/>
                  <a:pt x="333776" y="318898"/>
                  <a:pt x="348538" y="315735"/>
                </a:cubicBezTo>
                <a:cubicBezTo>
                  <a:pt x="353357" y="314702"/>
                  <a:pt x="356560" y="309979"/>
                  <a:pt x="360839" y="307534"/>
                </a:cubicBezTo>
                <a:cubicBezTo>
                  <a:pt x="366146" y="304501"/>
                  <a:pt x="371774" y="302067"/>
                  <a:pt x="377241" y="299333"/>
                </a:cubicBezTo>
                <a:cubicBezTo>
                  <a:pt x="413007" y="245684"/>
                  <a:pt x="404590" y="268669"/>
                  <a:pt x="389543" y="155817"/>
                </a:cubicBezTo>
                <a:cubicBezTo>
                  <a:pt x="388972" y="151533"/>
                  <a:pt x="381342" y="153084"/>
                  <a:pt x="377241" y="151717"/>
                </a:cubicBezTo>
                <a:cubicBezTo>
                  <a:pt x="344597" y="129954"/>
                  <a:pt x="362396" y="133921"/>
                  <a:pt x="323935" y="139415"/>
                </a:cubicBezTo>
                <a:cubicBezTo>
                  <a:pt x="288848" y="162807"/>
                  <a:pt x="308954" y="157955"/>
                  <a:pt x="262429" y="147616"/>
                </a:cubicBezTo>
                <a:cubicBezTo>
                  <a:pt x="258328" y="144882"/>
                  <a:pt x="253811" y="142689"/>
                  <a:pt x="250127" y="139415"/>
                </a:cubicBezTo>
                <a:cubicBezTo>
                  <a:pt x="241459" y="131710"/>
                  <a:pt x="236527" y="118481"/>
                  <a:pt x="225525" y="114813"/>
                </a:cubicBezTo>
                <a:lnTo>
                  <a:pt x="213223" y="110712"/>
                </a:lnTo>
                <a:cubicBezTo>
                  <a:pt x="191354" y="77909"/>
                  <a:pt x="220057" y="117546"/>
                  <a:pt x="192721" y="90210"/>
                </a:cubicBezTo>
                <a:cubicBezTo>
                  <a:pt x="189236" y="86725"/>
                  <a:pt x="188229" y="81154"/>
                  <a:pt x="184520" y="77909"/>
                </a:cubicBezTo>
                <a:cubicBezTo>
                  <a:pt x="177103" y="71419"/>
                  <a:pt x="159918" y="61507"/>
                  <a:pt x="159918" y="61507"/>
                </a:cubicBezTo>
                <a:cubicBezTo>
                  <a:pt x="138047" y="28701"/>
                  <a:pt x="166755" y="68345"/>
                  <a:pt x="139415" y="41005"/>
                </a:cubicBezTo>
                <a:cubicBezTo>
                  <a:pt x="135930" y="37520"/>
                  <a:pt x="134369" y="32489"/>
                  <a:pt x="131214" y="28703"/>
                </a:cubicBezTo>
                <a:cubicBezTo>
                  <a:pt x="127502" y="24248"/>
                  <a:pt x="123013" y="20502"/>
                  <a:pt x="118913" y="16402"/>
                </a:cubicBezTo>
                <a:cubicBezTo>
                  <a:pt x="115269" y="5468"/>
                  <a:pt x="108890" y="0"/>
                  <a:pt x="127114" y="0"/>
                </a:cubicBezTo>
                <a:lnTo>
                  <a:pt x="803688" y="4101"/>
                </a:lnTo>
                <a:cubicBezTo>
                  <a:pt x="805055" y="87477"/>
                  <a:pt x="808430" y="170844"/>
                  <a:pt x="807788" y="254228"/>
                </a:cubicBezTo>
                <a:cubicBezTo>
                  <a:pt x="804960" y="621876"/>
                  <a:pt x="834189" y="443521"/>
                  <a:pt x="791387" y="557661"/>
                </a:cubicBezTo>
                <a:cubicBezTo>
                  <a:pt x="789869" y="561708"/>
                  <a:pt x="788653" y="565862"/>
                  <a:pt x="787286" y="569962"/>
                </a:cubicBezTo>
                <a:cubicBezTo>
                  <a:pt x="789110" y="590025"/>
                  <a:pt x="791905" y="626376"/>
                  <a:pt x="795487" y="647871"/>
                </a:cubicBezTo>
                <a:cubicBezTo>
                  <a:pt x="795643" y="648805"/>
                  <a:pt x="801634" y="674006"/>
                  <a:pt x="803688" y="676574"/>
                </a:cubicBezTo>
                <a:cubicBezTo>
                  <a:pt x="842432" y="725003"/>
                  <a:pt x="818745" y="691856"/>
                  <a:pt x="844692" y="713478"/>
                </a:cubicBezTo>
                <a:cubicBezTo>
                  <a:pt x="876264" y="739788"/>
                  <a:pt x="838754" y="713619"/>
                  <a:pt x="869295" y="733980"/>
                </a:cubicBezTo>
                <a:cubicBezTo>
                  <a:pt x="878017" y="760143"/>
                  <a:pt x="866448" y="731552"/>
                  <a:pt x="889797" y="762684"/>
                </a:cubicBezTo>
                <a:cubicBezTo>
                  <a:pt x="898616" y="774443"/>
                  <a:pt x="898269" y="782082"/>
                  <a:pt x="902099" y="795487"/>
                </a:cubicBezTo>
                <a:cubicBezTo>
                  <a:pt x="903286" y="799643"/>
                  <a:pt x="904832" y="803688"/>
                  <a:pt x="906199" y="807788"/>
                </a:cubicBezTo>
                <a:cubicBezTo>
                  <a:pt x="904832" y="820089"/>
                  <a:pt x="904134" y="832483"/>
                  <a:pt x="902099" y="844692"/>
                </a:cubicBezTo>
                <a:cubicBezTo>
                  <a:pt x="901388" y="848956"/>
                  <a:pt x="898936" y="852774"/>
                  <a:pt x="897998" y="856994"/>
                </a:cubicBezTo>
                <a:cubicBezTo>
                  <a:pt x="896194" y="865110"/>
                  <a:pt x="895265" y="873396"/>
                  <a:pt x="893898" y="881597"/>
                </a:cubicBezTo>
                <a:cubicBezTo>
                  <a:pt x="895265" y="900732"/>
                  <a:pt x="892950" y="920495"/>
                  <a:pt x="897998" y="939003"/>
                </a:cubicBezTo>
                <a:cubicBezTo>
                  <a:pt x="901391" y="951443"/>
                  <a:pt x="914422" y="959573"/>
                  <a:pt x="918500" y="971806"/>
                </a:cubicBezTo>
                <a:cubicBezTo>
                  <a:pt x="919867" y="975907"/>
                  <a:pt x="920203" y="980511"/>
                  <a:pt x="922601" y="984108"/>
                </a:cubicBezTo>
                <a:cubicBezTo>
                  <a:pt x="925818" y="988933"/>
                  <a:pt x="930802" y="992309"/>
                  <a:pt x="934902" y="996409"/>
                </a:cubicBezTo>
                <a:cubicBezTo>
                  <a:pt x="936269" y="1000509"/>
                  <a:pt x="937300" y="1004737"/>
                  <a:pt x="939003" y="1008710"/>
                </a:cubicBezTo>
                <a:cubicBezTo>
                  <a:pt x="944790" y="1022213"/>
                  <a:pt x="948345" y="1024097"/>
                  <a:pt x="951304" y="1037414"/>
                </a:cubicBezTo>
                <a:cubicBezTo>
                  <a:pt x="958618" y="1070329"/>
                  <a:pt x="952040" y="1052658"/>
                  <a:pt x="959505" y="1082519"/>
                </a:cubicBezTo>
                <a:cubicBezTo>
                  <a:pt x="960553" y="1086712"/>
                  <a:pt x="962238" y="1090720"/>
                  <a:pt x="963605" y="1094820"/>
                </a:cubicBezTo>
                <a:cubicBezTo>
                  <a:pt x="958423" y="1157010"/>
                  <a:pt x="975309" y="1146950"/>
                  <a:pt x="947204" y="1139925"/>
                </a:cubicBezTo>
                <a:cubicBezTo>
                  <a:pt x="945878" y="1139593"/>
                  <a:pt x="958138" y="1137191"/>
                  <a:pt x="955404" y="1135824"/>
                </a:cubicBez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617px-James_Monroe's_sig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nroe-doctr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386" y="2971800"/>
            <a:ext cx="4635614" cy="38849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85800"/>
            <a:ext cx="8839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Monroe Doctrine (1823)</a:t>
            </a:r>
          </a:p>
          <a:p>
            <a:pPr marL="914400" lvl="1" indent="-457200"/>
            <a:r>
              <a:rPr lang="en-US" sz="2400" dirty="0">
                <a:latin typeface="Book Antiqua" pitchFamily="18" charset="0"/>
              </a:rPr>
              <a:t>- European nations were thinking of retaking former colonies in Latin America and recolonizing. Russian colonies in Alaska also worried the US. </a:t>
            </a:r>
          </a:p>
          <a:p>
            <a:pPr marL="914400" lvl="1" indent="-457200"/>
            <a:r>
              <a:rPr lang="en-US" sz="2400" dirty="0">
                <a:latin typeface="Book Antiqua" pitchFamily="18" charset="0"/>
              </a:rPr>
              <a:t>-</a:t>
            </a:r>
            <a:r>
              <a:rPr lang="en-US" sz="2400" b="1" dirty="0">
                <a:latin typeface="Book Antiqua" pitchFamily="18" charset="0"/>
              </a:rPr>
              <a:t>US announces it will no longer allow any further colonization or “meddling” in the Western Hemisphere</a:t>
            </a:r>
          </a:p>
          <a:p>
            <a:pPr marL="914400" lvl="1" indent="-457200"/>
            <a:r>
              <a:rPr lang="en-US" sz="2400" dirty="0">
                <a:latin typeface="Book Antiqua" pitchFamily="18" charset="0"/>
              </a:rPr>
              <a:t>-This was supported by the </a:t>
            </a:r>
          </a:p>
          <a:p>
            <a:pPr marL="914400" lvl="1" indent="-457200"/>
            <a:r>
              <a:rPr lang="en-US" sz="2400" dirty="0">
                <a:latin typeface="Book Antiqua" pitchFamily="18" charset="0"/>
              </a:rPr>
              <a:t>British, who had a navy to</a:t>
            </a:r>
          </a:p>
          <a:p>
            <a:pPr marL="914400" lvl="1" indent="-457200"/>
            <a:r>
              <a:rPr lang="en-US" sz="2400" dirty="0">
                <a:latin typeface="Book Antiqua" pitchFamily="18" charset="0"/>
              </a:rPr>
              <a:t>back it up.</a:t>
            </a:r>
          </a:p>
          <a:p>
            <a:pPr marL="914400" lvl="1" indent="-457200"/>
            <a:r>
              <a:rPr lang="en-US" sz="2400" dirty="0">
                <a:latin typeface="Book Antiqua" pitchFamily="18" charset="0"/>
              </a:rPr>
              <a:t>-</a:t>
            </a:r>
            <a:r>
              <a:rPr lang="en-US" sz="2400" b="1" dirty="0">
                <a:latin typeface="Book Antiqua" pitchFamily="18" charset="0"/>
              </a:rPr>
              <a:t>Remained American policy</a:t>
            </a:r>
          </a:p>
          <a:p>
            <a:pPr marL="914400" lvl="1" indent="-457200"/>
            <a:r>
              <a:rPr lang="en-US" sz="2400" b="1" dirty="0">
                <a:latin typeface="Book Antiqua" pitchFamily="18" charset="0"/>
              </a:rPr>
              <a:t>until the 21</a:t>
            </a:r>
            <a:r>
              <a:rPr lang="en-US" sz="2400" b="1" baseline="30000" dirty="0">
                <a:latin typeface="Book Antiqua" pitchFamily="18" charset="0"/>
              </a:rPr>
              <a:t>st</a:t>
            </a:r>
            <a:r>
              <a:rPr lang="en-US" sz="2400" b="1" dirty="0">
                <a:latin typeface="Book Antiqua" pitchFamily="18" charset="0"/>
              </a:rPr>
              <a:t> century.	</a:t>
            </a:r>
          </a:p>
        </p:txBody>
      </p:sp>
      <p:pic>
        <p:nvPicPr>
          <p:cNvPr id="7" name="Picture 6" descr="617px-James_Monroe's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6858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Missouri Compromise (1820)</a:t>
            </a: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Missouri wants to become a state with slavery, but this would upset the balance of free/slave states in the Senate (at the time, 11 states each).</a:t>
            </a: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It also could set a precedent, allowing slavery in the Louisiana Purchase territory. </a:t>
            </a:r>
          </a:p>
        </p:txBody>
      </p:sp>
      <p:pic>
        <p:nvPicPr>
          <p:cNvPr id="6" name="Picture 5" descr="617px-James_Monroe's_sig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71800"/>
            <a:ext cx="5791200" cy="4655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724400"/>
            <a:ext cx="689787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685800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ok Antiqua" pitchFamily="18" charset="0"/>
              </a:rPr>
              <a:t>Missouri Compromise (1820)</a:t>
            </a:r>
          </a:p>
          <a:p>
            <a:pPr lvl="1"/>
            <a:r>
              <a:rPr lang="en-US" sz="2400" b="1" dirty="0">
                <a:latin typeface="Book Antiqua" pitchFamily="18" charset="0"/>
              </a:rPr>
              <a:t>-Missouri becomes a slave state and  Maine becomes a free state (a pattern that will continue for nearly 30 years)</a:t>
            </a:r>
          </a:p>
          <a:p>
            <a:pPr lvl="1"/>
            <a:r>
              <a:rPr lang="en-US" sz="2400" b="1" dirty="0">
                <a:latin typeface="Book Antiqua" pitchFamily="18" charset="0"/>
              </a:rPr>
              <a:t>-Slavery is banned in any territory north of 36’ 30”° N, except Missouri itself.	</a:t>
            </a:r>
          </a:p>
        </p:txBody>
      </p:sp>
      <p:pic>
        <p:nvPicPr>
          <p:cNvPr id="8" name="Picture 7" descr="32_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667000"/>
            <a:ext cx="2788920" cy="32141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5600" y="5565338"/>
            <a:ext cx="3512372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Henry Clay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“The Great Compromiser”</a:t>
            </a:r>
            <a:endParaRPr lang="en-US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5" descr="617px-James_Monroe's_sig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886199" cy="40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200400"/>
            <a:ext cx="25146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200400"/>
            <a:ext cx="2517600" cy="25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33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Election of 1804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162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 (</a:t>
            </a:r>
            <a:r>
              <a:rPr lang="en-US" sz="2000" dirty="0" err="1">
                <a:solidFill>
                  <a:srgbClr val="000000"/>
                </a:solidFill>
                <a:latin typeface="Book Antiqua" pitchFamily="18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) Thomas Jefferson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George Clinton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Federalist: 14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Charles Pinckney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Vice President: Rufus 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457200"/>
            <a:ext cx="4496517" cy="462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876800"/>
            <a:ext cx="1533585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876800"/>
            <a:ext cx="148281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136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712" y="161544"/>
            <a:ext cx="7656576" cy="653491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144" y="228600"/>
            <a:ext cx="2057400" cy="1234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latin typeface="Garamond"/>
                <a:cs typeface="Garamond"/>
              </a:rPr>
              <a:t>McCulloch v. Maryland</a:t>
            </a:r>
            <a:br>
              <a:rPr lang="en-US" b="1" i="1" dirty="0">
                <a:latin typeface="Garamond"/>
                <a:cs typeface="Garamond"/>
              </a:rPr>
            </a:br>
            <a:r>
              <a:rPr lang="en-US" b="1" i="1" dirty="0">
                <a:latin typeface="Garamond"/>
                <a:cs typeface="Garamond"/>
              </a:rPr>
              <a:t>1819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524000" cy="152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905000"/>
            <a:ext cx="75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case:  </a:t>
            </a:r>
            <a:r>
              <a:rPr lang="en-US" sz="2400" dirty="0">
                <a:latin typeface="Book Antiqua" pitchFamily="18" charset="0"/>
              </a:rPr>
              <a:t>Maryland attempted to tax the earnings of the Bank of the United States.</a:t>
            </a:r>
          </a:p>
          <a:p>
            <a:endParaRPr lang="en-US" sz="2400" dirty="0">
              <a:latin typeface="Book Antiqua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ruling: </a:t>
            </a:r>
            <a:r>
              <a:rPr lang="en-US" sz="2400" dirty="0">
                <a:latin typeface="Book Antiqua" pitchFamily="18" charset="0"/>
              </a:rPr>
              <a:t>A state can’t tax Federal institutions, as “the power to tax is the power to destroy.”</a:t>
            </a:r>
          </a:p>
          <a:p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importance: </a:t>
            </a:r>
            <a:r>
              <a:rPr lang="en-US" sz="2400" b="1" dirty="0">
                <a:latin typeface="Book Antiqua" pitchFamily="18" charset="0"/>
              </a:rPr>
              <a:t>Settled the issue of the constitutionality of the Bank of the US, as the Supreme Court ruled creating the Bank was an “implied” power of the US government.</a:t>
            </a:r>
          </a:p>
        </p:txBody>
      </p:sp>
    </p:spTree>
    <p:extLst>
      <p:ext uri="{BB962C8B-B14F-4D97-AF65-F5344CB8AC3E}">
        <p14:creationId xmlns:p14="http://schemas.microsoft.com/office/powerpoint/2010/main" val="9311735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144" y="228600"/>
            <a:ext cx="2057400" cy="1234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latin typeface="Garamond"/>
                <a:cs typeface="Garamond"/>
              </a:rPr>
              <a:t>Dartmouth v. Woodward</a:t>
            </a:r>
            <a:br>
              <a:rPr lang="en-US" b="1" i="1" dirty="0">
                <a:latin typeface="Garamond"/>
                <a:cs typeface="Garamond"/>
              </a:rPr>
            </a:br>
            <a:r>
              <a:rPr lang="en-US" b="1" i="1" dirty="0">
                <a:latin typeface="Garamond"/>
                <a:cs typeface="Garamond"/>
              </a:rPr>
              <a:t>1819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524000" cy="152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419" y="1981200"/>
            <a:ext cx="75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case:  </a:t>
            </a:r>
            <a:r>
              <a:rPr lang="en-US" sz="2400" dirty="0">
                <a:latin typeface="Book Antiqua" pitchFamily="18" charset="0"/>
              </a:rPr>
              <a:t>The New Hampshire legislature passed a law turning Dartmouth from a private institution to a public university.</a:t>
            </a:r>
          </a:p>
          <a:p>
            <a:endParaRPr lang="en-US" sz="2400" dirty="0">
              <a:latin typeface="Book Antiqua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ruling: </a:t>
            </a:r>
            <a:r>
              <a:rPr lang="en-US" sz="2400" dirty="0">
                <a:latin typeface="Book Antiqua" pitchFamily="18" charset="0"/>
              </a:rPr>
              <a:t>The Court ruled the NH law as unconstitutional, as Dartmouth already had </a:t>
            </a:r>
          </a:p>
          <a:p>
            <a:r>
              <a:rPr lang="en-US" sz="2400" dirty="0">
                <a:latin typeface="Book Antiqua" pitchFamily="18" charset="0"/>
              </a:rPr>
              <a:t>a legally-binding charter (given by Royal </a:t>
            </a:r>
          </a:p>
          <a:p>
            <a:r>
              <a:rPr lang="en-US" sz="2400" dirty="0">
                <a:latin typeface="Book Antiqua" pitchFamily="18" charset="0"/>
              </a:rPr>
              <a:t>Governor Wentworth in 1769).</a:t>
            </a:r>
          </a:p>
          <a:p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importance: </a:t>
            </a:r>
            <a:r>
              <a:rPr lang="en-US" sz="2400" b="1" dirty="0">
                <a:latin typeface="Book Antiqua" pitchFamily="18" charset="0"/>
              </a:rPr>
              <a:t>The Supreme Court protected </a:t>
            </a:r>
          </a:p>
          <a:p>
            <a:r>
              <a:rPr lang="en-US" sz="2400" b="1" dirty="0">
                <a:latin typeface="Book Antiqua" pitchFamily="18" charset="0"/>
              </a:rPr>
              <a:t>legal contracts and charters by ruling they </a:t>
            </a:r>
          </a:p>
          <a:p>
            <a:r>
              <a:rPr lang="en-US" sz="2400" b="1" dirty="0">
                <a:latin typeface="Book Antiqua" pitchFamily="18" charset="0"/>
              </a:rPr>
              <a:t>could not be altered by a state.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3124200"/>
            <a:ext cx="191123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138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latin typeface="Garamond"/>
                <a:cs typeface="Garamond"/>
              </a:rPr>
              <a:t>Gibbons v. Ogden</a:t>
            </a:r>
            <a:br>
              <a:rPr lang="en-US" b="1" i="1" dirty="0">
                <a:latin typeface="Garamond"/>
                <a:cs typeface="Garamond"/>
              </a:rPr>
            </a:br>
            <a:r>
              <a:rPr lang="en-US" b="1" i="1" dirty="0">
                <a:latin typeface="Garamond"/>
                <a:cs typeface="Garamond"/>
              </a:rPr>
              <a:t>1821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144" y="228600"/>
            <a:ext cx="2057400" cy="1234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905000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case:  </a:t>
            </a:r>
            <a:r>
              <a:rPr lang="en-US" sz="2400" dirty="0">
                <a:latin typeface="Book Antiqua" pitchFamily="18" charset="0"/>
              </a:rPr>
              <a:t>New York granted monopolies for steamboats on all waters in the state, which interfered with shipping companies authorized by Congress crossing the Hudson from New Jersey.</a:t>
            </a:r>
          </a:p>
          <a:p>
            <a:endParaRPr lang="en-US" sz="2400" dirty="0">
              <a:latin typeface="Book Antiqua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Book Antiqua" pitchFamily="18" charset="0"/>
              </a:rPr>
              <a:t>The ruling: </a:t>
            </a:r>
            <a:r>
              <a:rPr lang="en-US" sz="2400" dirty="0">
                <a:latin typeface="Book Antiqua" pitchFamily="18" charset="0"/>
              </a:rPr>
              <a:t>The New York-granted monopolies were unconstitutional.</a:t>
            </a:r>
          </a:p>
          <a:p>
            <a:endParaRPr lang="en-US" sz="2400" dirty="0">
              <a:solidFill>
                <a:srgbClr val="FF0000"/>
              </a:solidFill>
              <a:latin typeface="Book Antiqua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Book Antiqua" pitchFamily="18" charset="0"/>
              </a:rPr>
              <a:t>The importance: </a:t>
            </a:r>
            <a:r>
              <a:rPr lang="en-US" sz="2400" b="1" dirty="0">
                <a:latin typeface="Book Antiqua" pitchFamily="18" charset="0"/>
              </a:rPr>
              <a:t>Established the Federal government’s authority to regulate interstate trade and commerce.</a:t>
            </a:r>
          </a:p>
        </p:txBody>
      </p:sp>
    </p:spTree>
    <p:extLst>
      <p:ext uri="{BB962C8B-B14F-4D97-AF65-F5344CB8AC3E}">
        <p14:creationId xmlns:p14="http://schemas.microsoft.com/office/powerpoint/2010/main" val="28692952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Edwardian Script ITC" pitchFamily="66" charset="0"/>
              </a:rPr>
              <a:t>John Quincy Adams</a:t>
            </a:r>
          </a:p>
        </p:txBody>
      </p:sp>
      <p:pic>
        <p:nvPicPr>
          <p:cNvPr id="5" name="Picture 4" descr="294px-John_Quincy_Adams_Signatur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5943600"/>
            <a:ext cx="3733800" cy="711200"/>
          </a:xfrm>
          <a:prstGeom prst="rect">
            <a:avLst/>
          </a:prstGeom>
        </p:spPr>
      </p:pic>
      <p:pic>
        <p:nvPicPr>
          <p:cNvPr id="6" name="Picture 5" descr="480px-John_Quincy_Adams_-_copy_of_1843_Philip_Haas_Daguerreotype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914400"/>
            <a:ext cx="3931920" cy="49149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rgin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9788" y="533400"/>
            <a:ext cx="4534212" cy="2743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38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slon Antique" pitchFamily="18" charset="0"/>
              </a:rPr>
              <a:t>Elected in:		1824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447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slon Antique" pitchFamily="18" charset="0"/>
              </a:rPr>
              <a:t>President from:		1825-1829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057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slon Antique" pitchFamily="18" charset="0"/>
              </a:rPr>
              <a:t>Political Party:		Dem-Rep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667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slon Antique" pitchFamily="18" charset="0"/>
              </a:rPr>
              <a:t>Home State:		Massachusetts	</a:t>
            </a:r>
          </a:p>
        </p:txBody>
      </p:sp>
      <p:pic>
        <p:nvPicPr>
          <p:cNvPr id="10" name="Picture 9" descr="600px-John_Quincy_Adams_Presidential_$1_Coin_obver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276600"/>
            <a:ext cx="3276600" cy="3276600"/>
          </a:xfrm>
          <a:prstGeom prst="rect">
            <a:avLst/>
          </a:prstGeom>
        </p:spPr>
      </p:pic>
      <p:pic>
        <p:nvPicPr>
          <p:cNvPr id="11" name="Picture 10" descr="800px-Old_House,_Quincy,_Massachuset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352800"/>
            <a:ext cx="4419600" cy="3314700"/>
          </a:xfrm>
          <a:prstGeom prst="rect">
            <a:avLst/>
          </a:prstGeom>
        </p:spPr>
      </p:pic>
      <p:pic>
        <p:nvPicPr>
          <p:cNvPr id="12" name="Picture 11" descr="294px-John_Quincy_Adams_Signature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01" y="0"/>
            <a:ext cx="2862336" cy="545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33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Times New Roman"/>
                <a:cs typeface="Times New Roman"/>
              </a:rPr>
              <a:t>Election of 1824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84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John Quincy Adams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92" y="0"/>
            <a:ext cx="4719408" cy="4850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2362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99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Andrew Jackson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34290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41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William Crawford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44958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Democratic-Republican: 37</a:t>
            </a:r>
          </a:p>
          <a:p>
            <a:r>
              <a:rPr lang="en-US" sz="2000" dirty="0">
                <a:solidFill>
                  <a:srgbClr val="000000"/>
                </a:solidFill>
                <a:latin typeface="Book Antiqua" pitchFamily="18" charset="0"/>
              </a:rPr>
              <a:t>President: Henry Clay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876800"/>
            <a:ext cx="1381064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876800"/>
            <a:ext cx="1447800" cy="1752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4876800"/>
            <a:ext cx="1447800" cy="1776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463" y="4876800"/>
            <a:ext cx="1454658" cy="175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72400" y="4800600"/>
            <a:ext cx="76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99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371600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None</a:t>
            </a:r>
          </a:p>
        </p:txBody>
      </p:sp>
      <p:pic>
        <p:nvPicPr>
          <p:cNvPr id="5" name="Picture 4" descr="294px-John_Quincy_Adams_Signatur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01" y="0"/>
            <a:ext cx="2862336" cy="54520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33800" y="1447800"/>
            <a:ext cx="5410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itchFamily="18" charset="0"/>
              </a:rPr>
              <a:t>The “Corrupt Bargain”</a:t>
            </a:r>
          </a:p>
          <a:p>
            <a:pPr marL="914400" lvl="1" indent="-457200">
              <a:buFontTx/>
              <a:buChar char="-"/>
            </a:pPr>
            <a:r>
              <a:rPr lang="en-US" sz="2000" b="1" dirty="0">
                <a:latin typeface="Book Antiqua" pitchFamily="18" charset="0"/>
              </a:rPr>
              <a:t>No candidate won a majority of the Electoral College in 1824, so the House of Rep. decided the presidency</a:t>
            </a:r>
          </a:p>
          <a:p>
            <a:pPr marL="914400" lvl="1" indent="-457200">
              <a:buFontTx/>
              <a:buChar char="-"/>
            </a:pPr>
            <a:endParaRPr lang="en-US" sz="2000" dirty="0">
              <a:latin typeface="Book Antiqua" pitchFamily="18" charset="0"/>
            </a:endParaRPr>
          </a:p>
          <a:p>
            <a:pPr marL="914400" lvl="1" indent="-457200">
              <a:buFontTx/>
              <a:buChar char="-"/>
            </a:pPr>
            <a:r>
              <a:rPr lang="en-US" sz="2000" dirty="0">
                <a:latin typeface="Book Antiqua" pitchFamily="18" charset="0"/>
              </a:rPr>
              <a:t>Henry Clay supported Adams, allowing Adams to win. Adams then made Clay the Secretary of State.</a:t>
            </a:r>
          </a:p>
          <a:p>
            <a:pPr marL="914400" lvl="1" indent="-457200">
              <a:buFontTx/>
              <a:buChar char="-"/>
            </a:pPr>
            <a:endParaRPr lang="en-US" sz="2000" dirty="0">
              <a:latin typeface="Book Antiqua" pitchFamily="18" charset="0"/>
            </a:endParaRPr>
          </a:p>
          <a:p>
            <a:pPr marL="914400" lvl="1" indent="-457200">
              <a:buFontTx/>
              <a:buChar char="-"/>
            </a:pPr>
            <a:r>
              <a:rPr lang="en-US" sz="2000" b="1" dirty="0">
                <a:latin typeface="Book Antiqua" pitchFamily="18" charset="0"/>
              </a:rPr>
              <a:t>Jackson accused Clay and Adams of a “Corrupt Bargain” and vowed to get revenge in 1828.</a:t>
            </a:r>
          </a:p>
        </p:txBody>
      </p:sp>
      <p:pic>
        <p:nvPicPr>
          <p:cNvPr id="6" name="Picture 5" descr="294px-John_Quincy_Adams_Signatur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01" y="0"/>
            <a:ext cx="2862336" cy="5452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85800"/>
            <a:ext cx="34417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6858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>
                <a:latin typeface="Book Antiqua" pitchFamily="18" charset="0"/>
              </a:rPr>
              <a:t>Erie Canal opens</a:t>
            </a:r>
            <a:r>
              <a:rPr lang="en-US" sz="2400" dirty="0">
                <a:latin typeface="Book Antiqua" pitchFamily="18" charset="0"/>
              </a:rPr>
              <a:t>, opening the Upper Midwest/Great Lakes to settlement through New York City</a:t>
            </a:r>
          </a:p>
        </p:txBody>
      </p:sp>
      <p:pic>
        <p:nvPicPr>
          <p:cNvPr id="10" name="Picture 9" descr="Erie Canal mura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356" y="1757907"/>
            <a:ext cx="2837688" cy="4468368"/>
          </a:xfrm>
          <a:prstGeom prst="rect">
            <a:avLst/>
          </a:prstGeom>
        </p:spPr>
      </p:pic>
      <p:pic>
        <p:nvPicPr>
          <p:cNvPr id="11" name="Picture 10" descr="paint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071851"/>
            <a:ext cx="5709872" cy="4154424"/>
          </a:xfrm>
          <a:prstGeom prst="rect">
            <a:avLst/>
          </a:prstGeom>
        </p:spPr>
      </p:pic>
      <p:pic>
        <p:nvPicPr>
          <p:cNvPr id="6" name="Picture 5" descr="294px-John_Quincy_Adams_Signatur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01" y="0"/>
            <a:ext cx="2862336" cy="5452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1371600"/>
            <a:ext cx="164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17. Ohio</a:t>
            </a:r>
          </a:p>
        </p:txBody>
      </p:sp>
      <p:pic>
        <p:nvPicPr>
          <p:cNvPr id="7" name="Picture 6" descr="buckeye-nuts-l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514600"/>
            <a:ext cx="5943600" cy="3952494"/>
          </a:xfrm>
          <a:prstGeom prst="rect">
            <a:avLst/>
          </a:prstGeom>
        </p:spPr>
      </p:pic>
      <p:pic>
        <p:nvPicPr>
          <p:cNvPr id="6" name="Picture 5" descr="486px-Thomas_Jefferson_Signatur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62ACC3-3BB0-448E-B9C3-4A2AAA2AE512}"/>
              </a:ext>
            </a:extLst>
          </p:cNvPr>
          <p:cNvSpPr/>
          <p:nvPr/>
        </p:nvSpPr>
        <p:spPr>
          <a:xfrm>
            <a:off x="1295400" y="6096000"/>
            <a:ext cx="662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nal_system-1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34791"/>
            <a:ext cx="9144000" cy="4823209"/>
          </a:xfrm>
          <a:prstGeom prst="rect">
            <a:avLst/>
          </a:prstGeom>
        </p:spPr>
      </p:pic>
      <p:pic>
        <p:nvPicPr>
          <p:cNvPr id="7" name="Picture 6" descr="erie_canal_lock-550x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28600"/>
            <a:ext cx="3996866" cy="2667000"/>
          </a:xfrm>
          <a:prstGeom prst="rect">
            <a:avLst/>
          </a:prstGeom>
        </p:spPr>
      </p:pic>
      <p:pic>
        <p:nvPicPr>
          <p:cNvPr id="5" name="Picture 4" descr="294px-John_Quincy_Adams_Signatur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01" y="0"/>
            <a:ext cx="2862336" cy="54520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-Northeast-Canal-System-19th-Century-1024x7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6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91606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 pitchFamily="18" charset="0"/>
              </a:rPr>
              <a:t>Aaron Burr shoots Alexander Hamilton over political disagreements, including Election of 1800 (Hamilton supported Jefferson)</a:t>
            </a:r>
            <a:r>
              <a:rPr lang="en-US" sz="2000" b="1" dirty="0">
                <a:solidFill>
                  <a:srgbClr val="FF0000"/>
                </a:solidFill>
                <a:latin typeface="Book Antiqua" pitchFamily="18" charset="0"/>
              </a:rPr>
              <a:t>	</a:t>
            </a:r>
          </a:p>
        </p:txBody>
      </p:sp>
      <p:pic>
        <p:nvPicPr>
          <p:cNvPr id="5" name="Picture 4" descr="Hamilton-burr-du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905000"/>
            <a:ext cx="5739825" cy="3964067"/>
          </a:xfrm>
          <a:prstGeom prst="rect">
            <a:avLst/>
          </a:prstGeom>
        </p:spPr>
      </p:pic>
      <p:pic>
        <p:nvPicPr>
          <p:cNvPr id="6" name="Picture 5" descr="250px-Vanderlyn_Bu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362200"/>
            <a:ext cx="1600200" cy="2176272"/>
          </a:xfrm>
          <a:prstGeom prst="rect">
            <a:avLst/>
          </a:prstGeom>
        </p:spPr>
      </p:pic>
      <p:pic>
        <p:nvPicPr>
          <p:cNvPr id="7" name="Picture 6" descr="480px-Hamiltontrumbull-c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2362200"/>
            <a:ext cx="1737360" cy="2171700"/>
          </a:xfrm>
          <a:prstGeom prst="rect">
            <a:avLst/>
          </a:prstGeom>
        </p:spPr>
      </p:pic>
      <p:pic>
        <p:nvPicPr>
          <p:cNvPr id="9" name="Picture 8" descr="Hamilton-Burr_pistols.jp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411980"/>
            <a:ext cx="2926080" cy="2446020"/>
          </a:xfrm>
          <a:prstGeom prst="rect">
            <a:avLst/>
          </a:prstGeom>
        </p:spPr>
      </p:pic>
      <p:pic>
        <p:nvPicPr>
          <p:cNvPr id="10" name="Picture 9" descr="486px-Thomas_Jefferson_Signature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00" y="609600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i="1" dirty="0">
                <a:latin typeface="Book Antiqua" pitchFamily="18" charset="0"/>
              </a:rPr>
              <a:t>				Marbury v. Madison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latin typeface="Book Antiqua" pitchFamily="18" charset="0"/>
              </a:rPr>
              <a:t>John Adams appointed “midnight judges” before he leaves office; Jefferson orders the commissions returned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latin typeface="Book Antiqua" pitchFamily="18" charset="0"/>
              </a:rPr>
              <a:t>William </a:t>
            </a:r>
            <a:r>
              <a:rPr lang="en-US" sz="2400" dirty="0" err="1">
                <a:latin typeface="Book Antiqua" pitchFamily="18" charset="0"/>
              </a:rPr>
              <a:t>Marbury</a:t>
            </a:r>
            <a:r>
              <a:rPr lang="en-US" sz="2400" dirty="0">
                <a:latin typeface="Book Antiqua" pitchFamily="18" charset="0"/>
              </a:rPr>
              <a:t> refuses, and sues James Madison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latin typeface="Book Antiqua" pitchFamily="18" charset="0"/>
              </a:rPr>
              <a:t>The Supreme Court rules that the Federal law allowing the judges was unconstitutional</a:t>
            </a:r>
          </a:p>
          <a:p>
            <a:pPr marL="914400" lvl="1" indent="-457200"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1</a:t>
            </a:r>
            <a:r>
              <a:rPr lang="en-US" sz="2400" b="1" baseline="30000" dirty="0">
                <a:latin typeface="Book Antiqua" pitchFamily="18" charset="0"/>
              </a:rPr>
              <a:t>st</a:t>
            </a:r>
            <a:r>
              <a:rPr lang="en-US" sz="2400" b="1" dirty="0">
                <a:latin typeface="Book Antiqua" pitchFamily="18" charset="0"/>
              </a:rPr>
              <a:t> time the Supreme Court has used “</a:t>
            </a:r>
            <a:r>
              <a:rPr lang="en-US" sz="2400" b="1" i="1" dirty="0">
                <a:latin typeface="Book Antiqua" pitchFamily="18" charset="0"/>
              </a:rPr>
              <a:t>judicial review</a:t>
            </a:r>
            <a:r>
              <a:rPr lang="en-US" sz="2400" b="1" dirty="0">
                <a:latin typeface="Book Antiqua" pitchFamily="18" charset="0"/>
              </a:rPr>
              <a:t>” – deciding if a law is constitutional or not.	</a:t>
            </a:r>
            <a:r>
              <a:rPr lang="en-US" sz="2400" b="1" dirty="0">
                <a:solidFill>
                  <a:srgbClr val="FF0000"/>
                </a:solidFill>
                <a:latin typeface="Book Antiqua" pitchFamily="18" charset="0"/>
              </a:rPr>
              <a:t>	</a:t>
            </a:r>
          </a:p>
        </p:txBody>
      </p:sp>
      <p:pic>
        <p:nvPicPr>
          <p:cNvPr id="10" name="Picture 9" descr="Marbury_v_Madison_John_Marshall_by_Swatje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1943" y="4087192"/>
            <a:ext cx="4191000" cy="2770808"/>
          </a:xfrm>
          <a:prstGeom prst="rect">
            <a:avLst/>
          </a:prstGeom>
        </p:spPr>
      </p:pic>
      <p:pic>
        <p:nvPicPr>
          <p:cNvPr id="6" name="Picture 5" descr="486px-Thomas_Jefferson_Signatur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14600" cy="7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58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0000"/>
            </a:solidFill>
            <a:latin typeface="Book Antiqua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6254</TotalTime>
  <Words>2505</Words>
  <Application>Microsoft Office PowerPoint</Application>
  <PresentationFormat>On-screen Show (4:3)</PresentationFormat>
  <Paragraphs>269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Arabic Typesetting</vt:lpstr>
      <vt:lpstr>Arial</vt:lpstr>
      <vt:lpstr>Baskerville Old Face</vt:lpstr>
      <vt:lpstr>Book Antiqua</vt:lpstr>
      <vt:lpstr>Calibri</vt:lpstr>
      <vt:lpstr>Caslon Antique</vt:lpstr>
      <vt:lpstr>Castellar</vt:lpstr>
      <vt:lpstr>Century Schoolbook</vt:lpstr>
      <vt:lpstr>Edwardian Script ITC</vt:lpstr>
      <vt:lpstr>Garamond</vt:lpstr>
      <vt:lpstr>Mangal</vt:lpstr>
      <vt:lpstr>Palatino Linotype</vt:lpstr>
      <vt:lpstr>Stencil</vt:lpstr>
      <vt:lpstr>Times New Roman</vt:lpstr>
      <vt:lpstr>Office Theme</vt:lpstr>
      <vt:lpstr>PowerPoint Presentation</vt:lpstr>
      <vt:lpstr>Thomas Jefferson</vt:lpstr>
      <vt:lpstr>PowerPoint Presentation</vt:lpstr>
      <vt:lpstr>PowerPoint Presentation</vt:lpstr>
      <vt:lpstr>PowerPoint Presentation</vt:lpstr>
      <vt:lpstr>PowerPoint Presentation</vt:lpstr>
      <vt:lpstr>New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James Madison</vt:lpstr>
      <vt:lpstr>PowerPoint Presentation</vt:lpstr>
      <vt:lpstr>PowerPoint Presentation</vt:lpstr>
      <vt:lpstr>PowerPoint Presentation</vt:lpstr>
      <vt:lpstr>New States</vt:lpstr>
      <vt:lpstr>Fletcher v. Peck 1810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Hartford Convention</vt:lpstr>
      <vt:lpstr>PowerPoint Presentation</vt:lpstr>
      <vt:lpstr>PowerPoint Presentation</vt:lpstr>
      <vt:lpstr>James Monroe</vt:lpstr>
      <vt:lpstr>PowerPoint Presentation</vt:lpstr>
      <vt:lpstr>PowerPoint Presentation</vt:lpstr>
      <vt:lpstr>PowerPoint Presentation</vt:lpstr>
      <vt:lpstr>New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McCulloch v. Maryland 1819</vt:lpstr>
      <vt:lpstr>Dartmouth v. Woodward 1819</vt:lpstr>
      <vt:lpstr>Gibbons v. Ogden 1821</vt:lpstr>
      <vt:lpstr>John Quincy Adams</vt:lpstr>
      <vt:lpstr>PowerPoint Presentation</vt:lpstr>
      <vt:lpstr>PowerPoint Presentation</vt:lpstr>
      <vt:lpstr>New States</vt:lpstr>
      <vt:lpstr>PowerPoint Presentation</vt:lpstr>
      <vt:lpstr>PowerPoint Presentation</vt:lpstr>
      <vt:lpstr>PowerPoint Presentation</vt:lpstr>
      <vt:lpstr>PowerPoint Presentation</vt:lpstr>
    </vt:vector>
  </TitlesOfParts>
  <Company>Monadnock Regional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Washington</dc:title>
  <dc:creator>Peter Lambert</dc:creator>
  <cp:lastModifiedBy>Peter Lambert</cp:lastModifiedBy>
  <cp:revision>201</cp:revision>
  <dcterms:created xsi:type="dcterms:W3CDTF">2010-04-02T16:10:02Z</dcterms:created>
  <dcterms:modified xsi:type="dcterms:W3CDTF">2024-04-10T14:47:56Z</dcterms:modified>
</cp:coreProperties>
</file>