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2" r:id="rId5"/>
    <p:sldId id="264" r:id="rId6"/>
    <p:sldId id="267" r:id="rId7"/>
    <p:sldId id="268" r:id="rId8"/>
    <p:sldId id="269" r:id="rId9"/>
    <p:sldId id="266" r:id="rId10"/>
    <p:sldId id="270" r:id="rId11"/>
    <p:sldId id="265" r:id="rId12"/>
    <p:sldId id="271" r:id="rId13"/>
    <p:sldId id="272" r:id="rId14"/>
    <p:sldId id="273" r:id="rId15"/>
    <p:sldId id="278" r:id="rId16"/>
    <p:sldId id="279" r:id="rId17"/>
    <p:sldId id="312" r:id="rId18"/>
    <p:sldId id="275" r:id="rId19"/>
    <p:sldId id="276" r:id="rId20"/>
    <p:sldId id="274" r:id="rId21"/>
    <p:sldId id="277" r:id="rId22"/>
    <p:sldId id="280" r:id="rId23"/>
    <p:sldId id="281" r:id="rId24"/>
    <p:sldId id="282" r:id="rId25"/>
    <p:sldId id="283" r:id="rId26"/>
    <p:sldId id="284" r:id="rId27"/>
    <p:sldId id="286" r:id="rId28"/>
    <p:sldId id="287" r:id="rId29"/>
    <p:sldId id="285" r:id="rId30"/>
    <p:sldId id="288" r:id="rId31"/>
    <p:sldId id="289" r:id="rId32"/>
    <p:sldId id="290" r:id="rId33"/>
    <p:sldId id="293" r:id="rId34"/>
    <p:sldId id="291" r:id="rId35"/>
    <p:sldId id="292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9" r:id="rId51"/>
    <p:sldId id="308" r:id="rId52"/>
    <p:sldId id="310" r:id="rId53"/>
    <p:sldId id="311" r:id="rId5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AA09-6361-4DFC-8228-1DECFA0D7E9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B933D-B6CB-45B8-8D73-78398B61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49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AA09-6361-4DFC-8228-1DECFA0D7E9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B933D-B6CB-45B8-8D73-78398B61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901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AA09-6361-4DFC-8228-1DECFA0D7E9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B933D-B6CB-45B8-8D73-78398B61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317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AA09-6361-4DFC-8228-1DECFA0D7E9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B933D-B6CB-45B8-8D73-78398B61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259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AA09-6361-4DFC-8228-1DECFA0D7E9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B933D-B6CB-45B8-8D73-78398B61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661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AA09-6361-4DFC-8228-1DECFA0D7E9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B933D-B6CB-45B8-8D73-78398B61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69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AA09-6361-4DFC-8228-1DECFA0D7E9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B933D-B6CB-45B8-8D73-78398B61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8705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AA09-6361-4DFC-8228-1DECFA0D7E9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B933D-B6CB-45B8-8D73-78398B61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175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AA09-6361-4DFC-8228-1DECFA0D7E9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B933D-B6CB-45B8-8D73-78398B61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231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AA09-6361-4DFC-8228-1DECFA0D7E9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B933D-B6CB-45B8-8D73-78398B61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60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4EAA09-6361-4DFC-8228-1DECFA0D7E9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FB933D-B6CB-45B8-8D73-78398B61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7770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4EAA09-6361-4DFC-8228-1DECFA0D7E96}" type="datetimeFigureOut">
              <a:rPr lang="en-US" smtClean="0"/>
              <a:t>2/13/2024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B933D-B6CB-45B8-8D73-78398B61DE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753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hyperlink" Target="https://www.youtube.com/watch?v=5aBLYrZE3xM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90PTxdsqfsA" TargetMode="External"/><Relationship Id="rId2" Type="http://schemas.openxmlformats.org/officeDocument/2006/relationships/hyperlink" Target="https://www.youtube.com/watch?v=Woh63FlFDBk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hyperlink" Target="https://www.youtube.com/watch?v=VCdTyl141bA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-ItsPBTFO0" TargetMode="Externa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hyperlink" Target="https://www.youtube.com/watch?v=g9QBi8yBWR0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bckob0AyKCA" TargetMode="External"/><Relationship Id="rId5" Type="http://schemas.openxmlformats.org/officeDocument/2006/relationships/image" Target="../media/image38.jpeg"/><Relationship Id="rId4" Type="http://schemas.openxmlformats.org/officeDocument/2006/relationships/hyperlink" Target="https://tile.loc.gov/image-services/iiif/service:gmd:gmd370:g3701:g3701e:ct002012/full/pct:25/0/default.jpg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bi9bkTQWAQ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hyperlink" Target="https://www.youtube.com/watch?v=tIFEIVkYSnw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OKRVsHii80" TargetMode="External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5puwTrLRhmw" TargetMode="External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5puwTrLRhmw" TargetMode="Externa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hyperlink" Target="https://www.youtube.com/watch?v=WwGqFudyGBo&amp;list=PLFeU7QgxX58QcxKpkz0rY4wNltbt2oYT2" TargetMode="Externa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R-XjloOKl60" TargetMode="Externa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_R3fGL67mas" TargetMode="External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hyperlink" Target="https://www.youtube.com/watch?v=UGy4DgeaZNo" TargetMode="Externa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png"/><Relationship Id="rId4" Type="http://schemas.openxmlformats.org/officeDocument/2006/relationships/hyperlink" Target="https://www.youtube.com/watch?v=HWOLY-_Hz-k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hyperlink" Target="https://www.youtube.com/watch?v=PIaj7FNHnjQ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hyperlink" Target="https://www.youtube.com/watch?v=BBgghnQF6E4&amp;t=270s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hyperlink" Target="https://www.youtube.com/watch?v=XwUQTCJTuqI&amp;t=19s" TargetMode="Externa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hyperlink" Target="https://www.youtube.com/watch?v=gkAfjRolNCI" TargetMode="Externa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3.png"/><Relationship Id="rId4" Type="http://schemas.openxmlformats.org/officeDocument/2006/relationships/image" Target="../media/image98.png"/><Relationship Id="rId9" Type="http://schemas.openxmlformats.org/officeDocument/2006/relationships/hyperlink" Target="https://www.youtube.com/watch?v=FIuSTT277XI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hyperlink" Target="https://www.youtube.com/watch?v=jQYKJaWuj0Y" TargetMode="Externa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fOR1XCMf7A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DAExrFCVVT0" TargetMode="External"/><Relationship Id="rId13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7.png"/><Relationship Id="rId12" Type="http://schemas.openxmlformats.org/officeDocument/2006/relationships/hyperlink" Target="https://www.youtube.com/watch?v=7s39QMJlBYA" TargetMode="External"/><Relationship Id="rId2" Type="http://schemas.openxmlformats.org/officeDocument/2006/relationships/hyperlink" Target="https://www.youtube.com/watch?v=geEyHevHVpY&amp;t=52s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9mkbYaUh8E8" TargetMode="External"/><Relationship Id="rId11" Type="http://schemas.openxmlformats.org/officeDocument/2006/relationships/image" Target="../media/image19.jpeg"/><Relationship Id="rId5" Type="http://schemas.openxmlformats.org/officeDocument/2006/relationships/image" Target="../media/image16.jpeg"/><Relationship Id="rId10" Type="http://schemas.openxmlformats.org/officeDocument/2006/relationships/hyperlink" Target="https://www.youtube.com/watch?v=7IjpAGf0oks" TargetMode="External"/><Relationship Id="rId4" Type="http://schemas.openxmlformats.org/officeDocument/2006/relationships/hyperlink" Target="https://www.youtube.com/watch?v=Rlu5jtHG6b4" TargetMode="External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>
                <a:latin typeface="Palatino Linotype" pitchFamily="18" charset="0"/>
              </a:rPr>
              <a:t>Warren G. Harding</a:t>
            </a:r>
          </a:p>
        </p:txBody>
      </p:sp>
      <p:pic>
        <p:nvPicPr>
          <p:cNvPr id="3" name="Picture 2" descr="Cursive signature in in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7787" y="6006911"/>
            <a:ext cx="4416425" cy="879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Warren G Harding-Harris &amp; Ew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7" y="914400"/>
            <a:ext cx="3681413" cy="500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264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1920s fashion for men- suits. Learn more at VintageDancer.co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722" y="0"/>
            <a:ext cx="5251864" cy="717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0955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058036" y="1079556"/>
            <a:ext cx="3304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Prohibition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 descr="Cursive signature in in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5" y="71822"/>
            <a:ext cx="3675766" cy="73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bootlegg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4445" y="1289044"/>
            <a:ext cx="2762888" cy="302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Image result for bathtub gin 1920a"/>
          <p:cNvSpPr>
            <a:spLocks noChangeAspect="1" noChangeArrowheads="1"/>
          </p:cNvSpPr>
          <p:nvPr/>
        </p:nvSpPr>
        <p:spPr bwMode="auto">
          <a:xfrm>
            <a:off x="-2750548" y="4313437"/>
            <a:ext cx="198683" cy="19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http://drinksomewhere.com/assets/images/article/gallery/gi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455543"/>
            <a:ext cx="4569723" cy="3402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725298" y="4313437"/>
            <a:ext cx="69929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/>
              <a:t>“Bootleggers” </a:t>
            </a:r>
            <a:r>
              <a:rPr lang="en-US" sz="2400" dirty="0"/>
              <a:t>– people who smuggled illegal alcohol, either from overseas and Canada, or homemade moonshine.</a:t>
            </a:r>
          </a:p>
          <a:p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b="1" dirty="0"/>
              <a:t>Bathtub gin</a:t>
            </a:r>
            <a:r>
              <a:rPr lang="en-US" sz="2400" dirty="0"/>
              <a:t>: Homemade alcohol, often said to be made in the bathtub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383485" y="1884987"/>
            <a:ext cx="86836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-In effect in the US from 1920-1933</a:t>
            </a:r>
          </a:p>
          <a:p>
            <a:r>
              <a:rPr lang="en-US" sz="2400" dirty="0"/>
              <a:t>-Although alcohol consumption dramatically fell, as did medical issues associated with alcohol, illegal smuggling and criminal activity went up (or seemed to).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53595" y="51668"/>
            <a:ext cx="760373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“Listen, I'm against sin. I'll kick it as long as I've got a foot, I'll fight it as long as I've got a fist, I've butt it as long as I've got a head, and I'll bite it as long as I've got a tooth. And when I'm old, </a:t>
            </a:r>
            <a:r>
              <a:rPr lang="en-US" sz="1600" i="1" dirty="0" err="1"/>
              <a:t>fistless</a:t>
            </a:r>
            <a:r>
              <a:rPr lang="en-US" sz="1600" i="1" dirty="0"/>
              <a:t>, footless, and toothless, I'll gum it till I go home to glory and it goes home to perdition.” – Billy Sunday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7458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55575" y="1576777"/>
            <a:ext cx="48736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/>
              <a:t>“Speakeasies”: </a:t>
            </a:r>
            <a:r>
              <a:rPr lang="en-US" sz="2400" dirty="0"/>
              <a:t>Hidden, secret clubs where patrons could drink smuggled alcohol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“Rum runners”: </a:t>
            </a:r>
            <a:r>
              <a:rPr lang="en-US" sz="2400" dirty="0"/>
              <a:t>boats used to sneak alcohol into the US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4083436" y="653447"/>
            <a:ext cx="33041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Prohibition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 descr="Cursive signature in in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5" y="71822"/>
            <a:ext cx="3675766" cy="73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4" descr="Image result for bathtub gin 1920a"/>
          <p:cNvSpPr>
            <a:spLocks noChangeAspect="1" noChangeArrowheads="1"/>
          </p:cNvSpPr>
          <p:nvPr/>
        </p:nvSpPr>
        <p:spPr bwMode="auto">
          <a:xfrm>
            <a:off x="-2750548" y="4313437"/>
            <a:ext cx="198683" cy="19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702300" y="4439099"/>
            <a:ext cx="611663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/>
              <a:t>Organized crime flourished, making money by smuggling alcohol.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Mob Boss Al Capone’s crime organization made $60 million a year smuggling alcohol, but was also involved in prostitution and gambling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pic>
        <p:nvPicPr>
          <p:cNvPr id="2050" name="Picture 2" descr="Image result for speakeas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3737420"/>
            <a:ext cx="5234464" cy="2930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prohibition stock car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1418796"/>
            <a:ext cx="5826125" cy="2926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450136" y="312738"/>
            <a:ext cx="4368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“I am certain that the good Lord never intended grapes to be made into jelly.”</a:t>
            </a:r>
          </a:p>
          <a:p>
            <a:pPr algn="ctr"/>
            <a:r>
              <a:rPr lang="en-US" i="1" dirty="0"/>
              <a:t>-</a:t>
            </a:r>
            <a:r>
              <a:rPr lang="en-US" i="1" dirty="0" err="1"/>
              <a:t>Fiorello</a:t>
            </a:r>
            <a:r>
              <a:rPr lang="en-US" i="1" dirty="0"/>
              <a:t> LaGuardia, Mayor of New York</a:t>
            </a:r>
          </a:p>
        </p:txBody>
      </p:sp>
    </p:spTree>
    <p:extLst>
      <p:ext uri="{BB962C8B-B14F-4D97-AF65-F5344CB8AC3E}">
        <p14:creationId xmlns:p14="http://schemas.microsoft.com/office/powerpoint/2010/main" val="366547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upload.wikimedia.org/wikipedia/commons/3/30/Policeman_and_wrecked_car_and_cases_of_moonsh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43"/>
            <a:ext cx="5453563" cy="412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thumb/d/d5/5_Prohibition_Disposal%289%29.jpg/1024px-5_Prohibition_Disposal%289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8999" y="127000"/>
            <a:ext cx="4772025" cy="379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upload.wikimedia.org/wikipedia/commons/thumb/f/fd/Orange_County_Sheriff%27s_deputies_dumping_illegal_booze%2C_Santa_Ana%2C_3-31-1932.jpg/1280px-Orange_County_Sheriff%27s_deputies_dumping_illegal_booze%2C_Santa_Ana%2C_3-31-193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103" y="3303452"/>
            <a:ext cx="5096711" cy="3554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6644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5543" y="-156925"/>
            <a:ext cx="10515600" cy="1325563"/>
          </a:xfrm>
        </p:spPr>
        <p:txBody>
          <a:bodyPr/>
          <a:lstStyle/>
          <a:p>
            <a:r>
              <a:rPr lang="en-US" dirty="0">
                <a:hlinkClick r:id="rId2"/>
              </a:rPr>
              <a:t>Sacco and Vanzetti</a:t>
            </a:r>
            <a:endParaRPr lang="en-US" dirty="0"/>
          </a:p>
        </p:txBody>
      </p:sp>
      <p:pic>
        <p:nvPicPr>
          <p:cNvPr id="3074" name="Picture 2" descr="https://upload.wikimedia.org/wikipedia/commons/8/89/Sacv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972" y="136525"/>
            <a:ext cx="5715000" cy="4171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1000" y="1070202"/>
            <a:ext cx="5682343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/>
              <a:t>Italian-American anarchists accused of murdering two men in a robbery of a shoe factory near Boston in 1920</a:t>
            </a:r>
          </a:p>
          <a:p>
            <a:pPr marL="342900" indent="-342900">
              <a:buFontTx/>
              <a:buChar char="-"/>
            </a:pPr>
            <a:endParaRPr lang="en-US" sz="2400" b="1" dirty="0"/>
          </a:p>
          <a:p>
            <a:pPr marL="342900" indent="-342900">
              <a:buFontTx/>
              <a:buChar char="-"/>
            </a:pPr>
            <a:r>
              <a:rPr lang="en-US" sz="2400" b="1" dirty="0"/>
              <a:t>Found guilty in 1921 and sentenced to death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Evidence in the trial was later found to be biased, false, or misrepresented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Worldwide protests against their execution, which occurred in 1927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Were proclaimed innocent by Massachusetts Governor Dukakis in 1977</a:t>
            </a:r>
          </a:p>
          <a:p>
            <a:endParaRPr lang="en-US" sz="2400" dirty="0"/>
          </a:p>
        </p:txBody>
      </p:sp>
      <p:pic>
        <p:nvPicPr>
          <p:cNvPr id="3076" name="Picture 4" descr="https://upload.wikimedia.org/wikipedia/commons/a/a3/Save_Sacco_and_Vanzett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1415" y="3897353"/>
            <a:ext cx="4523694" cy="2960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93972" y="136525"/>
            <a:ext cx="939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Vanzetti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435533" y="321191"/>
            <a:ext cx="7165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Sacco</a:t>
            </a:r>
          </a:p>
        </p:txBody>
      </p:sp>
    </p:spTree>
    <p:extLst>
      <p:ext uri="{BB962C8B-B14F-4D97-AF65-F5344CB8AC3E}">
        <p14:creationId xmlns:p14="http://schemas.microsoft.com/office/powerpoint/2010/main" val="225348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0"/>
            <a:ext cx="10515600" cy="1325563"/>
          </a:xfrm>
        </p:spPr>
        <p:txBody>
          <a:bodyPr/>
          <a:lstStyle/>
          <a:p>
            <a:r>
              <a:rPr lang="en-US" dirty="0"/>
              <a:t>The “</a:t>
            </a:r>
            <a:r>
              <a:rPr lang="en-US" dirty="0">
                <a:hlinkClick r:id="rId2"/>
              </a:rPr>
              <a:t>Great Migration</a:t>
            </a:r>
            <a:r>
              <a:rPr lang="en-US" dirty="0"/>
              <a:t>”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1037500"/>
            <a:ext cx="5948178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Living conditions were poor in the South for African Americans, and discrimination &amp; violence was rampant 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  <a:p>
            <a:pPr marL="285750" indent="-285750">
              <a:buFontTx/>
              <a:buChar char="-"/>
            </a:pPr>
            <a:r>
              <a:rPr lang="en-US" sz="2400" dirty="0"/>
              <a:t>Factories across the North need more workers, causing many </a:t>
            </a:r>
            <a:r>
              <a:rPr lang="en-US" sz="2400" b="1" dirty="0"/>
              <a:t>African American families to migrate out of the South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  <a:p>
            <a:pPr marL="285750" indent="-285750">
              <a:buFontTx/>
              <a:buChar char="-"/>
            </a:pPr>
            <a:r>
              <a:rPr lang="en-US" sz="2400" b="1" dirty="0"/>
              <a:t>By the end of the 1920s, over a 1.5 million people had moved out of the South for cities in the North</a:t>
            </a:r>
            <a:r>
              <a:rPr lang="en-US" sz="2400" dirty="0"/>
              <a:t> – Detroit’s black population rose 1900% from 1910-1930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  <a:p>
            <a:pPr marL="285750" indent="-285750">
              <a:buFontTx/>
              <a:buChar char="-"/>
            </a:pPr>
            <a:r>
              <a:rPr lang="en-US" sz="2400" b="1" dirty="0"/>
              <a:t>Led to racial issues in Northern cities, which also became centers of African American Culture </a:t>
            </a:r>
            <a:r>
              <a:rPr lang="en-US" sz="2400" dirty="0"/>
              <a:t>(</a:t>
            </a:r>
            <a:r>
              <a:rPr lang="en-US" sz="2400" dirty="0">
                <a:hlinkClick r:id="rId3"/>
              </a:rPr>
              <a:t>The Harlem Renaissance</a:t>
            </a:r>
            <a:r>
              <a:rPr lang="en-US" sz="2400" dirty="0"/>
              <a:t>)</a:t>
            </a:r>
          </a:p>
        </p:txBody>
      </p:sp>
      <p:pic>
        <p:nvPicPr>
          <p:cNvPr id="1032" name="Picture 8" descr="http://social.rollins.edu/wpsites/thirdsight/files/2013/11/great-migration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78" y="145042"/>
            <a:ext cx="4821422" cy="4423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great migration black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836" y="3743840"/>
            <a:ext cx="4137286" cy="2949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80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0"/>
            <a:ext cx="10515600" cy="1325563"/>
          </a:xfrm>
        </p:spPr>
        <p:txBody>
          <a:bodyPr/>
          <a:lstStyle/>
          <a:p>
            <a:r>
              <a:rPr lang="en-US" dirty="0"/>
              <a:t>Reemergence of the KKK</a:t>
            </a:r>
          </a:p>
        </p:txBody>
      </p:sp>
      <p:pic>
        <p:nvPicPr>
          <p:cNvPr id="1026" name="Picture 2" descr="Image result for 1920s KK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4" y="2160950"/>
            <a:ext cx="6806935" cy="4637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1600" y="1080475"/>
            <a:ext cx="51562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After decades of dormancy in the South, the </a:t>
            </a:r>
            <a:r>
              <a:rPr lang="en-US" sz="2400" b="1" dirty="0"/>
              <a:t>Ku Klux Klan reemerged after WWI across the entire nation, including the North</a:t>
            </a:r>
          </a:p>
          <a:p>
            <a:pPr marL="285750" indent="-285750">
              <a:buFontTx/>
              <a:buChar char="-"/>
            </a:pPr>
            <a:endParaRPr lang="en-US" sz="1200" b="1" dirty="0"/>
          </a:p>
          <a:p>
            <a:pPr marL="285750" indent="-285750">
              <a:buFontTx/>
              <a:buChar char="-"/>
            </a:pPr>
            <a:r>
              <a:rPr lang="en-US" sz="2400" b="1" dirty="0"/>
              <a:t>Made up almost entirely of white Protestant men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  <a:p>
            <a:pPr marL="285750" indent="-285750">
              <a:buFontTx/>
              <a:buChar char="-"/>
            </a:pPr>
            <a:r>
              <a:rPr lang="en-US" sz="2400" b="1" dirty="0"/>
              <a:t>Not just against African Americans, the new Klan was also against immigrants, Jews, Catholics, and anyone else seen as “Un-American”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  <a:p>
            <a:pPr marL="285750" indent="-285750">
              <a:buFontTx/>
              <a:buChar char="-"/>
            </a:pPr>
            <a:r>
              <a:rPr lang="en-US" sz="2400" dirty="0"/>
              <a:t>By the late 1920s, anti-Klan activism and education had dramatically  reduced its power.</a:t>
            </a:r>
          </a:p>
        </p:txBody>
      </p:sp>
      <p:pic>
        <p:nvPicPr>
          <p:cNvPr id="1028" name="Picture 4" descr="https://www.hakes.com/Image/MediumRes/51788/1/image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996" y="0"/>
            <a:ext cx="3741604" cy="216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76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On the way to a lynchi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576" y="1420557"/>
            <a:ext cx="7429500" cy="4179094"/>
          </a:xfrm>
          <a:prstGeom prst="rect">
            <a:avLst/>
          </a:prstGeom>
        </p:spPr>
      </p:pic>
      <p:pic>
        <p:nvPicPr>
          <p:cNvPr id="1026" name="Picture 2" descr="https://tile.loc.gov/image-services/iiif/service:gmd:gmd370:g3701:g3701e:ct002012/full/pct:25/0/default.jpg">
            <a:hlinkClick r:id="rId4"/>
            <a:extLst>
              <a:ext uri="{FF2B5EF4-FFF2-40B4-BE49-F238E27FC236}">
                <a16:creationId xmlns:a16="http://schemas.microsoft.com/office/drawing/2014/main" id="{0388D4D0-4708-4530-B50D-28CA254D6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376" y="7937"/>
            <a:ext cx="8597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hlinkClick r:id="rId6"/>
            <a:extLst>
              <a:ext uri="{FF2B5EF4-FFF2-40B4-BE49-F238E27FC236}">
                <a16:creationId xmlns:a16="http://schemas.microsoft.com/office/drawing/2014/main" id="{B0773179-AE95-4BE3-A52F-B9467D8AECB1}"/>
              </a:ext>
            </a:extLst>
          </p:cNvPr>
          <p:cNvSpPr/>
          <p:nvPr/>
        </p:nvSpPr>
        <p:spPr>
          <a:xfrm>
            <a:off x="10972800" y="5796793"/>
            <a:ext cx="612396" cy="6123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94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2014" y="234496"/>
            <a:ext cx="10515600" cy="1325563"/>
          </a:xfrm>
        </p:spPr>
        <p:txBody>
          <a:bodyPr/>
          <a:lstStyle/>
          <a:p>
            <a:r>
              <a:rPr lang="en-US" dirty="0"/>
              <a:t>Teapot Dome Scandal</a:t>
            </a:r>
          </a:p>
        </p:txBody>
      </p:sp>
      <p:pic>
        <p:nvPicPr>
          <p:cNvPr id="5122" name="Picture 2" descr="Image result for teapot dome scand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14" y="1319665"/>
            <a:ext cx="6032949" cy="5195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645729" y="858000"/>
            <a:ext cx="5192485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Harding’s administration was rocked by numerous scandals, including embezzling money from Veteran’s Hospitals and fraud involved German assets from WWI.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dirty="0"/>
              <a:t>The worst was a scandal involving US Navy oil reserves in Teapot Dome, Wyoming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b="1" dirty="0"/>
              <a:t>Interior Secretary Albert Fall was accused (later convicted) of selling off oil drilling rights for bribes and kickbacks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56086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4" descr="Image result for alcohol poker"/>
          <p:cNvSpPr>
            <a:spLocks noChangeAspect="1" noChangeArrowheads="1"/>
          </p:cNvSpPr>
          <p:nvPr/>
        </p:nvSpPr>
        <p:spPr bwMode="auto">
          <a:xfrm>
            <a:off x="5738626" y="4323258"/>
            <a:ext cx="243073" cy="243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52" name="Picture 8" descr="Image result for closet do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868" y="0"/>
            <a:ext cx="6443662" cy="7184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nan brit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699" y="1240066"/>
            <a:ext cx="7190000" cy="434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595" y="3410292"/>
            <a:ext cx="3290207" cy="280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52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ohi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24600" y="0"/>
            <a:ext cx="3498272" cy="38481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1950" y="901126"/>
            <a:ext cx="57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Elected in:		1920 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950" y="143452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President from:	1921-1923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994454"/>
            <a:ext cx="596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Political Party:		Republican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50" y="2599628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Home State:		Ohio</a:t>
            </a:r>
          </a:p>
          <a:p>
            <a:r>
              <a:rPr lang="en-US" sz="3200" dirty="0">
                <a:latin typeface="Palatino Linotype" pitchFamily="18" charset="0"/>
              </a:rPr>
              <a:t>					</a:t>
            </a:r>
          </a:p>
        </p:txBody>
      </p:sp>
      <p:pic>
        <p:nvPicPr>
          <p:cNvPr id="10" name="Picture 9" descr="Cursive signature in in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5" y="71822"/>
            <a:ext cx="3675766" cy="73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Image result for harding dollar co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2175" y="3159557"/>
            <a:ext cx="3571875" cy="3562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Image result for warren harding hou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207" y="3290008"/>
            <a:ext cx="4571183" cy="34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019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Alice Comedies Po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365125"/>
            <a:ext cx="4664497" cy="6123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hlinkClick r:id="rId3"/>
          </p:cNvPr>
          <p:cNvSpPr/>
          <p:nvPr/>
        </p:nvSpPr>
        <p:spPr>
          <a:xfrm>
            <a:off x="5358039" y="408102"/>
            <a:ext cx="6449786" cy="499733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 descr="Image result for disney alice's wonderland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2697" y="1027906"/>
            <a:ext cx="6048375" cy="3714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disney signature 1920s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5448416"/>
            <a:ext cx="3657600" cy="136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2995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Image result for warren harding deat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5" y="0"/>
            <a:ext cx="8307941" cy="10455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761228" y="413415"/>
            <a:ext cx="2998382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buFontTx/>
              <a:buChar char="-"/>
            </a:pPr>
            <a:r>
              <a:rPr lang="en-US" sz="3200" dirty="0"/>
              <a:t>Warren Harding dies in 1923 in San Francisco of a heart attack</a:t>
            </a:r>
          </a:p>
          <a:p>
            <a:pPr marL="457200" indent="-457200" algn="ctr">
              <a:buFontTx/>
              <a:buChar char="-"/>
            </a:pPr>
            <a:endParaRPr lang="en-US" sz="3200" dirty="0"/>
          </a:p>
          <a:p>
            <a:pPr marL="457200" indent="-457200" algn="ctr">
              <a:buFontTx/>
              <a:buChar char="-"/>
            </a:pPr>
            <a:endParaRPr lang="en-US" sz="3200" dirty="0"/>
          </a:p>
          <a:p>
            <a:pPr marL="457200" indent="-457200" algn="ctr">
              <a:buFontTx/>
              <a:buChar char="-"/>
            </a:pPr>
            <a:endParaRPr lang="en-US" sz="3200" dirty="0"/>
          </a:p>
          <a:p>
            <a:pPr marL="457200" indent="-457200" algn="ctr">
              <a:buFontTx/>
              <a:buChar char="-"/>
            </a:pPr>
            <a:endParaRPr lang="en-US" sz="2400" i="1" dirty="0"/>
          </a:p>
          <a:p>
            <a:pPr algn="ctr"/>
            <a:r>
              <a:rPr lang="en-US" sz="2400" i="1" dirty="0">
                <a:hlinkClick r:id="rId3"/>
              </a:rPr>
              <a:t>“They can’t hurt you now, Warren…”</a:t>
            </a:r>
            <a:endParaRPr lang="en-US" sz="2400" i="1" dirty="0"/>
          </a:p>
        </p:txBody>
      </p:sp>
    </p:spTree>
    <p:extLst>
      <p:ext uri="{BB962C8B-B14F-4D97-AF65-F5344CB8AC3E}">
        <p14:creationId xmlns:p14="http://schemas.microsoft.com/office/powerpoint/2010/main" val="36218441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>
                <a:latin typeface="Palatino Linotype" pitchFamily="18" charset="0"/>
              </a:rPr>
              <a:t>Calvin Coolidge</a:t>
            </a:r>
          </a:p>
        </p:txBody>
      </p:sp>
      <p:pic>
        <p:nvPicPr>
          <p:cNvPr id="3074" name="Picture 2" descr="Calvin Coolidge, bw head and shoulders photo portrait seated, 19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2216" y="914400"/>
            <a:ext cx="3807502" cy="4887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ursive signature in in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8359" y="5802281"/>
            <a:ext cx="3127000" cy="150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9414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Map of Vermo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886" y="0"/>
            <a:ext cx="2569886" cy="3889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1950" y="901126"/>
            <a:ext cx="57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Elected in:		1924 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950" y="143452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President from:	1923-1929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994454"/>
            <a:ext cx="596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Political Party:		Republican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50" y="2599628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Home State:		Vermont</a:t>
            </a:r>
          </a:p>
          <a:p>
            <a:r>
              <a:rPr lang="en-US" sz="3200" dirty="0">
                <a:latin typeface="Palatino Linotype" pitchFamily="18" charset="0"/>
              </a:rPr>
              <a:t>					</a:t>
            </a:r>
          </a:p>
        </p:txBody>
      </p:sp>
      <p:pic>
        <p:nvPicPr>
          <p:cNvPr id="11" name="Picture 4" descr="Cursive signature in in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75" y="45626"/>
            <a:ext cx="3127000" cy="150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Image result for calvin coolidge co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7842" y="3290009"/>
            <a:ext cx="4369318" cy="343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 result for calvin coolidge house plymout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609" y="3290009"/>
            <a:ext cx="4535331" cy="340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77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4133" y="876301"/>
            <a:ext cx="8229600" cy="1143000"/>
          </a:xfrm>
        </p:spPr>
        <p:txBody>
          <a:bodyPr/>
          <a:lstStyle/>
          <a:p>
            <a:r>
              <a:rPr lang="en-US" dirty="0">
                <a:latin typeface="Caslon Antique" pitchFamily="18" charset="0"/>
              </a:rPr>
              <a:t>New States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1429" y="2085977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slon Antique" pitchFamily="18" charset="0"/>
              </a:rPr>
              <a:t>None</a:t>
            </a:r>
          </a:p>
          <a:p>
            <a:endParaRPr lang="en-US" sz="3600" dirty="0">
              <a:solidFill>
                <a:srgbClr val="FF0000"/>
              </a:solidFill>
              <a:latin typeface="Caslon Antique" pitchFamily="18" charset="0"/>
            </a:endParaRPr>
          </a:p>
        </p:txBody>
      </p:sp>
      <p:pic>
        <p:nvPicPr>
          <p:cNvPr id="6" name="Picture 4" descr="Cursive signature in in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75" y="45626"/>
            <a:ext cx="3127000" cy="1502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1189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023" y="0"/>
            <a:ext cx="62263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dern No. 20" panose="02070704070505020303" pitchFamily="18" charset="0"/>
              </a:rPr>
              <a:t>Election of 1924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4226" y="3288699"/>
            <a:ext cx="5184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skerville Old Face" panose="02020602080505020303" pitchFamily="18" charset="0"/>
              </a:rPr>
              <a:t>Democratic: 136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President: John Davis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Vice President: Charles Bryan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4226" y="1732017"/>
            <a:ext cx="5184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skerville Old Face" panose="02020602080505020303" pitchFamily="18" charset="0"/>
              </a:rPr>
              <a:t>Republican: 382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President: Calvin Coolidge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Vice President: Charles Dawes</a:t>
            </a:r>
          </a:p>
        </p:txBody>
      </p:sp>
      <p:sp>
        <p:nvSpPr>
          <p:cNvPr id="4" name="AutoShape 4" descr="Image result for hardin campaign button"/>
          <p:cNvSpPr>
            <a:spLocks noChangeAspect="1" noChangeArrowheads="1"/>
          </p:cNvSpPr>
          <p:nvPr/>
        </p:nvSpPr>
        <p:spPr bwMode="auto">
          <a:xfrm>
            <a:off x="5969009" y="43434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 descr="https://upload.wikimedia.org/wikipedia/commons/thumb/1/1c/ElectoralCollege1924.svg/348px-ElectoralCollege1924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0" y="181176"/>
            <a:ext cx="5057775" cy="2935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4226" y="4845381"/>
            <a:ext cx="5184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skerville Old Face" panose="02020602080505020303" pitchFamily="18" charset="0"/>
              </a:rPr>
              <a:t>Progressive: 13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President: Robert </a:t>
            </a:r>
            <a:r>
              <a:rPr lang="en-US" sz="2800" dirty="0" err="1">
                <a:latin typeface="Baskerville Old Face" panose="02020602080505020303" pitchFamily="18" charset="0"/>
              </a:rPr>
              <a:t>LaFollette</a:t>
            </a:r>
            <a:endParaRPr lang="en-US" sz="2800" dirty="0">
              <a:latin typeface="Baskerville Old Face" panose="02020602080505020303" pitchFamily="18" charset="0"/>
            </a:endParaRPr>
          </a:p>
          <a:p>
            <a:r>
              <a:rPr lang="en-US" sz="2800" dirty="0">
                <a:latin typeface="Baskerville Old Face" panose="02020602080505020303" pitchFamily="18" charset="0"/>
              </a:rPr>
              <a:t>Vice President: Burton Wheeler</a:t>
            </a:r>
          </a:p>
        </p:txBody>
      </p:sp>
      <p:pic>
        <p:nvPicPr>
          <p:cNvPr id="1028" name="Picture 4" descr="Image result for lafollette butt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0142" y="3117012"/>
            <a:ext cx="1926169" cy="1905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oolidge butt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18534">
            <a:off x="5321309" y="2055934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coolidge cool butt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721" y="3239187"/>
            <a:ext cx="2591676" cy="286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john davis but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43588">
            <a:off x="5442722" y="4404726"/>
            <a:ext cx="2266302" cy="2266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281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0"/>
            <a:ext cx="10515600" cy="1325563"/>
          </a:xfrm>
        </p:spPr>
        <p:txBody>
          <a:bodyPr/>
          <a:lstStyle/>
          <a:p>
            <a:r>
              <a:rPr lang="en-US" dirty="0"/>
              <a:t>Coolidge Policies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000" y="1033095"/>
            <a:ext cx="5032374" cy="5632311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Coolidge preferred lowering taxes, low government regulation, and cutting government spending.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 This led to increased jobs and prosperity, but some starting being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Liked </a:t>
            </a:r>
            <a:r>
              <a:rPr lang="en-US" sz="2400" b="1" dirty="0"/>
              <a:t>“laissez-faire” capitalism – a government hands-off approach.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Signed laws giving citizenship to Native Americans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  <a:p>
            <a:pPr marL="285750" indent="-285750">
              <a:buFontTx/>
              <a:buChar char="-"/>
            </a:pPr>
            <a:r>
              <a:rPr lang="en-US" sz="2400" dirty="0"/>
              <a:t>Proposed anti-lynching laws, but was blocked by Southern Democrats </a:t>
            </a:r>
          </a:p>
        </p:txBody>
      </p:sp>
      <p:pic>
        <p:nvPicPr>
          <p:cNvPr id="2050" name="Picture 2" descr="Image result for coolidge financial pl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74" y="1231478"/>
            <a:ext cx="6736218" cy="471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0296" y="2849591"/>
            <a:ext cx="3068469" cy="523220"/>
          </a:xfrm>
          <a:prstGeom prst="rect">
            <a:avLst/>
          </a:prstGeom>
          <a:noFill/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dirty="0">
                <a:ln w="0"/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60007" dir="2000400" sy="-30000" kx="-800400" algn="bl" rotWithShape="0">
                    <a:schemeClr val="tx1">
                      <a:alpha val="36000"/>
                    </a:schemeClr>
                  </a:outerShdw>
                </a:effectLst>
                <a:latin typeface="Chiller" panose="04020404031007020602" pitchFamily="82" charset="0"/>
              </a:rPr>
              <a:t>risky with their investments</a:t>
            </a:r>
            <a:endParaRPr lang="en-US" sz="2800" b="0" cap="none" spc="0" dirty="0">
              <a:ln w="0"/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60007" dir="2000400" sy="-30000" kx="-800400" algn="bl" rotWithShape="0">
                  <a:schemeClr val="tx1">
                    <a:alpha val="36000"/>
                  </a:schemeClr>
                </a:outerShdw>
              </a:effectLst>
              <a:latin typeface="Chiller" panose="040204040310070206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8855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First Presidential Radio Address</a:t>
            </a:r>
            <a:endParaRPr lang="en-US" dirty="0"/>
          </a:p>
        </p:txBody>
      </p:sp>
      <p:pic>
        <p:nvPicPr>
          <p:cNvPr id="2050" name="Picture 2" descr="Red Curtain Background Powerpoint 26 Hd Red Curtain Background Picture Material Hd Red Curtai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12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150533" y="1032986"/>
            <a:ext cx="7890933" cy="506306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5puwTrLRhmw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117841" y="1163373"/>
            <a:ext cx="7956315" cy="447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752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533" y="246592"/>
            <a:ext cx="10515600" cy="1325563"/>
          </a:xfrm>
        </p:spPr>
        <p:txBody>
          <a:bodyPr/>
          <a:lstStyle/>
          <a:p>
            <a:r>
              <a:rPr lang="en-US" dirty="0"/>
              <a:t>RADIO</a:t>
            </a:r>
          </a:p>
        </p:txBody>
      </p:sp>
      <p:pic>
        <p:nvPicPr>
          <p:cNvPr id="3074" name="Picture 2" descr="Image result for 1920s radio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108" y="673629"/>
            <a:ext cx="5567892" cy="56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5533" y="1164134"/>
            <a:ext cx="6124575" cy="5693866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Many inventors, but mostly perfected by </a:t>
            </a:r>
            <a:r>
              <a:rPr lang="en-US" sz="2800" dirty="0" err="1"/>
              <a:t>Guglielmo</a:t>
            </a:r>
            <a:r>
              <a:rPr lang="en-US" sz="2800" dirty="0"/>
              <a:t> Marconi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Used before  World War I, but commercial broadcast didn’t begin until the 1920s.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First broadcast station was KDKA-Pittsburgh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Radio stations broadcast entertainment, news, sports, weather, and music – just like today.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First, only AM radio existed, with FM not broadcast until the late 1950s/1960s.</a:t>
            </a:r>
          </a:p>
        </p:txBody>
      </p:sp>
    </p:spTree>
    <p:extLst>
      <p:ext uri="{BB962C8B-B14F-4D97-AF65-F5344CB8AC3E}">
        <p14:creationId xmlns:p14="http://schemas.microsoft.com/office/powerpoint/2010/main" val="3977546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Marcus Garvey</a:t>
            </a:r>
          </a:p>
        </p:txBody>
      </p:sp>
      <p:pic>
        <p:nvPicPr>
          <p:cNvPr id="1026" name="Picture 2" descr="https://upload.wikimedia.org/wikipedia/commons/thumb/a/a1/Marcus_Garvey_%281922%29.jpg/800px-Marcus_Garvey_%281922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6700" y="251903"/>
            <a:ext cx="5092700" cy="6404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7000" y="1071195"/>
            <a:ext cx="6172200" cy="4154984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/>
              <a:t>Black activist who was in favor of “Pan-Africanism” – to connect and unify people of African descent worldwide</a:t>
            </a:r>
          </a:p>
          <a:p>
            <a:pPr marL="285750" indent="-285750">
              <a:buFontTx/>
              <a:buChar char="-"/>
            </a:pPr>
            <a:r>
              <a:rPr lang="en-US" sz="2400" b="1" dirty="0"/>
              <a:t>Believed that African-Americans should “return to Africa” </a:t>
            </a:r>
            <a:r>
              <a:rPr lang="en-US" sz="2400" dirty="0"/>
              <a:t>and set up new nations near Liberia – and was elected President of Africa at a conference in New York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Started a shipping company to bring migrants to Africa – </a:t>
            </a:r>
            <a:r>
              <a:rPr lang="en-US" sz="2400" i="1" dirty="0"/>
              <a:t>the Black Star Line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Believed in segregation of the races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Imprisoned for fraud in 1923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2251" y="5332535"/>
            <a:ext cx="60769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hlinkClick r:id="rId3"/>
              </a:rPr>
              <a:t>“If you want liberty you yourselves must strike the blow. If you must be free, you must become so through your own effort … Until you produce what the white man has produced you will not be his equal.”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77718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4133" y="876301"/>
            <a:ext cx="8229600" cy="1143000"/>
          </a:xfrm>
        </p:spPr>
        <p:txBody>
          <a:bodyPr/>
          <a:lstStyle/>
          <a:p>
            <a:r>
              <a:rPr lang="en-US" dirty="0">
                <a:latin typeface="Caslon Antique" pitchFamily="18" charset="0"/>
              </a:rPr>
              <a:t>New States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1429" y="2085977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slon Antique" pitchFamily="18" charset="0"/>
              </a:rPr>
              <a:t>None</a:t>
            </a:r>
          </a:p>
          <a:p>
            <a:endParaRPr lang="en-US" sz="3600" dirty="0">
              <a:solidFill>
                <a:srgbClr val="FF0000"/>
              </a:solidFill>
              <a:latin typeface="Caslon Antique" pitchFamily="18" charset="0"/>
            </a:endParaRPr>
          </a:p>
        </p:txBody>
      </p:sp>
      <p:pic>
        <p:nvPicPr>
          <p:cNvPr id="5" name="Picture 4" descr="Cursive signature in in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5" y="71822"/>
            <a:ext cx="3675766" cy="73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64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 for 1927 yanke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0534" y="1325563"/>
            <a:ext cx="5800724" cy="470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40267" y="984162"/>
            <a:ext cx="4817533" cy="5704324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-</a:t>
            </a:r>
          </a:p>
        </p:txBody>
      </p:sp>
      <p:pic>
        <p:nvPicPr>
          <p:cNvPr id="4104" name="Picture 8" descr="Image result for yankees logo 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548" y="4436533"/>
            <a:ext cx="2200247" cy="2251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0267" y="984162"/>
            <a:ext cx="4817533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New York Yankees “bought” baseball star George “Babe” Ruth from the Boston Red Sox in 1919.</a:t>
            </a:r>
          </a:p>
          <a:p>
            <a:pPr marL="342900" indent="-342900">
              <a:buFontTx/>
              <a:buChar char="-"/>
            </a:pPr>
            <a:endParaRPr lang="en-US" sz="1200" dirty="0"/>
          </a:p>
          <a:p>
            <a:pPr marL="342900" indent="-342900">
              <a:buFontTx/>
              <a:buChar char="-"/>
            </a:pPr>
            <a:r>
              <a:rPr lang="en-US" sz="2400" dirty="0"/>
              <a:t>With the addition of other legendary players like Lou Gehrig, the Yankees became a dominant team, winning the World Series 3 times in the 1920s, including the legendary 1927 championship.</a:t>
            </a:r>
          </a:p>
          <a:p>
            <a:pPr marL="342900" indent="-342900">
              <a:buFontTx/>
              <a:buChar char="-"/>
            </a:pPr>
            <a:endParaRPr lang="en-US" sz="1200" dirty="0"/>
          </a:p>
          <a:p>
            <a:pPr marL="342900" indent="-342900">
              <a:buFontTx/>
              <a:buChar char="-"/>
            </a:pPr>
            <a:r>
              <a:rPr lang="en-US" sz="2400" dirty="0"/>
              <a:t>The Yankees also built Yankee Stadium, the largest in the country at the time.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FF0000"/>
                </a:solidFill>
              </a:rPr>
              <a:t>They still suck.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783240-4EF3-4BF5-9E13-72FC6AC9DB10}"/>
              </a:ext>
            </a:extLst>
          </p:cNvPr>
          <p:cNvSpPr/>
          <p:nvPr/>
        </p:nvSpPr>
        <p:spPr>
          <a:xfrm>
            <a:off x="199931" y="60832"/>
            <a:ext cx="843654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The 1920s New York Yankees</a:t>
            </a:r>
          </a:p>
        </p:txBody>
      </p:sp>
    </p:spTree>
    <p:extLst>
      <p:ext uri="{BB962C8B-B14F-4D97-AF65-F5344CB8AC3E}">
        <p14:creationId xmlns:p14="http://schemas.microsoft.com/office/powerpoint/2010/main" val="218971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Charles Lindbergh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06400" y="1325563"/>
            <a:ext cx="580813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b="1" dirty="0"/>
              <a:t>American pilot who became the first person to fly solo across the Atlantic from New York to Paris in May 1927.</a:t>
            </a:r>
          </a:p>
        </p:txBody>
      </p:sp>
      <p:pic>
        <p:nvPicPr>
          <p:cNvPr id="5122" name="Picture 2" descr="Col Charles Lindberg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133" y="199745"/>
            <a:ext cx="4913841" cy="6658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spirit of st. louis pn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3166535"/>
            <a:ext cx="6316234" cy="309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978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6334" y="178858"/>
            <a:ext cx="10515600" cy="1325563"/>
          </a:xfrm>
        </p:spPr>
        <p:txBody>
          <a:bodyPr/>
          <a:lstStyle/>
          <a:p>
            <a:r>
              <a:rPr lang="en-US" dirty="0">
                <a:hlinkClick r:id="rId2"/>
              </a:rPr>
              <a:t>Mississippi River Flood of 1927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96334" y="1318022"/>
            <a:ext cx="6434667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800" dirty="0"/>
              <a:t>Most destructive flood in US History – 27,000 square miles covered in 30 feet of water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Displaced 630,000 people, mostly in Mississippi, Arkansas, and Louisiana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Damages exceeded $1 billion – almost $1 trillion today</a:t>
            </a:r>
          </a:p>
          <a:p>
            <a:pPr marL="285750" indent="-285750">
              <a:buFontTx/>
              <a:buChar char="-"/>
            </a:pPr>
            <a:r>
              <a:rPr lang="en-US" sz="2800" dirty="0"/>
              <a:t>Following the flood, the US Army Corps of Engineers was put in charge of flood control along the Mississippi – constructing the enormous levee and floodway system still used today.</a:t>
            </a:r>
          </a:p>
          <a:p>
            <a:endParaRPr lang="en-US" dirty="0"/>
          </a:p>
        </p:txBody>
      </p:sp>
      <p:pic>
        <p:nvPicPr>
          <p:cNvPr id="6146" name="Picture 2" descr="Image result for mississippi river flood 19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334" y="1504421"/>
            <a:ext cx="5086350" cy="40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74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Decline of </a:t>
            </a:r>
            <a:r>
              <a:rPr lang="en-US" dirty="0" err="1"/>
              <a:t>Amoskeag</a:t>
            </a:r>
            <a:r>
              <a:rPr lang="en-US" dirty="0"/>
              <a:t> Manufacturing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5900" y="1071563"/>
            <a:ext cx="7772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The </a:t>
            </a:r>
            <a:r>
              <a:rPr lang="en-US" sz="2400" dirty="0" err="1"/>
              <a:t>Amoskeag</a:t>
            </a:r>
            <a:r>
              <a:rPr lang="en-US" sz="2400" dirty="0"/>
              <a:t> Mills in Manchester, NH were the largest in the world.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In the 1920s, an economic downturn, labor unrest, and cheaper working conditions in the South led to the decline of textile mills across the North.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The mills would finally close during the Great Depression.</a:t>
            </a:r>
          </a:p>
        </p:txBody>
      </p:sp>
      <p:pic>
        <p:nvPicPr>
          <p:cNvPr id="1026" name="Picture 2" descr="https://upload.wikimedia.org/wikipedia/commons/a/a0/Amoskeag_Manufacturing_Co.%2C_Panorama_Downriv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700" y="3947436"/>
            <a:ext cx="6070600" cy="291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8/81/Amoskeag_Manufacturing_Co.%2C_Panorama_Upri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47436"/>
            <a:ext cx="6070600" cy="291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hlinkClick r:id="rId4"/>
          </p:cNvPr>
          <p:cNvSpPr/>
          <p:nvPr/>
        </p:nvSpPr>
        <p:spPr>
          <a:xfrm>
            <a:off x="8623300" y="787400"/>
            <a:ext cx="3175000" cy="2946400"/>
          </a:xfrm>
          <a:prstGeom prst="rect">
            <a:avLst/>
          </a:prstGeom>
          <a:blipFill dpi="0" rotWithShape="1">
            <a:blip r:embed="rId5">
              <a:alphaModFix amt="63000"/>
            </a:blip>
            <a:srcRect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699500" y="965200"/>
            <a:ext cx="3073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In 1911, </a:t>
            </a:r>
            <a:r>
              <a:rPr lang="en-US" sz="2400" b="1" dirty="0" err="1"/>
              <a:t>Amoskeag</a:t>
            </a:r>
            <a:r>
              <a:rPr lang="en-US" sz="2400" b="1" dirty="0"/>
              <a:t> produced 711,000,000 feet of cloth – that’s 134,659 miles, enough to reach halfway to the moon.</a:t>
            </a:r>
          </a:p>
        </p:txBody>
      </p:sp>
    </p:spTree>
    <p:extLst>
      <p:ext uri="{BB962C8B-B14F-4D97-AF65-F5344CB8AC3E}">
        <p14:creationId xmlns:p14="http://schemas.microsoft.com/office/powerpoint/2010/main" val="941081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The Jazz Singer and Steamboat Willie</a:t>
            </a:r>
          </a:p>
        </p:txBody>
      </p:sp>
      <p:pic>
        <p:nvPicPr>
          <p:cNvPr id="7170" name="Picture 2" descr="The Jazz Singer 1927 Poster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027" y="1325563"/>
            <a:ext cx="3689214" cy="502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teamboat Willie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9841" y="1325563"/>
            <a:ext cx="3359717" cy="5026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90153" y="4075934"/>
            <a:ext cx="2685180" cy="269443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12666" y="1065169"/>
            <a:ext cx="39793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Jazz Singer: 1927</a:t>
            </a:r>
          </a:p>
          <a:p>
            <a:r>
              <a:rPr lang="en-US" sz="2400" dirty="0"/>
              <a:t>The first “talkie” – a movie with sound – starring Al Jolson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12667" y="2683747"/>
            <a:ext cx="39793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Steamboat Willie: 1928</a:t>
            </a:r>
          </a:p>
          <a:p>
            <a:r>
              <a:rPr lang="en-US" sz="2400" dirty="0"/>
              <a:t>One of the first “talkie” cartoons, and the first starring Disney’s Mickey Mouse</a:t>
            </a:r>
          </a:p>
        </p:txBody>
      </p:sp>
    </p:spTree>
    <p:extLst>
      <p:ext uri="{BB962C8B-B14F-4D97-AF65-F5344CB8AC3E}">
        <p14:creationId xmlns:p14="http://schemas.microsoft.com/office/powerpoint/2010/main" val="35493068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65125"/>
            <a:ext cx="11633200" cy="1325563"/>
          </a:xfrm>
          <a:ln>
            <a:solidFill>
              <a:schemeClr val="accent5">
                <a:lumMod val="50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Courier New" panose="02070309020205020404" pitchFamily="49" charset="0"/>
                <a:cs typeface="Courier New" panose="02070309020205020404" pitchFamily="49" charset="0"/>
              </a:rPr>
              <a:t>I do not choose to run for President in 1928.</a:t>
            </a:r>
          </a:p>
        </p:txBody>
      </p:sp>
      <p:pic>
        <p:nvPicPr>
          <p:cNvPr id="8194" name="Picture 2" descr="Image result for calvin coolid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313" y="1947333"/>
            <a:ext cx="4121374" cy="4719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890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914400"/>
          </a:xfrm>
        </p:spPr>
        <p:txBody>
          <a:bodyPr>
            <a:normAutofit/>
          </a:bodyPr>
          <a:lstStyle/>
          <a:p>
            <a:r>
              <a:rPr lang="en-US" dirty="0">
                <a:latin typeface="Palatino Linotype" pitchFamily="18" charset="0"/>
              </a:rPr>
              <a:t>Herbert Hoover</a:t>
            </a:r>
          </a:p>
        </p:txBody>
      </p:sp>
      <p:pic>
        <p:nvPicPr>
          <p:cNvPr id="1026" name="Picture 2" descr="President Hoover portrai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663" y="913772"/>
            <a:ext cx="3668674" cy="488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rsive signature in in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821" y="5917540"/>
            <a:ext cx="3512358" cy="79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75158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1950" y="901126"/>
            <a:ext cx="57026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Elected in:		1928 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61950" y="1434525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President from:	1929-1933	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994454"/>
            <a:ext cx="59626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Political Party:		Republican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50" y="2599628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Palatino Linotype" pitchFamily="18" charset="0"/>
              </a:rPr>
              <a:t>Home State:		Iowa</a:t>
            </a:r>
          </a:p>
          <a:p>
            <a:r>
              <a:rPr lang="en-US" sz="3200" dirty="0">
                <a:latin typeface="Palatino Linotype" pitchFamily="18" charset="0"/>
              </a:rPr>
              <a:t>					</a:t>
            </a:r>
          </a:p>
        </p:txBody>
      </p:sp>
      <p:pic>
        <p:nvPicPr>
          <p:cNvPr id="10" name="Picture 4" descr="Cursive signature in in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757291" cy="85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herbert hoover hous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974" y="3426240"/>
            <a:ext cx="4575679" cy="3431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ap of Iow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783" y="0"/>
            <a:ext cx="4425576" cy="327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Image result for herbert hoover coi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3076150"/>
            <a:ext cx="3549222" cy="361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317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44133" y="876301"/>
            <a:ext cx="8229600" cy="1143000"/>
          </a:xfrm>
        </p:spPr>
        <p:txBody>
          <a:bodyPr/>
          <a:lstStyle/>
          <a:p>
            <a:r>
              <a:rPr lang="en-US" dirty="0">
                <a:latin typeface="Caslon Antique" pitchFamily="18" charset="0"/>
              </a:rPr>
              <a:t>New States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61429" y="2085977"/>
            <a:ext cx="118494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Caslon Antique" pitchFamily="18" charset="0"/>
              </a:rPr>
              <a:t>None</a:t>
            </a:r>
          </a:p>
          <a:p>
            <a:endParaRPr lang="en-US" sz="3600" dirty="0">
              <a:solidFill>
                <a:srgbClr val="FF0000"/>
              </a:solidFill>
              <a:latin typeface="Caslon Antique" pitchFamily="18" charset="0"/>
            </a:endParaRPr>
          </a:p>
        </p:txBody>
      </p:sp>
      <p:pic>
        <p:nvPicPr>
          <p:cNvPr id="5" name="Picture 4" descr="Cursive signature in in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757291" cy="85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124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8" descr="Image result for al smith campaign 19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327" y="1168052"/>
            <a:ext cx="2445342" cy="2748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26023" y="0"/>
            <a:ext cx="62263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dern No. 20" panose="02070704070505020303" pitchFamily="18" charset="0"/>
              </a:rPr>
              <a:t>Election of 1928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4225" y="4869867"/>
            <a:ext cx="5184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skerville Old Face" panose="02020602080505020303" pitchFamily="18" charset="0"/>
              </a:rPr>
              <a:t>Democratic: 87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President:	Al Smith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Vice President: Joseph Robinson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4225" y="3223994"/>
            <a:ext cx="5184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skerville Old Face" panose="02020602080505020303" pitchFamily="18" charset="0"/>
              </a:rPr>
              <a:t>Republican: 444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President: Herbert Hoover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Vice President: Charles Curtis</a:t>
            </a:r>
          </a:p>
        </p:txBody>
      </p:sp>
      <p:sp>
        <p:nvSpPr>
          <p:cNvPr id="4" name="AutoShape 4" descr="Image result for hardin campaign button"/>
          <p:cNvSpPr>
            <a:spLocks noChangeAspect="1" noChangeArrowheads="1"/>
          </p:cNvSpPr>
          <p:nvPr/>
        </p:nvSpPr>
        <p:spPr bwMode="auto">
          <a:xfrm>
            <a:off x="5969009" y="43434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4" name="Picture 2" descr="https://upload.wikimedia.org/wikipedia/commons/thumb/b/bb/ElectoralCollege1928.svg/280px-ElectoralCollege1928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4395" y="208073"/>
            <a:ext cx="4849485" cy="282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herbert hoover campaign 192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2055" y="3223994"/>
            <a:ext cx="5235482" cy="268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8243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6023" y="0"/>
            <a:ext cx="6226383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odern No. 20" panose="02070704070505020303" pitchFamily="18" charset="0"/>
              </a:rPr>
              <a:t>Election of 1920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4226" y="4279487"/>
            <a:ext cx="5184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skerville Old Face" panose="02020602080505020303" pitchFamily="18" charset="0"/>
              </a:rPr>
              <a:t>Democratic: 127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President: James Cox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Vice President: Franklin Roosevelt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4227" y="2232076"/>
            <a:ext cx="518454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skerville Old Face" panose="02020602080505020303" pitchFamily="18" charset="0"/>
              </a:rPr>
              <a:t>Republican: 404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President: Warren G. Harding</a:t>
            </a:r>
          </a:p>
          <a:p>
            <a:r>
              <a:rPr lang="en-US" sz="2800" dirty="0">
                <a:latin typeface="Baskerville Old Face" panose="02020602080505020303" pitchFamily="18" charset="0"/>
              </a:rPr>
              <a:t>Vice President: Calvin Coolidge</a:t>
            </a:r>
          </a:p>
        </p:txBody>
      </p:sp>
      <p:pic>
        <p:nvPicPr>
          <p:cNvPr id="5122" name="Picture 2" descr="https://upload.wikimedia.org/wikipedia/commons/thumb/b/ba/ElectoralCollege1920.svg/350px-ElectoralCollege1920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648" y="201067"/>
            <a:ext cx="5026277" cy="2915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Image result for hardin campaign button"/>
          <p:cNvSpPr>
            <a:spLocks noChangeAspect="1" noChangeArrowheads="1"/>
          </p:cNvSpPr>
          <p:nvPr/>
        </p:nvSpPr>
        <p:spPr bwMode="auto">
          <a:xfrm>
            <a:off x="5969009" y="4343446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6" name="Picture 6" descr="Image result for hardin campaign but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87241">
            <a:off x="5537934" y="2605672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harding my first vot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8262" y="3320189"/>
            <a:ext cx="2413738" cy="2351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Image result for cox roosevelt butt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4960" y="4872445"/>
            <a:ext cx="2012133" cy="205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059341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-167640"/>
            <a:ext cx="10515600" cy="1325563"/>
          </a:xfrm>
        </p:spPr>
        <p:txBody>
          <a:bodyPr/>
          <a:lstStyle/>
          <a:p>
            <a:r>
              <a:rPr lang="en-US" dirty="0"/>
              <a:t>Al Smith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4000" y="865455"/>
            <a:ext cx="5999480" cy="6370975"/>
          </a:xfrm>
          <a:prstGeom prst="rect">
            <a:avLst/>
          </a:prstGeom>
          <a:noFill/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A product of New York City’s Tammany Hall political machine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  <a:p>
            <a:pPr marL="285750" indent="-285750">
              <a:buFontTx/>
              <a:buChar char="-"/>
            </a:pPr>
            <a:r>
              <a:rPr lang="en-US" sz="2400" dirty="0"/>
              <a:t>Governor of New York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  <a:p>
            <a:pPr marL="285750" indent="-285750">
              <a:buFontTx/>
              <a:buChar char="-"/>
            </a:pPr>
            <a:r>
              <a:rPr lang="en-US" sz="2400" dirty="0"/>
              <a:t>First Roman Catholic to be nominated for President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  <a:p>
            <a:pPr marL="285750" indent="-285750">
              <a:buFontTx/>
              <a:buChar char="-"/>
            </a:pPr>
            <a:r>
              <a:rPr lang="en-US" sz="2400" dirty="0"/>
              <a:t>Was against Prohibition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  <a:p>
            <a:pPr marL="285750" indent="-285750">
              <a:buFontTx/>
              <a:buChar char="-"/>
            </a:pPr>
            <a:r>
              <a:rPr lang="en-US" sz="2400" dirty="0"/>
              <a:t>Known as “The Happy Warrior”, and always with a trademark brown derby hat and cigar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  <a:p>
            <a:pPr marL="285750" indent="-285750">
              <a:buFontTx/>
              <a:buChar char="-"/>
            </a:pPr>
            <a:r>
              <a:rPr lang="en-US" sz="2400" dirty="0"/>
              <a:t>Experienced significant opposition due to his stance on Prohibition and his religion</a:t>
            </a:r>
          </a:p>
          <a:p>
            <a:pPr marL="285750" indent="-285750">
              <a:buFontTx/>
              <a:buChar char="-"/>
            </a:pPr>
            <a:endParaRPr lang="en-US" sz="1200" dirty="0"/>
          </a:p>
          <a:p>
            <a:pPr marL="285750" indent="-285750">
              <a:buFontTx/>
              <a:buChar char="-"/>
            </a:pPr>
            <a:r>
              <a:rPr lang="en-US" sz="2400" dirty="0"/>
              <a:t>Later helped build the Empire State Building and was honorary superintendent of the Central Park Zoo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</p:txBody>
      </p:sp>
      <p:pic>
        <p:nvPicPr>
          <p:cNvPr id="5122" name="Picture 2" descr="Image result for al smith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721" y="1157923"/>
            <a:ext cx="5313996" cy="4552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313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0"/>
            <a:ext cx="10515600" cy="1325563"/>
          </a:xfrm>
        </p:spPr>
        <p:txBody>
          <a:bodyPr/>
          <a:lstStyle/>
          <a:p>
            <a:r>
              <a:rPr lang="en-US" dirty="0"/>
              <a:t>Stock Market Crash</a:t>
            </a:r>
          </a:p>
        </p:txBody>
      </p:sp>
      <p:pic>
        <p:nvPicPr>
          <p:cNvPr id="6146" name="Picture 2" descr="Image result for The Great Depression tit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311" y="1782762"/>
            <a:ext cx="9311744" cy="3977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960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0"/>
            <a:ext cx="10515600" cy="1325563"/>
          </a:xfrm>
        </p:spPr>
        <p:txBody>
          <a:bodyPr/>
          <a:lstStyle/>
          <a:p>
            <a:r>
              <a:rPr lang="en-US" dirty="0"/>
              <a:t>Stock Market Crash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5016" y="1065075"/>
            <a:ext cx="4797678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Why did the Stock Market Crash?</a:t>
            </a:r>
          </a:p>
          <a:p>
            <a:pPr marL="285750" indent="-285750">
              <a:buFontTx/>
              <a:buChar char="-"/>
            </a:pPr>
            <a:r>
              <a:rPr lang="en-US" sz="2400" b="1" dirty="0"/>
              <a:t>The wild economic overexpansion “bubble” of the 1920s was not sustainable </a:t>
            </a:r>
            <a:r>
              <a:rPr lang="en-US" sz="2400" dirty="0"/>
              <a:t>- Production had fallen, unemployment had risen</a:t>
            </a:r>
          </a:p>
          <a:p>
            <a:pPr marL="285750" indent="-285750">
              <a:buFontTx/>
              <a:buChar char="-"/>
            </a:pPr>
            <a:r>
              <a:rPr lang="en-US" sz="2400" b="1" dirty="0"/>
              <a:t>Banks had loaned out too much money</a:t>
            </a:r>
            <a:r>
              <a:rPr lang="en-US" sz="2400" dirty="0"/>
              <a:t> to risky investments</a:t>
            </a:r>
          </a:p>
          <a:p>
            <a:pPr marL="285750" indent="-285750">
              <a:buFontTx/>
              <a:buChar char="-"/>
            </a:pPr>
            <a:r>
              <a:rPr lang="en-US" sz="2400" b="1" dirty="0"/>
              <a:t>Farmers were producing too much food</a:t>
            </a:r>
            <a:r>
              <a:rPr lang="en-US" sz="2400" dirty="0"/>
              <a:t>, leading to oversupply and a drop in prices</a:t>
            </a:r>
          </a:p>
          <a:p>
            <a:pPr marL="285750" indent="-285750">
              <a:buFontTx/>
              <a:buChar char="-"/>
            </a:pPr>
            <a:r>
              <a:rPr lang="en-US" sz="2400" b="1" dirty="0"/>
              <a:t>Many stocks in companies were sold “on margin” </a:t>
            </a:r>
            <a:r>
              <a:rPr lang="en-US" sz="2400" dirty="0"/>
              <a:t>– meaning they were purchased using borrowed money, relying on future gains.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335" y="796297"/>
            <a:ext cx="6942218" cy="5466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9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71500" y="993204"/>
            <a:ext cx="475459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After some initial drops, </a:t>
            </a:r>
            <a:r>
              <a:rPr lang="en-US" sz="2400" b="1" dirty="0"/>
              <a:t>the big crash on October 29 (“Black Tuesday”)</a:t>
            </a:r>
            <a:r>
              <a:rPr lang="en-US" sz="2400" dirty="0"/>
              <a:t> – 16 million shares traded, and billions of dollars lost.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Businesses began closing and laying off workers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Banks lost huge investments, and panicked account holders withdrew their savings.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By 1933, shares were worth only 30% of what they had been worth in 1929, half of America’s banks had failed, and unemployment was at 30%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421" y="1387722"/>
            <a:ext cx="7172579" cy="424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28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0194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847" y="213929"/>
            <a:ext cx="10515600" cy="1325563"/>
          </a:xfrm>
        </p:spPr>
        <p:txBody>
          <a:bodyPr/>
          <a:lstStyle/>
          <a:p>
            <a:r>
              <a:rPr lang="en-US" dirty="0"/>
              <a:t>Hoover’s Recovery Policy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223" y="1350684"/>
            <a:ext cx="6775084" cy="45130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5885" y="1137743"/>
            <a:ext cx="4837996" cy="7017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Tried getting companies to stop laying off workers and expand</a:t>
            </a:r>
          </a:p>
          <a:p>
            <a:pPr marL="285750" indent="-285750">
              <a:buFontTx/>
              <a:buChar char="-"/>
            </a:pPr>
            <a:r>
              <a:rPr lang="en-US" sz="2400" b="1" dirty="0"/>
              <a:t>Was against Federal welfare money to the poor, worrying that people would grow too accustomed to hand outs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Had the amount of income taxes lowered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Invested in some new public works projects (like future Hoover Dam)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Limited immigration and increased deportations, especially to Mexico</a:t>
            </a:r>
          </a:p>
          <a:p>
            <a:pPr marL="285750" indent="-285750">
              <a:buFontTx/>
              <a:buChar char="-"/>
            </a:pPr>
            <a:r>
              <a:rPr lang="en-US" sz="2400" b="1" dirty="0"/>
              <a:t>He was convinced that, given enough time, and the economy would recover on its own.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4259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796" y="254248"/>
            <a:ext cx="10515600" cy="1325563"/>
          </a:xfrm>
        </p:spPr>
        <p:txBody>
          <a:bodyPr/>
          <a:lstStyle/>
          <a:p>
            <a:r>
              <a:rPr lang="en-US" dirty="0"/>
              <a:t>Hawley-Smoot Tariff (1930)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506219" y="1610437"/>
            <a:ext cx="632971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b="1" dirty="0"/>
              <a:t>A law that raised tariffs to nearly all-time highs on more than 20,000 imports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The goal was to protect American jobs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Many nations retaliated with tariffs of their own, including Canada, Great Britain, and France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The amount of Imports and exports was reduced by 50%, and </a:t>
            </a:r>
            <a:r>
              <a:rPr lang="en-US" sz="2400" b="1" dirty="0"/>
              <a:t>historians and economists believe this made the Great Depression worse.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390" y="1403066"/>
            <a:ext cx="39624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2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7528" y="-330381"/>
            <a:ext cx="5542984" cy="36916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09676" y="2203181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HOOVER FLAGS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188" y="0"/>
            <a:ext cx="5071265" cy="419171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536" y="3943931"/>
            <a:ext cx="5090541" cy="3407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827639" y="3985228"/>
            <a:ext cx="1551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HOOVER VILLE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714" y="4394200"/>
            <a:ext cx="3289300" cy="2463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2000" y="3278011"/>
            <a:ext cx="5080000" cy="33782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171853" y="5939803"/>
            <a:ext cx="190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HOOVER BLANKET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2071" y="0"/>
            <a:ext cx="84234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92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170" y="0"/>
            <a:ext cx="9416018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899" y="594066"/>
            <a:ext cx="9753600" cy="548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058" y="0"/>
            <a:ext cx="927896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8425" y="0"/>
            <a:ext cx="521597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2183386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4878" y="0"/>
            <a:ext cx="5275385" cy="6858000"/>
          </a:xfrm>
          <a:prstGeom prst="rect">
            <a:avLst/>
          </a:prstGeom>
        </p:spPr>
      </p:pic>
      <p:pic>
        <p:nvPicPr>
          <p:cNvPr id="10" name="Picture 9">
            <a:hlinkClick r:id="rId9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5741738"/>
            <a:ext cx="1187513" cy="111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8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Bonus Army (1932)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1094" y="1378016"/>
            <a:ext cx="7175835" cy="54799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45567"/>
            <a:ext cx="506663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Thousands of </a:t>
            </a:r>
            <a:r>
              <a:rPr lang="en-US" sz="2400" b="1" dirty="0"/>
              <a:t>World War I veterans marched on Washington DC, demanding early payment of bonus money they had been promised for their military service.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Formed camps south of the Capitol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After sporadic violence between protestors and police, Hoover sent in the US Army under General Douglas MacArthur, who cleared out the camps by force and destroyed them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At least 4 were killed and over 1000 injured</a:t>
            </a:r>
          </a:p>
          <a:p>
            <a:pPr marL="285750" indent="-285750">
              <a:buFontTx/>
              <a:buChar char="-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813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740434" y="3050022"/>
            <a:ext cx="51337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/>
              <a:t>“He writes the worst English that I have ever encountered. It reminds me of a string of wet sponges; it reminds me of tattered washing on the line; it reminds me of stale bean soup, of college yells, of dogs barking idiotically through endless nights. It is so bad that a sort of grandeur creeps into it. It drags itself out of the dark abysm of </a:t>
            </a:r>
            <a:r>
              <a:rPr lang="en-US" i="1" dirty="0" err="1"/>
              <a:t>pish</a:t>
            </a:r>
            <a:r>
              <a:rPr lang="en-US" i="1" dirty="0"/>
              <a:t>, and crawls insanely up the topmost pinnacle of posh. It is rumble and bumble. It is flap and doodle. It is balder and dash.” – H. L. Mencken</a:t>
            </a:r>
          </a:p>
        </p:txBody>
      </p:sp>
      <p:sp>
        <p:nvSpPr>
          <p:cNvPr id="3" name="Rectangle 2"/>
          <p:cNvSpPr/>
          <p:nvPr/>
        </p:nvSpPr>
        <p:spPr>
          <a:xfrm>
            <a:off x="3641841" y="653447"/>
            <a:ext cx="418736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</a:t>
            </a:r>
            <a:r>
              <a:rPr lang="en-US" sz="5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Gamalielese</a:t>
            </a:r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  <a:endParaRPr lang="en-US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Picture 7" descr="Cursive signature in in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5" y="71822"/>
            <a:ext cx="3675766" cy="73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0435" y="1726134"/>
            <a:ext cx="54538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/>
              <a:t>"Progression is not proclamation nor palaver. It is not pretense nor play on prejudice. It is not of personal pronouns nor perennial pronouncement. It is not the perturbation of a people passion-wrought, nor a promise proposed. Progression is everlastingly lifting the standards that marked the end of the world's march yesterday and planting them on new and advanced heights today.“ – Warren G. Harding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575" y="4616083"/>
            <a:ext cx="61233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i="1" dirty="0"/>
              <a:t>“America's present need is not heroics, but healing; not nostrums, but </a:t>
            </a:r>
            <a:r>
              <a:rPr lang="en-US" b="1" i="1" u="sng" dirty="0"/>
              <a:t>normalcy</a:t>
            </a:r>
            <a:r>
              <a:rPr lang="en-US" i="1" dirty="0"/>
              <a:t>; not revolution, but restoration; not agitation, but adjustment; not surgery, but serenity; not the dramatic, but the dispassionate; not experiment, but equipoise; not submergence in internationality, but sustainment in triumphant nationality.” – Warren G Harding</a:t>
            </a:r>
          </a:p>
        </p:txBody>
      </p:sp>
      <p:pic>
        <p:nvPicPr>
          <p:cNvPr id="2050" name="Picture 2" descr="Image result for warren harding speec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91" y="160337"/>
            <a:ext cx="3987346" cy="2308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696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0"/>
            <a:ext cx="10515600" cy="1325563"/>
          </a:xfrm>
        </p:spPr>
        <p:txBody>
          <a:bodyPr/>
          <a:lstStyle/>
          <a:p>
            <a:r>
              <a:rPr lang="en-US" dirty="0"/>
              <a:t>The Dust Bowl (1930-1936)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7800" y="1690688"/>
            <a:ext cx="54737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b="1" dirty="0"/>
              <a:t>Due to a drought and poor farming practices</a:t>
            </a:r>
            <a:r>
              <a:rPr lang="en-US" sz="2400" dirty="0"/>
              <a:t>, in 1930-31 crops began to fail in the Great Plains.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By 1934, over 35 million acres of land was unusable for agriculture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“Black Blizzards” of topsoil reached as far east as New York City and Washington DC</a:t>
            </a:r>
          </a:p>
          <a:p>
            <a:pPr marL="342900" indent="-342900">
              <a:buFontTx/>
              <a:buChar char="-"/>
            </a:pPr>
            <a:r>
              <a:rPr lang="en-US" sz="2400" b="1" dirty="0"/>
              <a:t>2.5 million farmers and their families abandoned their farms and migrated away </a:t>
            </a:r>
            <a:r>
              <a:rPr lang="en-US" sz="2400" dirty="0"/>
              <a:t>– many to California.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Those from Oklahoma were known as “Okies” 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C9CF58-D0E1-4598-9143-0F05C01D84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047" y="1988190"/>
            <a:ext cx="6592953" cy="353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01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Dust Bowl</a:t>
            </a:r>
          </a:p>
        </p:txBody>
      </p:sp>
      <p:pic>
        <p:nvPicPr>
          <p:cNvPr id="2050" name="Picture 2" descr="Image result for the dust bowl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25574"/>
            <a:ext cx="9961374" cy="5254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33535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Image result for the dust bow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418" y="0"/>
            <a:ext cx="9438120" cy="7078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68157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Image result for the dust bow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812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3959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Image result for the roaring twenti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70663" y="2939143"/>
            <a:ext cx="4728754" cy="30044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731623" y="4545873"/>
            <a:ext cx="4728754" cy="83602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Image result for the roaring twenties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318" y="4349931"/>
            <a:ext cx="3243363" cy="239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376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653" y="-51635"/>
            <a:ext cx="12569688" cy="803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83523" y="1866109"/>
            <a:ext cx="491093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Called “Roaring” because of the exuberant, freewheeling popular culture of the decade. </a:t>
            </a:r>
          </a:p>
          <a:p>
            <a:endParaRPr lang="en-US" sz="2800" dirty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The Roaring Twenties was a </a:t>
            </a:r>
          </a:p>
          <a:p>
            <a:r>
              <a:rPr lang="en-US" sz="2800" dirty="0">
                <a:solidFill>
                  <a:schemeClr val="bg1"/>
                </a:solidFill>
              </a:rPr>
              <a:t>time when many people defied Prohibition, indulged in new styles of dancing and dressing, and rejected many traditional moral standards.</a:t>
            </a:r>
          </a:p>
        </p:txBody>
      </p:sp>
      <p:sp>
        <p:nvSpPr>
          <p:cNvPr id="4" name="Rectangle 3"/>
          <p:cNvSpPr/>
          <p:nvPr/>
        </p:nvSpPr>
        <p:spPr>
          <a:xfrm>
            <a:off x="4849281" y="338435"/>
            <a:ext cx="677942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  <a:latin typeface="Bauhaus 93" panose="04030905020B02020C02" pitchFamily="82" charset="0"/>
              </a:rPr>
              <a:t>The Roaring Twenties</a:t>
            </a:r>
          </a:p>
        </p:txBody>
      </p:sp>
    </p:spTree>
    <p:extLst>
      <p:ext uri="{BB962C8B-B14F-4D97-AF65-F5344CB8AC3E}">
        <p14:creationId xmlns:p14="http://schemas.microsoft.com/office/powerpoint/2010/main" val="20673459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charleston danc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28" y="483325"/>
            <a:ext cx="2228188" cy="280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10966" y="3409042"/>
            <a:ext cx="159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Charleston</a:t>
            </a:r>
          </a:p>
        </p:txBody>
      </p:sp>
      <p:pic>
        <p:nvPicPr>
          <p:cNvPr id="9220" name="Picture 4" descr="Image result for runnin wild duke ellington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83" y="483325"/>
            <a:ext cx="2095500" cy="2762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20568" y="3409042"/>
            <a:ext cx="139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Runnin</a:t>
            </a:r>
            <a:r>
              <a:rPr lang="en-US" dirty="0"/>
              <a:t>’ Wild</a:t>
            </a:r>
          </a:p>
        </p:txBody>
      </p:sp>
      <p:pic>
        <p:nvPicPr>
          <p:cNvPr id="9222" name="Picture 6" descr="Image result for yes we have no bananas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5564" y="464274"/>
            <a:ext cx="2095500" cy="280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345041" y="3409042"/>
            <a:ext cx="2596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Yes, We Have No Bananas</a:t>
            </a:r>
          </a:p>
        </p:txBody>
      </p:sp>
      <p:pic>
        <p:nvPicPr>
          <p:cNvPr id="9224" name="Picture 8" descr="Image result for sweet georgia brown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031" y="483325"/>
            <a:ext cx="2121064" cy="280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9637031" y="3409042"/>
            <a:ext cx="2205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Sweet Georgia Brown</a:t>
            </a:r>
          </a:p>
        </p:txBody>
      </p:sp>
      <p:pic>
        <p:nvPicPr>
          <p:cNvPr id="9226" name="Picture 10" descr="Image result for california here i come">
            <a:hlinkClick r:id="rId10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31" y="3941840"/>
            <a:ext cx="3947167" cy="2386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76995" y="6488668"/>
            <a:ext cx="238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California Here I Come</a:t>
            </a:r>
          </a:p>
        </p:txBody>
      </p:sp>
      <p:pic>
        <p:nvPicPr>
          <p:cNvPr id="9228" name="Picture 12" descr="Image result for rhapsody in blue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140" y="3896574"/>
            <a:ext cx="2083384" cy="2776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0190524" y="4950504"/>
            <a:ext cx="17961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Rhapsody in Blue</a:t>
            </a:r>
          </a:p>
        </p:txBody>
      </p:sp>
    </p:spTree>
    <p:extLst>
      <p:ext uri="{BB962C8B-B14F-4D97-AF65-F5344CB8AC3E}">
        <p14:creationId xmlns:p14="http://schemas.microsoft.com/office/powerpoint/2010/main" val="9591555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Image result for assassination headline garfiel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4" descr="Garfield Assassinatio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1020389"/>
            <a:ext cx="685894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Flappers: Women who wore short skirts, bobbed their hair, listened to jazz, and broke other social rules (smoking, drinking, makeup, sex,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  <a:p>
            <a:pPr marL="342900" indent="-342900">
              <a:buFontTx/>
              <a:buChar char="-"/>
            </a:pPr>
            <a:endParaRPr lang="en-US" sz="2400" dirty="0"/>
          </a:p>
        </p:txBody>
      </p:sp>
      <p:pic>
        <p:nvPicPr>
          <p:cNvPr id="8" name="Picture 7" descr="Cursive signature in in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5" y="71822"/>
            <a:ext cx="3675766" cy="732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lapper_Skirt_Flapper_Kne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158" y="2708963"/>
            <a:ext cx="2873208" cy="4149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7/7f/The_Flapper_by_Frank_Xavier_Leyendecker.jpg/800px-The_Flapper_by_Frank_Xavier_Leyendeck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826" y="7937"/>
            <a:ext cx="5496540" cy="685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7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1479</TotalTime>
  <Words>2217</Words>
  <Application>Microsoft Office PowerPoint</Application>
  <PresentationFormat>Widescreen</PresentationFormat>
  <Paragraphs>227</Paragraphs>
  <Slides>53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64" baseType="lpstr">
      <vt:lpstr>Arial</vt:lpstr>
      <vt:lpstr>Baskerville Old Face</vt:lpstr>
      <vt:lpstr>Bauhaus 93</vt:lpstr>
      <vt:lpstr>Calibri</vt:lpstr>
      <vt:lpstr>Calibri Light</vt:lpstr>
      <vt:lpstr>Caslon Antique</vt:lpstr>
      <vt:lpstr>Chiller</vt:lpstr>
      <vt:lpstr>Courier New</vt:lpstr>
      <vt:lpstr>Modern No. 20</vt:lpstr>
      <vt:lpstr>Palatino Linotype</vt:lpstr>
      <vt:lpstr>Office Theme</vt:lpstr>
      <vt:lpstr>Warren G. Harding</vt:lpstr>
      <vt:lpstr>PowerPoint Presentation</vt:lpstr>
      <vt:lpstr>New States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Sacco and Vanzetti</vt:lpstr>
      <vt:lpstr>The “Great Migration”</vt:lpstr>
      <vt:lpstr>Reemergence of the KKK</vt:lpstr>
      <vt:lpstr>PowerPoint Presentation</vt:lpstr>
      <vt:lpstr>Teapot Dome Scandal</vt:lpstr>
      <vt:lpstr>PowerPoint Presentation</vt:lpstr>
      <vt:lpstr>PowerPoint Presentation</vt:lpstr>
      <vt:lpstr>PowerPoint Presentation</vt:lpstr>
      <vt:lpstr>Calvin Coolidge</vt:lpstr>
      <vt:lpstr>PowerPoint Presentation</vt:lpstr>
      <vt:lpstr>New States</vt:lpstr>
      <vt:lpstr>PowerPoint Presentation</vt:lpstr>
      <vt:lpstr>Coolidge Policies</vt:lpstr>
      <vt:lpstr>First Presidential Radio Address</vt:lpstr>
      <vt:lpstr>RADIO</vt:lpstr>
      <vt:lpstr>Marcus Garvey</vt:lpstr>
      <vt:lpstr>PowerPoint Presentation</vt:lpstr>
      <vt:lpstr>Charles Lindbergh</vt:lpstr>
      <vt:lpstr>Mississippi River Flood of 1927</vt:lpstr>
      <vt:lpstr>Decline of Amoskeag Manufacturing</vt:lpstr>
      <vt:lpstr>The Jazz Singer and Steamboat Willie</vt:lpstr>
      <vt:lpstr>I do not choose to run for President in 1928.</vt:lpstr>
      <vt:lpstr>Herbert Hoover</vt:lpstr>
      <vt:lpstr>PowerPoint Presentation</vt:lpstr>
      <vt:lpstr>New States</vt:lpstr>
      <vt:lpstr>PowerPoint Presentation</vt:lpstr>
      <vt:lpstr>Al Smith</vt:lpstr>
      <vt:lpstr>Stock Market Crash</vt:lpstr>
      <vt:lpstr>Stock Market Crash</vt:lpstr>
      <vt:lpstr>PowerPoint Presentation</vt:lpstr>
      <vt:lpstr>PowerPoint Presentation</vt:lpstr>
      <vt:lpstr>Hoover’s Recovery Policy</vt:lpstr>
      <vt:lpstr>Hawley-Smoot Tariff (1930)</vt:lpstr>
      <vt:lpstr>PowerPoint Presentation</vt:lpstr>
      <vt:lpstr>PowerPoint Presentation</vt:lpstr>
      <vt:lpstr>The Bonus Army (1932)</vt:lpstr>
      <vt:lpstr>The Dust Bowl (1930-1936)</vt:lpstr>
      <vt:lpstr>The Dust Bowl</vt:lpstr>
      <vt:lpstr>PowerPoint Presentation</vt:lpstr>
      <vt:lpstr>PowerPoint Presentation</vt:lpstr>
    </vt:vector>
  </TitlesOfParts>
  <Company>MRSD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Warren G. Harding</dc:title>
  <dc:creator>Peter Lambert</dc:creator>
  <cp:lastModifiedBy>Peter Lambert</cp:lastModifiedBy>
  <cp:revision>102</cp:revision>
  <dcterms:created xsi:type="dcterms:W3CDTF">2019-02-04T17:55:51Z</dcterms:created>
  <dcterms:modified xsi:type="dcterms:W3CDTF">2024-02-13T18:37:11Z</dcterms:modified>
</cp:coreProperties>
</file>