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76" r:id="rId8"/>
    <p:sldId id="263" r:id="rId9"/>
    <p:sldId id="264" r:id="rId10"/>
    <p:sldId id="266" r:id="rId11"/>
    <p:sldId id="265" r:id="rId12"/>
    <p:sldId id="273" r:id="rId13"/>
    <p:sldId id="267" r:id="rId14"/>
    <p:sldId id="268" r:id="rId15"/>
    <p:sldId id="269" r:id="rId16"/>
    <p:sldId id="270" r:id="rId17"/>
    <p:sldId id="274" r:id="rId18"/>
    <p:sldId id="272" r:id="rId19"/>
    <p:sldId id="275" r:id="rId20"/>
    <p:sldId id="277" r:id="rId21"/>
    <p:sldId id="278" r:id="rId22"/>
    <p:sldId id="279" r:id="rId23"/>
    <p:sldId id="280" r:id="rId24"/>
    <p:sldId id="283" r:id="rId25"/>
    <p:sldId id="284" r:id="rId26"/>
    <p:sldId id="287" r:id="rId27"/>
    <p:sldId id="282" r:id="rId28"/>
    <p:sldId id="281" r:id="rId29"/>
    <p:sldId id="288" r:id="rId30"/>
    <p:sldId id="291" r:id="rId31"/>
    <p:sldId id="289" r:id="rId32"/>
    <p:sldId id="290" r:id="rId33"/>
    <p:sldId id="318" r:id="rId34"/>
    <p:sldId id="319" r:id="rId35"/>
    <p:sldId id="320" r:id="rId36"/>
    <p:sldId id="321" r:id="rId37"/>
    <p:sldId id="322" r:id="rId38"/>
    <p:sldId id="323" r:id="rId39"/>
    <p:sldId id="285" r:id="rId40"/>
    <p:sldId id="286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8" r:id="rId52"/>
    <p:sldId id="309" r:id="rId53"/>
    <p:sldId id="310" r:id="rId54"/>
    <p:sldId id="311" r:id="rId55"/>
    <p:sldId id="314" r:id="rId56"/>
    <p:sldId id="312" r:id="rId57"/>
    <p:sldId id="315" r:id="rId58"/>
    <p:sldId id="313" r:id="rId59"/>
    <p:sldId id="316" r:id="rId60"/>
    <p:sldId id="31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5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4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3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0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C1AAA-18FF-4F6A-8A8D-389A3C9347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D3643-204F-4D67-8032-7CD2445B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s0cvGCVHg2w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EeVsA21sAF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kjIH5AUglos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FbBatK7JWYc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yckL6HuLR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ZT_ZWCB_1c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wHRL4hlYJv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NTSuWpqgII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cjsrdvRDiE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aKUuk78L1A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KpNVC1MIrRk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www.youtube.com/watch?v=bRic4OZq6n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hyperlink" Target="https://www.youtube.com/watch?v=tfDS1BQarmo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qXfXFbdd7eo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s://www.youtube.com/watch?v=bRic4OZq6nc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hyperlink" Target="https://www.youtube.com/watch?v=Pdrr3ZxZUOc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icmapworks.com/Map/US/72851/Richmond+Township++Cass+Pond/Cheshire+County+1877/New+Hampshire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hyperlink" Target="https://www.youtube.com/watch?v=RrhAuEeyCao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YWyUOWLj05c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hyperlink" Target="https://www.youtube.com/watch?v=Pz53CYwBtPo" TargetMode="External"/><Relationship Id="rId4" Type="http://schemas.openxmlformats.org/officeDocument/2006/relationships/hyperlink" Target="https://www.youtube.com/watch?v=NPewRrReWWc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en-US" dirty="0">
                <a:latin typeface="Palatino Linotype" pitchFamily="18" charset="0"/>
              </a:rPr>
              <a:t>James A. Garfield</a:t>
            </a:r>
          </a:p>
        </p:txBody>
      </p:sp>
      <p:pic>
        <p:nvPicPr>
          <p:cNvPr id="1026" name="Picture 2" descr="Garfield wears a double breasted suit and has a full beard and receding hair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60" y="914400"/>
            <a:ext cx="3827534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69" y="5889439"/>
            <a:ext cx="2868431" cy="96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9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3" y="876301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8724" y="1661565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None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5" name="Picture 6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7" y="163169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rawing of a group of men looking at another m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91" y="381775"/>
            <a:ext cx="975360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4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6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7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ivil service refor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691" y="1625589"/>
            <a:ext cx="9254066" cy="52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3300" y="1485900"/>
            <a:ext cx="2438400" cy="595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73800" y="2150804"/>
            <a:ext cx="54467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Reformed the US Government by making many government jobs should be awarded by merit, not political party affiliation.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Also made it illegal to fire government workers for political reasons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Arthur stunned Washington by signing it, earning the wrath of machine politicians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-1615016" y="1250145"/>
            <a:ext cx="2438400" cy="595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30" y="791310"/>
            <a:ext cx="11778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Pendleton Civil Service Reform Act - 1883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9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gunfight at ok corral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50" y="-19897"/>
            <a:ext cx="9779000" cy="687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22974" y="-200737"/>
            <a:ext cx="61722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Playbill" panose="040506030A0602020202" pitchFamily="82" charset="0"/>
              </a:rPr>
              <a:t>Gunfight at the O.K. Corral</a:t>
            </a:r>
          </a:p>
        </p:txBody>
      </p:sp>
      <p:pic>
        <p:nvPicPr>
          <p:cNvPr id="8" name="Picture 6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10" y="160337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2658" y="908926"/>
            <a:ext cx="6210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-Wyatt Earp, a famous Kansas lawman, his brothers, and “Doc” Holliday have a 30-second shootout with  the Clanton and </a:t>
            </a:r>
            <a:r>
              <a:rPr lang="en-US" sz="2400" dirty="0" err="1"/>
              <a:t>McLaury</a:t>
            </a:r>
            <a:r>
              <a:rPr lang="en-US" sz="2400" dirty="0"/>
              <a:t> brothers (“The Cowboys”), who were known criminals.</a:t>
            </a:r>
          </a:p>
          <a:p>
            <a:r>
              <a:rPr lang="en-US" sz="2400" dirty="0"/>
              <a:t>-The </a:t>
            </a:r>
            <a:r>
              <a:rPr lang="en-US" sz="2400" dirty="0" err="1"/>
              <a:t>Earps</a:t>
            </a:r>
            <a:r>
              <a:rPr lang="en-US" sz="2400" dirty="0"/>
              <a:t> are found not guilty (“justifiable homicide) in the most famous gunfight in the west.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210">
            <a:off x="12357" y="1767018"/>
            <a:ext cx="4341346" cy="17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76117" y="1366806"/>
            <a:ext cx="61722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Playbill" panose="040506030A0602020202" pitchFamily="82" charset="0"/>
              </a:rPr>
              <a:t>Death of Billy the Kid</a:t>
            </a:r>
          </a:p>
        </p:txBody>
      </p:sp>
      <p:pic>
        <p:nvPicPr>
          <p:cNvPr id="8" name="Picture 6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7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7775" y="3113283"/>
            <a:ext cx="62108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-Billy “The Kid” Bonney had been a outlaw and gunman across the west.</a:t>
            </a:r>
          </a:p>
          <a:p>
            <a:r>
              <a:rPr lang="en-US" sz="2400" dirty="0"/>
              <a:t>- Had taken part in the Lincoln County War in New Mexico and killed 8 men.</a:t>
            </a:r>
          </a:p>
          <a:p>
            <a:r>
              <a:rPr lang="en-US" sz="2400" dirty="0"/>
              <a:t>-Was gunned down by Sheriff Pat Garrett when he was 21 years old.</a:t>
            </a:r>
          </a:p>
          <a:p>
            <a:r>
              <a:rPr lang="en-US" sz="2400" dirty="0"/>
              <a:t>-One of the west’s most famous outlaws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050" name="Picture 2" descr="Billy the Kid correc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34" y="791310"/>
            <a:ext cx="3991882" cy="606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0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6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7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2947" y="2150804"/>
            <a:ext cx="67275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William “Buffalo Bill” Cody had originally been a buffalo hunter for the railroad, and later a military scout and courier.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Toured America and later 8 tours of Europe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Featured “historical reenactments”, displays of horsemanship, shooting, racing, and rodeo.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Shows included cowboys, Native Americans, herds of buffalo, and celebrities</a:t>
            </a:r>
            <a:r>
              <a:rPr lang="en-US" sz="2400" dirty="0"/>
              <a:t> like Annie Oakley, Sitting Bull, and Calamity Jane.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Lasted until 1913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795734" y="791310"/>
            <a:ext cx="10924786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Buffalo Bill’s Wild West Show</a:t>
            </a:r>
          </a:p>
        </p:txBody>
      </p:sp>
      <p:pic>
        <p:nvPicPr>
          <p:cNvPr id="3076" name="Picture 4" descr="Image result for buffalo b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08" y="1714640"/>
            <a:ext cx="3322664" cy="489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88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27775" y="3113283"/>
            <a:ext cx="62108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-Billy “The Kid” Bonney had been a outlaw and gunman across the west.</a:t>
            </a:r>
          </a:p>
          <a:p>
            <a:r>
              <a:rPr lang="en-US" sz="2400" dirty="0"/>
              <a:t>- Had taken part in the Lincoln County War in New Mexico and killed 8 men.</a:t>
            </a:r>
          </a:p>
          <a:p>
            <a:r>
              <a:rPr lang="en-US" sz="2400" dirty="0"/>
              <a:t>-Was gunned down by Sheriff Pat Garrett when he was 21 years old.</a:t>
            </a:r>
          </a:p>
          <a:p>
            <a:r>
              <a:rPr lang="en-US" sz="2400" dirty="0"/>
              <a:t>-One of the west’s most famous outlaws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074" name="Picture 2" descr="https://upload.wikimedia.org/wikipedia/commons/thumb/2/23/Buffalo_bill_wild_west_show_c1899.jpg/1024px-Buffalo_bill_wild_west_show_c189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4" y="0"/>
            <a:ext cx="10338507" cy="686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83300" y="1485900"/>
            <a:ext cx="2438400" cy="595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73800" y="2150804"/>
            <a:ext cx="5753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Chinese labor was unpopular in the West, especially California, where it was blamed for lowering wages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Made it illegal for any Chinese to immigrate to the United States, and banned Chinese from becoming citizens.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First US law that restricted immigration.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Anti-Chinese violence swept the West, </a:t>
            </a:r>
            <a:r>
              <a:rPr lang="en-US" sz="2400" dirty="0"/>
              <a:t>and most Chinese immigrants moved to enclaves in major cities, known as </a:t>
            </a:r>
            <a:r>
              <a:rPr lang="en-US" sz="2400" b="1" dirty="0"/>
              <a:t>“Chinatowns.”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3074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4" y="-144463"/>
            <a:ext cx="5057775" cy="68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0375" y="-520699"/>
            <a:ext cx="5813425" cy="2098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20823" y="160337"/>
            <a:ext cx="58060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Chinese Exclusion Act - 1882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46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6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7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3800" y="2150804"/>
            <a:ext cx="544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Over a mile-long bridge crossing the East River, connecting Manhattan and Brooklyn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At the time, the longest suspension bridge in the world, and the first steel-cable suspension bridge ever built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683304" y="791310"/>
            <a:ext cx="8525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Brooklyn Bridge Opens - 1883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Brooklyn Bridge Postdlf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6" y="1799033"/>
            <a:ext cx="5659206" cy="45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39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83300" y="1485900"/>
            <a:ext cx="2438400" cy="537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80558" y="1809889"/>
            <a:ext cx="55463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John D. Rockefeller starts his business in 1863 by investing in a Cleveland oil refinery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He then slowly buys out all the competition, often closing them, to expand his business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1882: Standard Oil Trust of New York founded, controlling 90% of US oil refineries and pipelines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Often artificially lowered prices to drive out competition and colluded with railroads to gain his monopoly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8" name="Picture 6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7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7581" y="650500"/>
            <a:ext cx="5911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Birth of Standard Oil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Image result for standard oil refin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46762"/>
            <a:ext cx="6324983" cy="4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john d rockefe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993774"/>
            <a:ext cx="216217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h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4624" y="13140"/>
            <a:ext cx="3498272" cy="3848100"/>
          </a:xfrm>
          <a:prstGeom prst="rect">
            <a:avLst/>
          </a:prstGeom>
        </p:spPr>
      </p:pic>
      <p:pic>
        <p:nvPicPr>
          <p:cNvPr id="2050" name="Picture 2" descr="Image result for james garfield co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98" y="3301999"/>
            <a:ext cx="3438419" cy="34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" y="901126"/>
            <a:ext cx="57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1880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1881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Republican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Ohio 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11" name="Picture 4" descr="Cursive signature in 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9" y="76640"/>
            <a:ext cx="3058931" cy="10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james garfield hou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174496"/>
            <a:ext cx="4754562" cy="356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en-US" dirty="0">
                <a:latin typeface="Palatino Linotype" pitchFamily="18" charset="0"/>
              </a:rPr>
              <a:t>Grover Cleveland</a:t>
            </a:r>
          </a:p>
        </p:txBody>
      </p:sp>
      <p:pic>
        <p:nvPicPr>
          <p:cNvPr id="2050" name="Picture 2" descr="Grover Cleveland - NARA - 518139 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2" y="963539"/>
            <a:ext cx="3787775" cy="48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56483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52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p of New Jers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74" y="6124"/>
            <a:ext cx="2851855" cy="44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" y="901126"/>
            <a:ext cx="57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1884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1885-1889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Democrat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New Jersey 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3074" name="Picture 2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grover cleveland 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2" y="3447701"/>
            <a:ext cx="5520951" cy="35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grover cleveland co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960" y="3200400"/>
            <a:ext cx="3508114" cy="35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353480">
            <a:off x="4198022" y="500254"/>
            <a:ext cx="3124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First Term</a:t>
            </a:r>
          </a:p>
        </p:txBody>
      </p:sp>
    </p:spTree>
    <p:extLst>
      <p:ext uri="{BB962C8B-B14F-4D97-AF65-F5344CB8AC3E}">
        <p14:creationId xmlns:p14="http://schemas.microsoft.com/office/powerpoint/2010/main" val="136137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961" y="0"/>
            <a:ext cx="53864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Playbill" panose="040506030A0602020202" pitchFamily="82" charset="0"/>
              </a:rPr>
              <a:t>Election of 1884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830" y="1763601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Democratic:  219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Grover Cleveland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Thomas Hendricks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829" y="3607724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Republican:  182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James G. Blaine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John Logan</a:t>
            </a:r>
          </a:p>
        </p:txBody>
      </p:sp>
      <p:pic>
        <p:nvPicPr>
          <p:cNvPr id="4098" name="Picture 2" descr="https://upload.wikimedia.org/wikipedia/commons/thumb/a/ad/ElectoralCollege1884.svg/1020px-ElectoralCollege1884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40" y="143111"/>
            <a:ext cx="5574703" cy="32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d/d3/Ma_ma_wheres_my_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70" y="3411109"/>
            <a:ext cx="3524250" cy="32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536" y="5042599"/>
            <a:ext cx="6309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/>
              <a:t>"We are Republicans, and don't propose to leave our party and identify ourselves with the party whose antecedents have been rum, Romanism, and rebellion.” – Rev. Samuel </a:t>
            </a:r>
            <a:r>
              <a:rPr lang="en-US" sz="2400" i="1" dirty="0" err="1"/>
              <a:t>Burchard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944068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3" y="876301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8724" y="1661565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None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5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4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aymarketRiot-Harp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04999"/>
            <a:ext cx="6208002" cy="43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67788" y="1485900"/>
            <a:ext cx="2438400" cy="537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10200" y="1714640"/>
            <a:ext cx="647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May 1: Up to 500,000 union workers begin a strike, centered in Chicago, asking for an 8-hour day.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Police open fire at a rally of locked-out workers from the McCormick Harvester factory, killing a few strikers.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 The next day a bomb kills several policemen, who open fire into the crowd. 4 labor organizers are later hanged.</a:t>
            </a:r>
          </a:p>
          <a:p>
            <a:pPr marL="342900" indent="-342900">
              <a:buFontTx/>
              <a:buChar char="-"/>
            </a:pPr>
            <a:endParaRPr lang="en-US" sz="2400" b="1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869576" y="791310"/>
            <a:ext cx="8153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aymarket Massacre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- 1886 </a:t>
            </a: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22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67788" y="1485900"/>
            <a:ext cx="2438400" cy="537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10200" y="1714640"/>
            <a:ext cx="647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A “union of unions” founded by Samuel Gompers</a:t>
            </a:r>
            <a:r>
              <a:rPr lang="en-US" sz="2400" dirty="0"/>
              <a:t> in December 1886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Previous union movements (like “The Knights of Labor” led by Terence Powderly) tried to achieve their goals through political activity.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K of L was also more educational and didn’t like strikes.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The AFL preferred using collective bargaining power with big businesses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Demanded higher wages and a shorter work day</a:t>
            </a:r>
          </a:p>
        </p:txBody>
      </p:sp>
      <p:sp>
        <p:nvSpPr>
          <p:cNvPr id="3" name="Rectangle 2"/>
          <p:cNvSpPr/>
          <p:nvPr/>
        </p:nvSpPr>
        <p:spPr>
          <a:xfrm>
            <a:off x="-7660" y="791310"/>
            <a:ext cx="11907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Birth of the American Federation of Labor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L-lab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51" y="1714640"/>
            <a:ext cx="3991710" cy="39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muel Gompers cph.3a029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3515004"/>
            <a:ext cx="20955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1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10200" y="1714640"/>
            <a:ext cx="647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First regulatory agency ever created by Congress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First designed to regulate railroads and ensure they only charged “reasonable and just” rates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Powers eventually grew to oversee any transportation carrier that crossed state lines – </a:t>
            </a:r>
            <a:r>
              <a:rPr lang="en-US" sz="2400" dirty="0"/>
              <a:t>bus lines, trucking companies, etc.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Also had </a:t>
            </a:r>
            <a:r>
              <a:rPr lang="en-US" sz="2400" b="1" dirty="0"/>
              <a:t>power to regulate and inspect safety along these lines.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89006" y="791310"/>
            <a:ext cx="11514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Interstate Commerce Commission - 1887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S-InterstateCommerceCommission-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00986"/>
            <a:ext cx="4101148" cy="410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61000" y="2328604"/>
            <a:ext cx="647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Last Indian War in the West – the Chiricahua Apache of Arizona, led by Geronimo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Geronimo led Apache resistance to US military from 1850-1886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Surrendered to US Army in 1886, on the promise that after his exile to Florida, he could return to Arizona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He was never allowed to return, and was buried in Oklahoma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625689" y="791310"/>
            <a:ext cx="8641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Surrender of Geronimo - 1886</a:t>
            </a: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upload.wikimedia.org/wikipedia/commons/thumb/9/97/Goyaale.jpg/800px-Goyaal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10" y="1714640"/>
            <a:ext cx="3824022" cy="50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73800" y="2150804"/>
            <a:ext cx="5753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Passed due to pressure from well-intentioned white Americans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Law granted Indians citizenship and a parcel of land (in 25 years) if they renounced their tribal membership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Law was devastating for the tribes</a:t>
            </a:r>
            <a:r>
              <a:rPr lang="en-US" sz="2400" dirty="0"/>
              <a:t>, since native cultural view of land ownership was very different, and whites took advantage of Indian land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417935" y="791310"/>
            <a:ext cx="5056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Dawes Act - 1887</a:t>
            </a: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6/67/Poster_2013-08-14_08-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783460"/>
            <a:ext cx="5851525" cy="45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9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tatue of libe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7937"/>
            <a:ext cx="10920209" cy="72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946" y="1714640"/>
            <a:ext cx="5753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A gift from France to the United States to celebrate liberty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France paid for the copper statue (by Frederic Bartholdi, internal supports by Pierre Eiffel), Americans paid for the pedestal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Dedicated October 28, 1886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945198" y="749608"/>
            <a:ext cx="7828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Statue of Liberty Dedicated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8" y="7937"/>
            <a:ext cx="3910648" cy="9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961" y="0"/>
            <a:ext cx="53864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Playbill" panose="040506030A0602020202" pitchFamily="82" charset="0"/>
              </a:rPr>
              <a:t>Election of 1880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830" y="1763601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Republican:  214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James A. Garfield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Chester Arthur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829" y="3607724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Democratic:  155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Winfield S. Hancock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William English</a:t>
            </a:r>
          </a:p>
        </p:txBody>
      </p:sp>
      <p:pic>
        <p:nvPicPr>
          <p:cNvPr id="3074" name="Picture 2" descr="ElectoralCollege1880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06" y="192611"/>
            <a:ext cx="5883460" cy="34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upload.wikimedia.org/wikipedia/commons/thumb/4/47/1880RepublicanPoster.png/800px-1880RepublicanPo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40" y="3476377"/>
            <a:ext cx="4892040" cy="33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56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0/03/Collossal_hand_and_torch._Bartholdi%27s_statue_of_%22Liberty.%22%2C_from_Robert_N._Dennis_collection_of_stereoscopic_views.jpg/1280px-Collossal_hand_and_torch._Bartholdi%27s_statue_of_%22Liberty.%22%2C_from_Robert_N._Dennis_collection_of_stereoscopic_vie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25" y="0"/>
            <a:ext cx="12192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87874" y="0"/>
            <a:ext cx="6232525" cy="668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222500" y="-431800"/>
            <a:ext cx="25527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ttps://upload.wikimedia.org/wikipedia/commons/thumb/5/57/Head_of_the_Statue_of_Liberty_on_display_in_a_park_in_Paris.jpg/800px-Head_of_the_Statue_of_Liberty_on_display_in_a_park_in_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93" y="279400"/>
            <a:ext cx="4933058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929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tatue of libe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7937"/>
            <a:ext cx="10920209" cy="72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946" y="1714640"/>
            <a:ext cx="69340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Original name: “Liberty Enlightening the World”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151 feet, 1 inch tall, 305 feet including pedestal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Weighs 450,000 pounds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Copper thickness: 3/32nds of an inch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Torch designed to function as a lighthouse/beacon, but replaced with gold in 1986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Statue is walking forward, her feet in sandals and broken chains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Tablet says “July 4 1776” in Roman numerals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Visitors could originally go to the torch, but now only to the crown, on a special tour.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443813" y="749608"/>
            <a:ext cx="4831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Statue of Liberty</a:t>
            </a: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8" y="7937"/>
            <a:ext cx="3910648" cy="9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661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tatue of libe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5" y="-302307"/>
            <a:ext cx="12552982" cy="83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71728" y="712156"/>
            <a:ext cx="693405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Not like the brazen giant of Greek fame,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With conquering limbs astride from land to land;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Here at our sea-washed, sunset gates shall stand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A mighty woman with a torch, whose flame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Is the imprisoned lightning, and her name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MOTHER OF EXILES. From her beacon-hand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Glows world-wide welcome; her mild eyes command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The air-bridged harbor that twin cities frame.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"Keep, ancient lands, your storied pomp!" cries she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With silent lips. "Give me your tired, your poor,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Your huddled masses yearning to breathe free,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The wretched refuse of your teeming shore.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Send these, the homeless, tempest-tossed to me,</a:t>
            </a:r>
            <a:b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  <a:cs typeface="Arial" panose="020B0604020202020204" pitchFamily="34" charset="0"/>
              </a:rPr>
              <a:t>I lift my lamp beside the golden door!"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-Emma Lazarus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859663" y="50243"/>
            <a:ext cx="32303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Condensed" panose="02070606080606020203" pitchFamily="18" charset="0"/>
                <a:hlinkClick r:id="rId3"/>
              </a:rPr>
              <a:t>The New Colossus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Condensed" panose="02070606080606020203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pngimage.net/wp-content/uploads/2018/06/ireland-png-5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02944"/>
            <a:ext cx="1031541" cy="1461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1" y="2834562"/>
            <a:ext cx="1254728" cy="1247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8258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4" y="1664897"/>
            <a:ext cx="6290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Immigration station built on Ellis Island in New York harbor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All immigrants coming into New York City were registered, </a:t>
            </a:r>
            <a:r>
              <a:rPr lang="en-US" sz="2400" dirty="0"/>
              <a:t>given a health inspection, and either let into the US, checked into a quarantine station, or sent back to Europe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Over 12,000,000 entered between 1892-1954, with over 1,000,000 in 1907 alone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488247" y="712575"/>
            <a:ext cx="7043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Ellis Island opens - 1892 </a:t>
            </a:r>
            <a:endParaRPr lang="en-US" sz="5400" dirty="0"/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807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ellis 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00" y="1813966"/>
            <a:ext cx="5040035" cy="31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01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llis island immigrants on 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2" y="12357"/>
            <a:ext cx="6346265" cy="46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llis island immigrants in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00" y="2642394"/>
            <a:ext cx="6045454" cy="413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ellis island health insp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97236" cy="48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ellis island health insp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86" y="219508"/>
            <a:ext cx="54292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ellis island health insp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6" y="4106140"/>
            <a:ext cx="21717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36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8475" cy="45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ellis island regi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43" y="1974653"/>
            <a:ext cx="6196157" cy="48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23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ew Immigrants Entering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47625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ellis island kissing 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8" y="451282"/>
            <a:ext cx="5457266" cy="453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8/8e/Annie_Moore_Statue_by_by_Jeanne_Rynhart%2C_Cobh.jpg/800px-Annie_Moore_Statue_by_by_Jeanne_Rynhart%2C_Cobh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6" y="-1108155"/>
            <a:ext cx="5609968" cy="79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annie moore statu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012" y="-298567"/>
            <a:ext cx="4774771" cy="71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1892 $10 gold pie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48" y="160338"/>
            <a:ext cx="1780674" cy="17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26000" y="1760678"/>
            <a:ext cx="721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Invented in 1886 in Atlanta by John Pemberton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Containing coca leaf  (now cocaine-free) and kola nut extract (caffeine), it was marketed as a morphine substitute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286915" y="791310"/>
            <a:ext cx="7318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Coca-Cola invented, 1886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9/98/John_Pember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102" y="3022600"/>
            <a:ext cx="2902098" cy="35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ca-Cola logo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143640"/>
            <a:ext cx="3472535" cy="11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original coca cola 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9" y="1714640"/>
            <a:ext cx="3375025" cy="50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3" y="876301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8724" y="1661565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None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6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9" y="76640"/>
            <a:ext cx="3058931" cy="10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4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50100" y="1760678"/>
            <a:ext cx="4889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First president to get married in the White House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Cleveland was 49, Folsom 21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They later had a child named Ruth, allegedly the namesake of the “Baby Ruth” candy bar.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0283" y="791310"/>
            <a:ext cx="1183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Cleveland Marries Frances Folsom, 1886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1/17/President_cleveland_wedd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94372"/>
            <a:ext cx="666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ances Folsom Clevela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82" y="4025899"/>
            <a:ext cx="2104167" cy="25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1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ch Brothers - Benjamin Harr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39" y="293912"/>
            <a:ext cx="3934871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175657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en-US" dirty="0">
                <a:latin typeface="Palatino Linotype" pitchFamily="18" charset="0"/>
              </a:rPr>
              <a:t>Benjamin Harrison</a:t>
            </a:r>
          </a:p>
        </p:txBody>
      </p:sp>
      <p:pic>
        <p:nvPicPr>
          <p:cNvPr id="7172" name="Picture 4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0" y="5910941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79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950" y="901126"/>
            <a:ext cx="57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1888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1889-1893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Republican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Indiana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11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" y="63381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upload.wikimedia.org/wikipedia/commons/thumb/4/40/Benjamin_Harrison_Home.jpg/1280px-Benjamin_Harrison_H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41" y="3367742"/>
            <a:ext cx="4678041" cy="34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p of Ind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36" y="152400"/>
            <a:ext cx="2867880" cy="39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enjamin harrison co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94" y="3301425"/>
            <a:ext cx="3312274" cy="33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3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961" y="0"/>
            <a:ext cx="53864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Playbill" panose="040506030A0602020202" pitchFamily="82" charset="0"/>
              </a:rPr>
              <a:t>Election of 1888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830" y="1763601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Republican:  233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Benjamin Harrison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Levi Morton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829" y="3607724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Democratic:  168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Grover Cleveland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Allen Thurman</a:t>
            </a:r>
          </a:p>
        </p:txBody>
      </p:sp>
      <p:pic>
        <p:nvPicPr>
          <p:cNvPr id="9218" name="Picture 2" descr="https://upload.wikimedia.org/wikipedia/commons/thumb/f/f4/ElectoralCollege1888.svg/1020px-ElectoralCollege1888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42" y="33342"/>
            <a:ext cx="5803177" cy="33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mpaign of 18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6" y="3427932"/>
            <a:ext cx="2495019" cy="33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87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723" y="876301"/>
            <a:ext cx="5205009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8724" y="1661565"/>
            <a:ext cx="34034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39. North Dakota</a:t>
            </a:r>
          </a:p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40. South Dakota</a:t>
            </a:r>
          </a:p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41. Montana</a:t>
            </a:r>
          </a:p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42. Washington</a:t>
            </a:r>
          </a:p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43. Idaho</a:t>
            </a:r>
          </a:p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44. Wyoming</a:t>
            </a:r>
          </a:p>
          <a:p>
            <a:pPr marL="742950" indent="-742950">
              <a:buAutoNum type="arabicPeriod"/>
            </a:pPr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2050" name="Picture 2" descr="Image result for north dako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9" y="1132299"/>
            <a:ext cx="2363679" cy="17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outh dako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80" y="3209726"/>
            <a:ext cx="2540435" cy="14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rsive signature in 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9" y="145592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ont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66" y="4941142"/>
            <a:ext cx="2480572" cy="164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washington sta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50" y="737701"/>
            <a:ext cx="2767267" cy="18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idaho potato fie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30" y="2906302"/>
            <a:ext cx="2528646" cy="19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wyoming yellowst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220" y="5017167"/>
            <a:ext cx="3212240" cy="18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9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26000" y="1760678"/>
            <a:ext cx="7213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Sioux holy man Wovoka preached that by participating in the </a:t>
            </a:r>
            <a:r>
              <a:rPr lang="en-US" sz="2400" b="1" dirty="0"/>
              <a:t>Ghost Dance, Indians would be impervious to bullets, and their ancestors would come back.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 Worried US officials started rounding up Indians and their leaders,  who mostly surrendered peaceably.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December 1890: In a botched attempt at disarming them, soldiers start shooting into the crowd of peaceful Indians. Up to 300 are killed.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286119" y="791310"/>
            <a:ext cx="7320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Wounded Knee Massacre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807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ounded k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69" y="3457608"/>
            <a:ext cx="3835912" cy="29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ounded kn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4" y="1638394"/>
            <a:ext cx="3055575" cy="23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1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oklahoma soo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09" y="4288080"/>
            <a:ext cx="2322452" cy="232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6" y="1664897"/>
            <a:ext cx="5845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Congress opened “unassigned lands” in Indian Country to settlers.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Settlers could claim the best land by getting there first – leading to a land rush race on April 22.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Those who snuck out and claimed land before the allowed time were called “Sooners.”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19712" y="741567"/>
            <a:ext cx="8032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Oklahoma Land Rush - 1889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807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5893" y="4856206"/>
            <a:ext cx="6277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“At twelve o'clock on Monday, April 22d, the resident population of Guthrie was nothing; before sundown it was at least ten thousand. In that time streets had been laid out, town lots staked off, and steps taken toward the formation of a municipal government.” – Harper’s Weekly</a:t>
            </a:r>
          </a:p>
        </p:txBody>
      </p:sp>
      <p:pic>
        <p:nvPicPr>
          <p:cNvPr id="2050" name="Picture 2" descr="A black-and-white photograph of cowboys on their hor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14" y="1525831"/>
            <a:ext cx="5597610" cy="302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34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5" y="1909333"/>
            <a:ext cx="58456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Law sponsored by Senator John Sherman (R-Ohio) to limit the power of the big business “trusts.”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Bans contracts and combinations “in restraint of trade” and bans groups conspiring to form monopolies.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Originally, most businesses found ways around the laws, </a:t>
            </a:r>
            <a:r>
              <a:rPr lang="en-US" sz="2400" b="1" dirty="0"/>
              <a:t>and it was most successfully used against labor unions.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Was the first anti-trust law in US History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21269" y="741567"/>
            <a:ext cx="8629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Sherman Anti-Trust Act - 1890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807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herman antitrust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57" y="1774644"/>
            <a:ext cx="4329928" cy="46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0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5" y="1664897"/>
            <a:ext cx="58456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Andrew Carnegie owned the largest steel manufacturing mills in the world, mostly around Pittsburgh PA.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weeks of unsuccessful negotiations between the union and Henry Clay Frick (plant manager) </a:t>
            </a:r>
            <a:r>
              <a:rPr lang="en-US" sz="2400" b="1" dirty="0"/>
              <a:t>armed Pinkerton guards brought in to control the strikers.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Violence on July 6, 10,000 strikers defeat 300 </a:t>
            </a:r>
            <a:r>
              <a:rPr lang="en-US" sz="2400" dirty="0" err="1"/>
              <a:t>Pinkertons</a:t>
            </a:r>
            <a:r>
              <a:rPr lang="en-US" sz="2400" dirty="0"/>
              <a:t>, but </a:t>
            </a:r>
            <a:r>
              <a:rPr lang="en-US" sz="2400" b="1" dirty="0"/>
              <a:t>16 men are killed.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PA Governor sent in the militia, and ended the strike, destroying the union. </a:t>
            </a:r>
            <a:r>
              <a:rPr lang="en-US" sz="2400" dirty="0"/>
              <a:t>The company immediately raised hours and lowered wages.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195332" y="741567"/>
            <a:ext cx="708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Homestead Strike - 1892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807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homestead str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47" y="1501889"/>
            <a:ext cx="4145796" cy="51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5" y="1664897"/>
            <a:ext cx="5845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Anti-alcohol, pre-temperance activist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Protested by smashing up bars and saloons </a:t>
            </a:r>
            <a:r>
              <a:rPr lang="en-US" sz="2400" dirty="0"/>
              <a:t>across Kansas, then paying her fines through money earned with speaking tours and selling souvenir hatchets  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07975" y="741567"/>
            <a:ext cx="3922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Carrie Nation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807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carry n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88" y="160338"/>
            <a:ext cx="5011509" cy="62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795" y="0"/>
            <a:ext cx="11776205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Mrs. Eliza Ballou Garfield (1801-1888)</a:t>
            </a:r>
          </a:p>
        </p:txBody>
      </p:sp>
      <p:pic>
        <p:nvPicPr>
          <p:cNvPr id="4098" name="Picture 2" descr="http://www.cowhampshireblog.com/wordpress/wp-content/uploads/Eliza-Garfield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5" y="939321"/>
            <a:ext cx="5091870" cy="71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owhampshireblog.com/wordpress/wp-content/uploads/Mrs-Garfields-early-hom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42" y="2232837"/>
            <a:ext cx="5167562" cy="33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55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5" y="1664897"/>
            <a:ext cx="58456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American and British businessmen, planters, and missionaries write a new constitution for Hawaii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Queen Liliuokalani attempts to maintain control, but has to abdicate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 Within 3 years the US annexes the Republic of Hawaii as a territory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985395" y="712575"/>
            <a:ext cx="100496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Overthrow of Hawaiian Monarchy</a:t>
            </a:r>
            <a:endParaRPr lang="en-US" sz="5400" dirty="0"/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807"/>
            <a:ext cx="3409969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liuokalani, photograph by Prince, of Washing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96" y="1664897"/>
            <a:ext cx="4080079" cy="51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oyal Coat of Arms of the Kingdom of Hawaii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63" y="3920469"/>
            <a:ext cx="2655405" cy="26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027470"/>
              </p:ext>
            </p:extLst>
          </p:nvPr>
        </p:nvGraphicFramePr>
        <p:xfrm>
          <a:off x="527772" y="4786646"/>
          <a:ext cx="5562602" cy="1737360"/>
        </p:xfrm>
        <a:graphic>
          <a:graphicData uri="http://schemas.openxmlformats.org/drawingml/2006/table">
            <a:tbl>
              <a:tblPr/>
              <a:tblGrid>
                <a:gridCol w="2781301">
                  <a:extLst>
                    <a:ext uri="{9D8B030D-6E8A-4147-A177-3AD203B41FA5}">
                      <a16:colId xmlns:a16="http://schemas.microsoft.com/office/drawing/2014/main" val="1662438960"/>
                    </a:ext>
                  </a:extLst>
                </a:gridCol>
                <a:gridCol w="2781301">
                  <a:extLst>
                    <a:ext uri="{9D8B030D-6E8A-4147-A177-3AD203B41FA5}">
                      <a16:colId xmlns:a16="http://schemas.microsoft.com/office/drawing/2014/main" val="3000332505"/>
                    </a:ext>
                  </a:extLst>
                </a:gridCol>
              </a:tblGrid>
              <a:tr h="281961">
                <a:tc>
                  <a:txBody>
                    <a:bodyPr/>
                    <a:lstStyle/>
                    <a:p>
                      <a:r>
                        <a:rPr lang="en-US" sz="1400" i="1" dirty="0"/>
                        <a:t>Aloha </a:t>
                      </a:r>
                      <a:r>
                        <a:rPr lang="en-US" sz="1400" i="1" dirty="0" err="1"/>
                        <a:t>ʻoe</a:t>
                      </a:r>
                      <a:r>
                        <a:rPr lang="en-US" sz="1400" i="1" dirty="0"/>
                        <a:t>, aloha </a:t>
                      </a:r>
                      <a:r>
                        <a:rPr lang="en-US" sz="1400" i="1" dirty="0" err="1"/>
                        <a:t>ʻoe</a:t>
                      </a:r>
                      <a:endParaRPr lang="en-US" sz="1400" i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Farewell to thee, farewell to thee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65765941"/>
                  </a:ext>
                </a:extLst>
              </a:tr>
              <a:tr h="402802">
                <a:tc>
                  <a:txBody>
                    <a:bodyPr/>
                    <a:lstStyle/>
                    <a:p>
                      <a:r>
                        <a:rPr lang="en-US" sz="1400" i="1" dirty="0"/>
                        <a:t>E </a:t>
                      </a:r>
                      <a:r>
                        <a:rPr lang="en-US" sz="1400" i="1" dirty="0" err="1"/>
                        <a:t>ke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onaona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noho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i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ka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lipo</a:t>
                      </a:r>
                      <a:endParaRPr lang="en-US" sz="1400" i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The charming one who dwells in the shaded bowers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9680565"/>
                  </a:ext>
                </a:extLst>
              </a:tr>
              <a:tr h="206929">
                <a:tc>
                  <a:txBody>
                    <a:bodyPr/>
                    <a:lstStyle/>
                    <a:p>
                      <a:r>
                        <a:rPr lang="en-US" sz="1400" i="1"/>
                        <a:t>One fond embrace,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One fond embrace,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87456236"/>
                  </a:ext>
                </a:extLst>
              </a:tr>
              <a:tr h="206929">
                <a:tc>
                  <a:txBody>
                    <a:bodyPr/>
                    <a:lstStyle/>
                    <a:p>
                      <a:r>
                        <a:rPr lang="en-US" sz="1400" i="1"/>
                        <a:t>A hoʻi aʻe au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Ere I depart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98335861"/>
                  </a:ext>
                </a:extLst>
              </a:tr>
              <a:tr h="206929">
                <a:tc>
                  <a:txBody>
                    <a:bodyPr/>
                    <a:lstStyle/>
                    <a:p>
                      <a:r>
                        <a:rPr lang="en-US" sz="1400" i="1"/>
                        <a:t>Until we meet again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Until we meet again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3187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en-US" dirty="0">
                <a:latin typeface="Palatino Linotype" pitchFamily="18" charset="0"/>
              </a:rPr>
              <a:t>Grover Cleveland</a:t>
            </a:r>
          </a:p>
        </p:txBody>
      </p:sp>
      <p:pic>
        <p:nvPicPr>
          <p:cNvPr id="2050" name="Picture 2" descr="Grover Cleveland - NARA - 518139 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2" y="963539"/>
            <a:ext cx="3787775" cy="48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56483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20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p of New Jers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74" y="6124"/>
            <a:ext cx="2851855" cy="44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" y="901126"/>
            <a:ext cx="57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1892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1893-1897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Democrat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New Jersey 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3074" name="Picture 2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grover cleveland 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2" y="3447701"/>
            <a:ext cx="5520951" cy="35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353480">
            <a:off x="3974404" y="500254"/>
            <a:ext cx="3571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Second Term</a:t>
            </a:r>
          </a:p>
        </p:txBody>
      </p:sp>
      <p:pic>
        <p:nvPicPr>
          <p:cNvPr id="1026" name="Picture 2" descr="Image result for cleveland co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63" y="3222233"/>
            <a:ext cx="3554437" cy="35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4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168" y="0"/>
            <a:ext cx="53799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Playbill" panose="040506030A0602020202" pitchFamily="82" charset="0"/>
              </a:rPr>
              <a:t>Election of 1892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830" y="1763601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Democratic:  277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Grover Cleveland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Adlai Stevenson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830" y="3277963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Republican:  145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Benjamin Harrison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Whitelaw Reid</a:t>
            </a:r>
          </a:p>
        </p:txBody>
      </p:sp>
      <p:pic>
        <p:nvPicPr>
          <p:cNvPr id="2050" name="Picture 2" descr="ElectoralCollege1892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03077"/>
            <a:ext cx="5394374" cy="31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5830" y="4981570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Populist:  22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James Weaver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James Field</a:t>
            </a:r>
          </a:p>
        </p:txBody>
      </p:sp>
      <p:pic>
        <p:nvPicPr>
          <p:cNvPr id="2052" name="Picture 4" descr="1892DemocraticPo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51" y="3334296"/>
            <a:ext cx="4782185" cy="34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21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3" y="876301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1429" y="2085977"/>
            <a:ext cx="1774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45. Utah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5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arches uta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31" y="3352982"/>
            <a:ext cx="4650968" cy="26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5" y="1909333"/>
            <a:ext cx="58456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Nationwide depression that starts in 1893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Caused by confusion over the value of silver, and the failure of several banks and railroads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Up to 19% unemployment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Had nothing to do with Grover Cleveland, but he refused to start any relief programs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Awareness raised by Jacob Coxey, who led a march on Washington demanding government action </a:t>
            </a:r>
            <a:r>
              <a:rPr lang="en-US" sz="2400" b="1" dirty="0"/>
              <a:t>(Coxey’s Army)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149023" y="741567"/>
            <a:ext cx="5174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Panic of 1893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nic of 18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65" y="1778472"/>
            <a:ext cx="57150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454276"/>
            <a:ext cx="5584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US paper money was backed by gold, </a:t>
            </a:r>
            <a:r>
              <a:rPr lang="en-US" sz="2400" dirty="0"/>
              <a:t>keeping the amount of paper money limited and keeping prices high.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Farmers, westerners, miners supported “bimetallism” – that US money be backed by gold AND silver, </a:t>
            </a:r>
            <a:r>
              <a:rPr lang="en-US" sz="2400" dirty="0"/>
              <a:t>increasing the amount of money in circulation.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Easterners, bankers, and the rich were in favor of keeping “sound money” </a:t>
            </a:r>
            <a:r>
              <a:rPr lang="en-US" sz="2400" dirty="0"/>
              <a:t>-  “the gold standard”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The Populist party in 1892, and Democrats from 1896 on, support “free silver” bimetallism.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153665" y="149297"/>
            <a:ext cx="5102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Silver Debate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free sil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75" y="1671589"/>
            <a:ext cx="6041144" cy="39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8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454276"/>
            <a:ext cx="61800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Starting when Harrison was President, the US Government bought massive amounts of silver with gold, but the US gold supply was limited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Cleveland and Congress stopped the silver purchases, but needed to be bailed out by banker J.P. Morgan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79709" y="149297"/>
            <a:ext cx="6850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Silver Debate, cont.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J.P Mor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45" y="1215800"/>
            <a:ext cx="4236177" cy="700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82962" y="6128951"/>
            <a:ext cx="5498757" cy="72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05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75" y="1909333"/>
            <a:ext cx="58456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The Pullman Car Co. manufactured passenger cars for the railroads. </a:t>
            </a:r>
            <a:r>
              <a:rPr lang="en-US" sz="2400" b="1" dirty="0"/>
              <a:t>Workers lived in a highly regulated company town, lived in company owned houses, bought from company owned stores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The Company laid off hundreds, lowered wages, but refused to lower rents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Workers were joined by the </a:t>
            </a:r>
            <a:r>
              <a:rPr lang="en-US" sz="2400" b="1" dirty="0"/>
              <a:t>American Railway Union, led by Eugene Debs</a:t>
            </a:r>
            <a:r>
              <a:rPr lang="en-US" sz="2400" dirty="0"/>
              <a:t>, and went on strike, shutting down railroads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Federal government sent in troops to break the strike</a:t>
            </a:r>
            <a:r>
              <a:rPr lang="en-US" sz="2400" dirty="0"/>
              <a:t>, killing 30, wounding others, and damages of $80 million.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982548" y="741567"/>
            <a:ext cx="7507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Pullman Strike - 1894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en/thumb/d/d9/940707-gwpeters-nationalguardfiring-harpers-940721.jpg/1024px-940707-gwpeters-nationalguardfiring-harpers-9407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65" y="1909333"/>
            <a:ext cx="5951838" cy="48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36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297609"/>
            <a:ext cx="5584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Dr. John Harvey Kellogg, head of the Battle Creek Sanitarium in Michigan, invents Corn Flakes as a healthy alternative to animal-based foods.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 patient, C.W. Post, invents Grape Nuts in 1897 to compete.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888" y="904722"/>
            <a:ext cx="9512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First Breakfast Cereals - 1895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124"/>
            <a:ext cx="48768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82962" y="6128951"/>
            <a:ext cx="5498757" cy="72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original corn flakes 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56" y="2063578"/>
            <a:ext cx="6479233" cy="42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3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6" y="1638037"/>
            <a:ext cx="63442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lgerian" panose="04020705040A02060702" pitchFamily="82" charset="0"/>
              </a:rPr>
              <a:t>July 2, 1881 – Garfield shot</a:t>
            </a:r>
          </a:p>
          <a:p>
            <a:endParaRPr lang="en-US" sz="2400" b="1" dirty="0">
              <a:latin typeface="Algerian" panose="04020705040A02060702" pitchFamily="82" charset="0"/>
            </a:endParaRPr>
          </a:p>
          <a:p>
            <a:r>
              <a:rPr lang="en-US" sz="2400" b="1" dirty="0"/>
              <a:t>-President Garfield is shot by Charles </a:t>
            </a:r>
            <a:r>
              <a:rPr lang="en-US" sz="2400" b="1" dirty="0" err="1"/>
              <a:t>Guiteau</a:t>
            </a:r>
            <a:r>
              <a:rPr lang="en-US" sz="2400" b="1" dirty="0"/>
              <a:t>,</a:t>
            </a:r>
          </a:p>
          <a:p>
            <a:r>
              <a:rPr lang="en-US" sz="2400" b="1" dirty="0"/>
              <a:t> an insane pro-Stalwart lawyer who had</a:t>
            </a:r>
          </a:p>
          <a:p>
            <a:r>
              <a:rPr lang="en-US" sz="2400" b="1" dirty="0"/>
              <a:t> hoped to receive a political job.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Garfield dies September 19, 1881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Guiteau</a:t>
            </a:r>
            <a:r>
              <a:rPr lang="en-US" sz="2400" dirty="0"/>
              <a:t> is hanged in June 1882, after unsuccessfully pleading not guilty by temporary insanity.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5245" y="446744"/>
            <a:ext cx="5186832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Playbill" panose="040506030A0602020202" pitchFamily="82" charset="0"/>
                <a:cs typeface="Mongolian Baiti" panose="03000500000000000000" pitchFamily="66" charset="0"/>
              </a:rPr>
              <a:t>Assassination!</a:t>
            </a:r>
          </a:p>
        </p:txBody>
      </p:sp>
      <p:pic>
        <p:nvPicPr>
          <p:cNvPr id="6" name="Picture 4" descr="Cursive signature in 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9" y="76640"/>
            <a:ext cx="3058931" cy="10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Image result for assassination gar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3" y="2179675"/>
            <a:ext cx="6237767" cy="467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4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over Cleveland - NARA - 518139 (cropped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86" y="533845"/>
            <a:ext cx="4351505" cy="56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over Cleveland - NARA - 518139 (cropped).jpg">
            <a:hlinkClick r:id="rId4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3969" y="553378"/>
            <a:ext cx="4247448" cy="554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ach Brothers - Benjamin Harrison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16" y="533845"/>
            <a:ext cx="4210334" cy="55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0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1" y="241300"/>
            <a:ext cx="1109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to https://www.smithsonianmag.com/history/garfield-assassination-altered-american-history-woefully-forgotten-today-180968319/  And answer these questions after reading the article:</a:t>
            </a:r>
          </a:p>
          <a:p>
            <a:endParaRPr lang="en-US" dirty="0"/>
          </a:p>
          <a:p>
            <a:r>
              <a:rPr lang="en-US" dirty="0"/>
              <a:t>1. Why did Charles </a:t>
            </a:r>
            <a:r>
              <a:rPr lang="en-US" dirty="0" err="1"/>
              <a:t>Guiteau</a:t>
            </a:r>
            <a:r>
              <a:rPr lang="en-US" dirty="0"/>
              <a:t> shoot President Garfield?</a:t>
            </a:r>
          </a:p>
          <a:p>
            <a:r>
              <a:rPr lang="en-US" dirty="0"/>
              <a:t>2. What really killed President Garfield?</a:t>
            </a:r>
          </a:p>
          <a:p>
            <a:r>
              <a:rPr lang="en-US" dirty="0"/>
              <a:t>3. Why did </a:t>
            </a:r>
            <a:r>
              <a:rPr lang="en-US"/>
              <a:t>Roscoe Conkling </a:t>
            </a:r>
            <a:r>
              <a:rPr lang="en-US" dirty="0"/>
              <a:t>resign from the Senate?</a:t>
            </a:r>
          </a:p>
          <a:p>
            <a:r>
              <a:rPr lang="en-US" dirty="0"/>
              <a:t>4. In a paragraph, tell me why (or, why not) the site of Garfield's assassination should have a historic marker.</a:t>
            </a:r>
          </a:p>
        </p:txBody>
      </p:sp>
      <p:pic>
        <p:nvPicPr>
          <p:cNvPr id="1028" name="Picture 4" descr="Image result for garfield assass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4" y="2555875"/>
            <a:ext cx="7058025" cy="41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7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en-US" dirty="0">
                <a:latin typeface="Palatino Linotype" pitchFamily="18" charset="0"/>
              </a:rPr>
              <a:t>Chester A. Arthur</a:t>
            </a:r>
          </a:p>
        </p:txBody>
      </p:sp>
      <p:pic>
        <p:nvPicPr>
          <p:cNvPr id="8196" name="Picture 4" descr="Chester Alan Arth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71" y="914400"/>
            <a:ext cx="4288826" cy="49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ursive signature in 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49" y="6055250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57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950" y="901126"/>
            <a:ext cx="6183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Not elected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1881-1885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Republican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Vermont 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7170" name="Picture 2" descr="Map of Verm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36" y="152400"/>
            <a:ext cx="3068264" cy="46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chester arthur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56" y="3448832"/>
            <a:ext cx="4551072" cy="340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chester arthur co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81" y="3301425"/>
            <a:ext cx="3556575" cy="35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ursive signature in 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7" y="163169"/>
            <a:ext cx="3055458" cy="7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5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</TotalTime>
  <Words>2572</Words>
  <Application>Microsoft Office PowerPoint</Application>
  <PresentationFormat>Widescreen</PresentationFormat>
  <Paragraphs>242</Paragraphs>
  <Slides>60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Algerian</vt:lpstr>
      <vt:lpstr>Arial</vt:lpstr>
      <vt:lpstr>Baskerville Old Face</vt:lpstr>
      <vt:lpstr>Bodoni MT Condensed</vt:lpstr>
      <vt:lpstr>Calibri</vt:lpstr>
      <vt:lpstr>Calibri Light</vt:lpstr>
      <vt:lpstr>Caslon Antique</vt:lpstr>
      <vt:lpstr>Mongolian Baiti</vt:lpstr>
      <vt:lpstr>Palatino Linotype</vt:lpstr>
      <vt:lpstr>Playbill</vt:lpstr>
      <vt:lpstr>Stencil</vt:lpstr>
      <vt:lpstr>Office Theme</vt:lpstr>
      <vt:lpstr>James A. Garfield</vt:lpstr>
      <vt:lpstr>PowerPoint Presentation</vt:lpstr>
      <vt:lpstr>PowerPoint Presentation</vt:lpstr>
      <vt:lpstr>New States</vt:lpstr>
      <vt:lpstr>Mrs. Eliza Ballou Garfield (1801-1888)</vt:lpstr>
      <vt:lpstr>Assassination!</vt:lpstr>
      <vt:lpstr>PowerPoint Presentation</vt:lpstr>
      <vt:lpstr>Chester A. Arthur</vt:lpstr>
      <vt:lpstr>PowerPoint Presentation</vt:lpstr>
      <vt:lpstr>New States</vt:lpstr>
      <vt:lpstr>PowerPoint Presentation</vt:lpstr>
      <vt:lpstr>PowerPoint Presentation</vt:lpstr>
      <vt:lpstr>Gunfight at the O.K. Corral</vt:lpstr>
      <vt:lpstr>Death of Billy the Kid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Grover Cleveland</vt:lpstr>
      <vt:lpstr>PowerPoint Presentation</vt:lpstr>
      <vt:lpstr>PowerPoint Presentation</vt:lpstr>
      <vt:lpstr>New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Benjamin Harrison</vt:lpstr>
      <vt:lpstr>PowerPoint Presentation</vt:lpstr>
      <vt:lpstr>PowerPoint Presentation</vt:lpstr>
      <vt:lpstr>New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Grover Cleveland</vt:lpstr>
      <vt:lpstr>PowerPoint Presentation</vt:lpstr>
      <vt:lpstr>PowerPoint Presentation</vt:lpstr>
      <vt:lpstr>New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A. Garfield</dc:title>
  <dc:creator>Peter Lambert</dc:creator>
  <cp:lastModifiedBy>Peter Lambert</cp:lastModifiedBy>
  <cp:revision>94</cp:revision>
  <dcterms:created xsi:type="dcterms:W3CDTF">2018-10-11T18:13:20Z</dcterms:created>
  <dcterms:modified xsi:type="dcterms:W3CDTF">2023-10-24T17:42:40Z</dcterms:modified>
</cp:coreProperties>
</file>