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99" r:id="rId6"/>
    <p:sldId id="303" r:id="rId7"/>
    <p:sldId id="304" r:id="rId8"/>
    <p:sldId id="261" r:id="rId9"/>
    <p:sldId id="262" r:id="rId10"/>
    <p:sldId id="300" r:id="rId11"/>
    <p:sldId id="264" r:id="rId12"/>
    <p:sldId id="269" r:id="rId13"/>
    <p:sldId id="281" r:id="rId14"/>
    <p:sldId id="282" r:id="rId15"/>
    <p:sldId id="283" r:id="rId16"/>
    <p:sldId id="284" r:id="rId17"/>
    <p:sldId id="274" r:id="rId18"/>
    <p:sldId id="275" r:id="rId19"/>
    <p:sldId id="294" r:id="rId20"/>
    <p:sldId id="295" r:id="rId21"/>
    <p:sldId id="276" r:id="rId22"/>
    <p:sldId id="288" r:id="rId23"/>
    <p:sldId id="289" r:id="rId24"/>
    <p:sldId id="290" r:id="rId25"/>
    <p:sldId id="291" r:id="rId26"/>
    <p:sldId id="301" r:id="rId27"/>
    <p:sldId id="305" r:id="rId28"/>
    <p:sldId id="307" r:id="rId29"/>
    <p:sldId id="310" r:id="rId30"/>
    <p:sldId id="308" r:id="rId31"/>
    <p:sldId id="309" r:id="rId32"/>
    <p:sldId id="311" r:id="rId33"/>
    <p:sldId id="312" r:id="rId34"/>
    <p:sldId id="313" r:id="rId35"/>
    <p:sldId id="314" r:id="rId36"/>
    <p:sldId id="315" r:id="rId37"/>
    <p:sldId id="316" r:id="rId38"/>
    <p:sldId id="318" r:id="rId39"/>
    <p:sldId id="317" r:id="rId40"/>
    <p:sldId id="341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0" d="100"/>
          <a:sy n="70" d="100"/>
        </p:scale>
        <p:origin x="282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6EFB-D685-48C2-839E-68D1F8023042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BEA2-4032-4797-AA41-5F65EEFD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36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6EFB-D685-48C2-839E-68D1F8023042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BEA2-4032-4797-AA41-5F65EEFD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27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6EFB-D685-48C2-839E-68D1F8023042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BEA2-4032-4797-AA41-5F65EEFD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16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6EFB-D685-48C2-839E-68D1F8023042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BEA2-4032-4797-AA41-5F65EEFD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27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6EFB-D685-48C2-839E-68D1F8023042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BEA2-4032-4797-AA41-5F65EEFD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47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6EFB-D685-48C2-839E-68D1F8023042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BEA2-4032-4797-AA41-5F65EEFD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62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6EFB-D685-48C2-839E-68D1F8023042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BEA2-4032-4797-AA41-5F65EEFD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05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6EFB-D685-48C2-839E-68D1F8023042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BEA2-4032-4797-AA41-5F65EEFD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50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6EFB-D685-48C2-839E-68D1F8023042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BEA2-4032-4797-AA41-5F65EEFD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40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6EFB-D685-48C2-839E-68D1F8023042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BEA2-4032-4797-AA41-5F65EEFD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9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6EFB-D685-48C2-839E-68D1F8023042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BEA2-4032-4797-AA41-5F65EEFD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92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86EFB-D685-48C2-839E-68D1F8023042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FBEA2-4032-4797-AA41-5F65EEFD7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2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t9f-MZX-58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youtube.com/watch?v=6bMq9Ek6jnA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.org/details/newhampshireguid00federich" TargetMode="Externa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tGEM1H8qD4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s://www.youtube.com/watch?v=1qNeGSJaQ9Q&amp;list=PLE7D31BBA24A6F75D&amp;index=2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s://www.youtube.com/watch?v=MMNICLfHE3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2.jpeg"/><Relationship Id="rId2" Type="http://schemas.openxmlformats.org/officeDocument/2006/relationships/hyperlink" Target="https://www.youtube.com/watch?v=td3p2XKHP2M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61.gif"/><Relationship Id="rId4" Type="http://schemas.openxmlformats.org/officeDocument/2006/relationships/hyperlink" Target="https://www.youtube.com/watch?v=e1djDThK8e4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hyperlink" Target="https://www.youtube.com/watch?v=HPSK4zZtzLI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4.jpeg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I0x0KYChq4" TargetMode="External"/><Relationship Id="rId7" Type="http://schemas.openxmlformats.org/officeDocument/2006/relationships/image" Target="../media/image6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hyperlink" Target="https://www.youtube.com/watch?v=X4jF3xTxKWM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0.jpeg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hyperlink" Target="https://www.youtube.com/watch?v=jknhvVk1Fs0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hyperlink" Target="https://www.youtube.com/watch?v=yNvuIuWY3Sw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6.jpeg"/><Relationship Id="rId5" Type="http://schemas.openxmlformats.org/officeDocument/2006/relationships/image" Target="../media/image75.png"/><Relationship Id="rId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tHvetGnOdM" TargetMode="External"/><Relationship Id="rId7" Type="http://schemas.openxmlformats.org/officeDocument/2006/relationships/image" Target="../media/image79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8.jpeg"/><Relationship Id="rId5" Type="http://schemas.openxmlformats.org/officeDocument/2006/relationships/hyperlink" Target="https://www.youtube.com/watch?v=WLLSqpYyPD8" TargetMode="External"/><Relationship Id="rId4" Type="http://schemas.openxmlformats.org/officeDocument/2006/relationships/image" Target="../media/image7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2.jpeg"/><Relationship Id="rId2" Type="http://schemas.openxmlformats.org/officeDocument/2006/relationships/hyperlink" Target="https://www.youtube.com/watch?v=7XbpYjGxoxs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81.jpeg"/><Relationship Id="rId4" Type="http://schemas.openxmlformats.org/officeDocument/2006/relationships/hyperlink" Target="https://www.youtube.com/watch?v=kDkVruQ3UOE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7" Type="http://schemas.openxmlformats.org/officeDocument/2006/relationships/image" Target="../media/image85.jpeg"/><Relationship Id="rId2" Type="http://schemas.openxmlformats.org/officeDocument/2006/relationships/hyperlink" Target="https://www.youtube.com/watch?v=4MqmpL6X_8w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84.jpeg"/><Relationship Id="rId4" Type="http://schemas.openxmlformats.org/officeDocument/2006/relationships/hyperlink" Target="https://www.youtube.com/watch?v=c4wLVKG9grY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image" Target="../media/image86.jpeg"/><Relationship Id="rId7" Type="http://schemas.openxmlformats.org/officeDocument/2006/relationships/image" Target="../media/image88.jpeg"/><Relationship Id="rId2" Type="http://schemas.openxmlformats.org/officeDocument/2006/relationships/hyperlink" Target="https://www.youtube.com/watch?v=mxPgplMujzQ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7.jpeg"/><Relationship Id="rId5" Type="http://schemas.openxmlformats.org/officeDocument/2006/relationships/hyperlink" Target="https://www.youtube.com/watch?v=RZOJoV6H2UM" TargetMode="External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phgHi6FD8k" TargetMode="External"/><Relationship Id="rId2" Type="http://schemas.openxmlformats.org/officeDocument/2006/relationships/hyperlink" Target="https://www.youtube.com/watch?v=-2XhfRBrUXA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youtube.com/watch?v=rIKMbma6_dc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Palatino Linotype" pitchFamily="18" charset="0"/>
              </a:rPr>
              <a:t>Franklin D. Roosevelt</a:t>
            </a:r>
            <a:endParaRPr lang="en-US" dirty="0">
              <a:latin typeface="Palatino Linotype" pitchFamily="18" charset="0"/>
            </a:endParaRPr>
          </a:p>
        </p:txBody>
      </p:sp>
      <p:pic>
        <p:nvPicPr>
          <p:cNvPr id="1026" name="Picture 2" descr="FDR 1944 Color Portra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412" y="825500"/>
            <a:ext cx="3653175" cy="526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ursive signature in in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912" y="5641762"/>
            <a:ext cx="5080962" cy="11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09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Fireside Chat</a:t>
            </a:r>
            <a:endParaRPr lang="en-US" b="1" dirty="0"/>
          </a:p>
        </p:txBody>
      </p:sp>
      <p:pic>
        <p:nvPicPr>
          <p:cNvPr id="7170" name="Picture 2" descr="Image result for fireside ch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908" y="1690688"/>
            <a:ext cx="5410496" cy="369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5761" y="2039816"/>
            <a:ext cx="4740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-A series of radio broadcasts by FDR starting in 1933</a:t>
            </a:r>
            <a:endParaRPr lang="en-US" sz="2800" b="1" dirty="0"/>
          </a:p>
        </p:txBody>
      </p:sp>
      <p:pic>
        <p:nvPicPr>
          <p:cNvPr id="7172" name="Picture 4" descr="Image result for 1930s radi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22949" y="3343051"/>
            <a:ext cx="3236508" cy="324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83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43100" y="-185805"/>
            <a:ext cx="7772400" cy="1219199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 Black" panose="020B0A04020102020204" pitchFamily="34" charset="0"/>
              </a:rPr>
              <a:t>The New Deal</a:t>
            </a:r>
          </a:p>
        </p:txBody>
      </p:sp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6629400" y="1025779"/>
            <a:ext cx="53213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i="1" dirty="0">
                <a:hlinkClick r:id="rId2"/>
              </a:rPr>
              <a:t>"I pledge you, I pledge myself to a </a:t>
            </a:r>
            <a:r>
              <a:rPr lang="en-US" sz="2000" i="1" dirty="0" smtClean="0">
                <a:hlinkClick r:id="rId2"/>
              </a:rPr>
              <a:t>New Deal</a:t>
            </a:r>
            <a:r>
              <a:rPr lang="en-US" sz="2000" i="1" dirty="0">
                <a:hlinkClick r:id="rId2"/>
              </a:rPr>
              <a:t> for the American people... This is more than a political campaign. It is a call to arms."</a:t>
            </a:r>
            <a:endParaRPr lang="en-US" altLang="en-US" sz="2000" i="1" dirty="0">
              <a:solidFill>
                <a:srgbClr val="0000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72250" y="2090469"/>
            <a:ext cx="5435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smtClean="0"/>
              <a:t>Government action to deal with the Great Depression and improve the lives of Americans – many passed in his “First Hundred Days”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b="1" u="sng" dirty="0"/>
              <a:t>The Three R’s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400" b="1" dirty="0"/>
              <a:t>Relief: To help people </a:t>
            </a:r>
            <a:r>
              <a:rPr lang="en-US" altLang="en-US" sz="2400" b="1" dirty="0" smtClean="0"/>
              <a:t>cope </a:t>
            </a:r>
            <a:r>
              <a:rPr lang="en-US" altLang="en-US" sz="2400" b="1" dirty="0"/>
              <a:t>with the </a:t>
            </a:r>
            <a:r>
              <a:rPr lang="en-US" altLang="en-US" sz="2400" b="1" dirty="0" smtClean="0"/>
              <a:t>	Depression</a:t>
            </a:r>
            <a:endParaRPr lang="en-US" altLang="en-US" sz="2400" b="1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400" b="1" dirty="0"/>
              <a:t>Recovery: To help end </a:t>
            </a:r>
            <a:r>
              <a:rPr lang="en-US" altLang="en-US" sz="2400" b="1" dirty="0" smtClean="0"/>
              <a:t>the Depression</a:t>
            </a:r>
            <a:r>
              <a:rPr lang="en-US" altLang="en-US" sz="2400" b="1" dirty="0"/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400" b="1" dirty="0"/>
              <a:t>Reform: To prevent future </a:t>
            </a:r>
            <a:r>
              <a:rPr lang="en-US" altLang="en-US" sz="2400" b="1" dirty="0" smtClean="0"/>
              <a:t>economic 	problems</a:t>
            </a:r>
            <a:endParaRPr lang="en-US" altLang="en-US" sz="2400" b="1" dirty="0"/>
          </a:p>
          <a:p>
            <a:pPr marL="285750" indent="-285750">
              <a:buFontTx/>
              <a:buChar char="-"/>
            </a:pPr>
            <a:endParaRPr lang="en-US" sz="2400" b="1" dirty="0" smtClean="0"/>
          </a:p>
          <a:p>
            <a:pPr marL="285750" indent="-285750">
              <a:buFontTx/>
              <a:buChar char="-"/>
            </a:pPr>
            <a:endParaRPr lang="en-US" sz="1600" dirty="0"/>
          </a:p>
        </p:txBody>
      </p:sp>
      <p:pic>
        <p:nvPicPr>
          <p:cNvPr id="21506" name="Picture 2" descr="Image result for roosevelt alphabet so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054100"/>
            <a:ext cx="5953125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81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812800" y="1300957"/>
            <a:ext cx="4114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500" b="1" dirty="0">
                <a:solidFill>
                  <a:srgbClr val="C00000"/>
                </a:solidFill>
              </a:rPr>
              <a:t>The Stock Market Crash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371600" y="4876801"/>
            <a:ext cx="3276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b="1" dirty="0">
                <a:solidFill>
                  <a:srgbClr val="C00000"/>
                </a:solidFill>
              </a:rPr>
              <a:t>Buying “on Margin”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b="1" dirty="0">
                <a:solidFill>
                  <a:srgbClr val="C00000"/>
                </a:solidFill>
              </a:rPr>
              <a:t>Insider Trading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b="1" dirty="0">
                <a:solidFill>
                  <a:srgbClr val="C00000"/>
                </a:solidFill>
              </a:rPr>
              <a:t>Over-valuing of stock</a:t>
            </a: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6591300" y="457200"/>
            <a:ext cx="419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66"/>
                </a:solidFill>
              </a:rPr>
              <a:t>Solution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6591299" y="1219200"/>
            <a:ext cx="4740729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500" b="1" dirty="0">
                <a:solidFill>
                  <a:srgbClr val="000066"/>
                </a:solidFill>
              </a:rPr>
              <a:t>Federal Securities </a:t>
            </a:r>
            <a:r>
              <a:rPr lang="en-US" altLang="en-US" sz="2500" b="1" dirty="0" smtClean="0">
                <a:solidFill>
                  <a:srgbClr val="000066"/>
                </a:solidFill>
              </a:rPr>
              <a:t>Act - FSA</a:t>
            </a:r>
            <a:endParaRPr lang="en-US" altLang="en-US" sz="2500" b="1" dirty="0">
              <a:solidFill>
                <a:srgbClr val="000066"/>
              </a:solidFill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7209063" y="5889625"/>
            <a:ext cx="3505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/>
              <a:t>Reform</a:t>
            </a:r>
          </a:p>
        </p:txBody>
      </p:sp>
      <p:sp>
        <p:nvSpPr>
          <p:cNvPr id="7177" name="Text Box 14"/>
          <p:cNvSpPr txBox="1">
            <a:spLocks noChangeArrowheads="1"/>
          </p:cNvSpPr>
          <p:nvPr/>
        </p:nvSpPr>
        <p:spPr bwMode="auto">
          <a:xfrm>
            <a:off x="1460500" y="457200"/>
            <a:ext cx="281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00000"/>
                </a:solidFill>
              </a:rPr>
              <a:t>Problem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6476999" y="4368969"/>
            <a:ext cx="537754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000066"/>
                </a:solidFill>
              </a:rPr>
              <a:t>Set up a set of rules </a:t>
            </a:r>
            <a:r>
              <a:rPr lang="en-US" altLang="en-US" sz="2400" dirty="0">
                <a:solidFill>
                  <a:srgbClr val="000066"/>
                </a:solidFill>
              </a:rPr>
              <a:t>to enforce  new government regulations </a:t>
            </a:r>
            <a:r>
              <a:rPr lang="en-US" altLang="en-US" sz="2400" dirty="0" smtClean="0">
                <a:solidFill>
                  <a:srgbClr val="000066"/>
                </a:solidFill>
              </a:rPr>
              <a:t>on the </a:t>
            </a:r>
            <a:r>
              <a:rPr lang="en-US" altLang="en-US" sz="2400" dirty="0">
                <a:solidFill>
                  <a:srgbClr val="000066"/>
                </a:solidFill>
              </a:rPr>
              <a:t>stock </a:t>
            </a:r>
            <a:r>
              <a:rPr lang="en-US" altLang="en-US" sz="2400" dirty="0" smtClean="0">
                <a:solidFill>
                  <a:srgbClr val="000066"/>
                </a:solidFill>
              </a:rPr>
              <a:t>market and protect investors.</a:t>
            </a:r>
            <a:endParaRPr lang="en-US" altLang="en-US" sz="2400" dirty="0">
              <a:solidFill>
                <a:srgbClr val="000066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511800" y="368300"/>
            <a:ext cx="101600" cy="622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2" descr="Image result for federal securities act"/>
          <p:cNvSpPr>
            <a:spLocks noChangeAspect="1" noChangeArrowheads="1"/>
          </p:cNvSpPr>
          <p:nvPr/>
        </p:nvSpPr>
        <p:spPr bwMode="auto">
          <a:xfrm>
            <a:off x="7461248" y="2634457"/>
            <a:ext cx="365892" cy="36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2" name="Picture 4" descr="Seal of the United States Securities and Exchange Commission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47" y="1774032"/>
            <a:ext cx="2515509" cy="251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Image result for stock market crash 19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36" y="1931649"/>
            <a:ext cx="3551463" cy="266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48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utoUpdateAnimBg="0"/>
      <p:bldP spid="3081" grpId="0" autoUpdateAnimBg="0"/>
      <p:bldP spid="308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812800" y="1300957"/>
            <a:ext cx="4114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500" b="1" dirty="0" smtClean="0">
                <a:solidFill>
                  <a:srgbClr val="C00000"/>
                </a:solidFill>
              </a:rPr>
              <a:t>“Runs” on the Bank</a:t>
            </a:r>
            <a:endParaRPr lang="en-US" altLang="en-US" sz="2500" b="1" dirty="0">
              <a:solidFill>
                <a:srgbClr val="C00000"/>
              </a:solidFill>
            </a:endParaRP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168400" y="5044489"/>
            <a:ext cx="4343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b="1" dirty="0" smtClean="0">
                <a:solidFill>
                  <a:srgbClr val="C00000"/>
                </a:solidFill>
              </a:rPr>
              <a:t>Lack of faith in the banking system due to fear of banks running out of money</a:t>
            </a:r>
            <a:endParaRPr lang="en-US" altLang="en-US" sz="2000" b="1" dirty="0">
              <a:solidFill>
                <a:srgbClr val="C00000"/>
              </a:solidFill>
            </a:endParaRP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6591300" y="457200"/>
            <a:ext cx="419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66"/>
                </a:solidFill>
              </a:rPr>
              <a:t>Solutions</a:t>
            </a:r>
            <a:endParaRPr lang="en-US" altLang="en-US" b="1" dirty="0">
              <a:solidFill>
                <a:srgbClr val="000066"/>
              </a:solidFill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6591299" y="1219200"/>
            <a:ext cx="4740729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500" b="1" dirty="0" smtClean="0">
                <a:solidFill>
                  <a:srgbClr val="000066"/>
                </a:solidFill>
              </a:rPr>
              <a:t>Emergency Banking Act</a:t>
            </a:r>
            <a:endParaRPr lang="en-US" altLang="en-US" sz="2500" b="1" dirty="0">
              <a:solidFill>
                <a:srgbClr val="000066"/>
              </a:solidFill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7209063" y="5889625"/>
            <a:ext cx="3505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/>
              <a:t>Reform</a:t>
            </a:r>
          </a:p>
        </p:txBody>
      </p:sp>
      <p:sp>
        <p:nvSpPr>
          <p:cNvPr id="7177" name="Text Box 14"/>
          <p:cNvSpPr txBox="1">
            <a:spLocks noChangeArrowheads="1"/>
          </p:cNvSpPr>
          <p:nvPr/>
        </p:nvSpPr>
        <p:spPr bwMode="auto">
          <a:xfrm>
            <a:off x="1460500" y="457200"/>
            <a:ext cx="281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00000"/>
                </a:solidFill>
              </a:rPr>
              <a:t>Problem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8099878" y="4628991"/>
            <a:ext cx="375466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000066"/>
                </a:solidFill>
              </a:rPr>
              <a:t>Federal government insured bank deposits </a:t>
            </a:r>
            <a:endParaRPr lang="en-US" altLang="en-US" sz="2400" dirty="0">
              <a:solidFill>
                <a:srgbClr val="000066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511800" y="368300"/>
            <a:ext cx="101600" cy="622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2" descr="Image result for federal securities act"/>
          <p:cNvSpPr>
            <a:spLocks noChangeAspect="1" noChangeArrowheads="1"/>
          </p:cNvSpPr>
          <p:nvPr/>
        </p:nvSpPr>
        <p:spPr bwMode="auto">
          <a:xfrm>
            <a:off x="7461248" y="2634457"/>
            <a:ext cx="365892" cy="36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6476999" y="1713965"/>
            <a:ext cx="537754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000066"/>
                </a:solidFill>
              </a:rPr>
              <a:t>Banks closed for a number of days until enough money was on hand.</a:t>
            </a:r>
            <a:endParaRPr lang="en-US" altLang="en-US" sz="2400" dirty="0">
              <a:solidFill>
                <a:srgbClr val="000066"/>
              </a:solidFill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476999" y="3571588"/>
            <a:ext cx="474072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500" b="1" dirty="0" smtClean="0">
                <a:solidFill>
                  <a:srgbClr val="000066"/>
                </a:solidFill>
              </a:rPr>
              <a:t>FDIC – Federal Deposit Insurance Corporation</a:t>
            </a:r>
            <a:endParaRPr lang="en-US" altLang="en-US" sz="2500" b="1" dirty="0">
              <a:solidFill>
                <a:srgbClr val="000066"/>
              </a:solidFill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7094763" y="2634457"/>
            <a:ext cx="3505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 smtClean="0"/>
              <a:t>Relief</a:t>
            </a:r>
            <a:endParaRPr lang="en-US" altLang="en-US" sz="4000" b="1" dirty="0"/>
          </a:p>
        </p:txBody>
      </p:sp>
      <p:pic>
        <p:nvPicPr>
          <p:cNvPr id="22530" name="Picture 2" descr="Image result for run on the b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43" y="1774032"/>
            <a:ext cx="3875314" cy="308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Image result for FD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422">
            <a:off x="5554210" y="4907135"/>
            <a:ext cx="2604861" cy="129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65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  <p:bldP spid="3081" grpId="0"/>
      <p:bldP spid="3087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812800" y="1300957"/>
            <a:ext cx="4114800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500" b="1" dirty="0" smtClean="0">
                <a:solidFill>
                  <a:srgbClr val="C00000"/>
                </a:solidFill>
              </a:rPr>
              <a:t>“</a:t>
            </a:r>
            <a:r>
              <a:rPr lang="en-US" altLang="en-US" sz="2500" b="1" dirty="0" err="1" smtClean="0">
                <a:solidFill>
                  <a:srgbClr val="C00000"/>
                </a:solidFill>
              </a:rPr>
              <a:t>Hoovervilles</a:t>
            </a:r>
            <a:r>
              <a:rPr lang="en-US" altLang="en-US" sz="2500" b="1" dirty="0" smtClean="0">
                <a:solidFill>
                  <a:srgbClr val="C00000"/>
                </a:solidFill>
              </a:rPr>
              <a:t>”</a:t>
            </a:r>
            <a:endParaRPr lang="en-US" altLang="en-US" sz="2500" b="1" dirty="0">
              <a:solidFill>
                <a:srgbClr val="C00000"/>
              </a:solidFill>
            </a:endParaRP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6591300" y="457200"/>
            <a:ext cx="419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66"/>
                </a:solidFill>
              </a:rPr>
              <a:t>Solution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860143" y="1187928"/>
            <a:ext cx="5994399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500" b="1" dirty="0" smtClean="0">
                <a:solidFill>
                  <a:srgbClr val="000066"/>
                </a:solidFill>
              </a:rPr>
              <a:t>Federal Housing Administration - FHA</a:t>
            </a:r>
            <a:endParaRPr lang="en-US" altLang="en-US" sz="2500" b="1" dirty="0">
              <a:solidFill>
                <a:srgbClr val="000066"/>
              </a:solidFill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504246" y="5829535"/>
            <a:ext cx="470619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 smtClean="0"/>
              <a:t>Relief - Recovery</a:t>
            </a:r>
            <a:endParaRPr lang="en-US" altLang="en-US" sz="4000" b="1" dirty="0"/>
          </a:p>
        </p:txBody>
      </p:sp>
      <p:sp>
        <p:nvSpPr>
          <p:cNvPr id="7177" name="Text Box 14"/>
          <p:cNvSpPr txBox="1">
            <a:spLocks noChangeArrowheads="1"/>
          </p:cNvSpPr>
          <p:nvPr/>
        </p:nvSpPr>
        <p:spPr bwMode="auto">
          <a:xfrm>
            <a:off x="1460500" y="457200"/>
            <a:ext cx="281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00000"/>
                </a:solidFill>
              </a:rPr>
              <a:t>Problem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6272891" y="4494167"/>
            <a:ext cx="537754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000066"/>
                </a:solidFill>
              </a:rPr>
              <a:t>Regulated interest rates for home mortgages, and insured those loans.</a:t>
            </a:r>
            <a:endParaRPr lang="en-US" altLang="en-US" sz="2400" dirty="0">
              <a:solidFill>
                <a:srgbClr val="000066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511800" y="368300"/>
            <a:ext cx="101600" cy="622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2" descr="Image result for federal securities act"/>
          <p:cNvSpPr>
            <a:spLocks noChangeAspect="1" noChangeArrowheads="1"/>
          </p:cNvSpPr>
          <p:nvPr/>
        </p:nvSpPr>
        <p:spPr bwMode="auto">
          <a:xfrm>
            <a:off x="7461248" y="2634457"/>
            <a:ext cx="365892" cy="36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74158" y="5427960"/>
            <a:ext cx="49376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b="1" dirty="0" smtClean="0">
                <a:solidFill>
                  <a:srgbClr val="C00000"/>
                </a:solidFill>
              </a:rPr>
              <a:t>-Lack of Affordable Housing</a:t>
            </a:r>
            <a:endParaRPr lang="en-US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32770" name="Picture 2" descr="Image result for hoovervil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58" y="1895710"/>
            <a:ext cx="4353442" cy="324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Image result for Federal Housing Author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397" y="1795557"/>
            <a:ext cx="2594845" cy="26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61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utoUpdateAnimBg="0"/>
      <p:bldP spid="3081" grpId="0" autoUpdateAnimBg="0"/>
      <p:bldP spid="308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812800" y="1300957"/>
            <a:ext cx="4114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500" b="1" dirty="0" smtClean="0">
                <a:solidFill>
                  <a:srgbClr val="C00000"/>
                </a:solidFill>
              </a:rPr>
              <a:t>The Dust Bowl</a:t>
            </a:r>
            <a:endParaRPr lang="en-US" altLang="en-US" sz="2500" b="1" dirty="0">
              <a:solidFill>
                <a:srgbClr val="C00000"/>
              </a:solidFill>
            </a:endParaRP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371600" y="4876801"/>
            <a:ext cx="3276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b="1" dirty="0" smtClean="0">
                <a:solidFill>
                  <a:srgbClr val="C00000"/>
                </a:solidFill>
              </a:rPr>
              <a:t>Drought on the plains that reduced available farmland and destroyed crops</a:t>
            </a:r>
            <a:endParaRPr lang="en-US" altLang="en-US" sz="2400" b="1" dirty="0">
              <a:solidFill>
                <a:srgbClr val="C00000"/>
              </a:solidFill>
            </a:endParaRP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6591300" y="457200"/>
            <a:ext cx="419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66"/>
                </a:solidFill>
              </a:rPr>
              <a:t>Solution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905501" y="1219200"/>
            <a:ext cx="5949041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500" b="1" dirty="0" smtClean="0">
                <a:solidFill>
                  <a:srgbClr val="000066"/>
                </a:solidFill>
              </a:rPr>
              <a:t>FSA- Farm Security Administration</a:t>
            </a:r>
            <a:endParaRPr lang="en-US" altLang="en-US" sz="2500" b="1" dirty="0">
              <a:solidFill>
                <a:srgbClr val="000066"/>
              </a:solidFill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7127421" y="6156325"/>
            <a:ext cx="3505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 smtClean="0"/>
              <a:t>Relief</a:t>
            </a:r>
            <a:endParaRPr lang="en-US" altLang="en-US" sz="4000" b="1" dirty="0"/>
          </a:p>
        </p:txBody>
      </p:sp>
      <p:sp>
        <p:nvSpPr>
          <p:cNvPr id="7177" name="Text Box 14"/>
          <p:cNvSpPr txBox="1">
            <a:spLocks noChangeArrowheads="1"/>
          </p:cNvSpPr>
          <p:nvPr/>
        </p:nvSpPr>
        <p:spPr bwMode="auto">
          <a:xfrm>
            <a:off x="1460500" y="457200"/>
            <a:ext cx="281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00000"/>
                </a:solidFill>
              </a:rPr>
              <a:t>Problem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6476999" y="4919386"/>
            <a:ext cx="537754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000066"/>
                </a:solidFill>
              </a:rPr>
              <a:t>Improve the lives of poor farmers, teach better farming practices, and resettle farmers on better farmland</a:t>
            </a:r>
            <a:endParaRPr lang="en-US" altLang="en-US" sz="2400" dirty="0">
              <a:solidFill>
                <a:srgbClr val="000066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511800" y="368300"/>
            <a:ext cx="101600" cy="622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2" descr="Image result for federal securities act"/>
          <p:cNvSpPr>
            <a:spLocks noChangeAspect="1" noChangeArrowheads="1"/>
          </p:cNvSpPr>
          <p:nvPr/>
        </p:nvSpPr>
        <p:spPr bwMode="auto">
          <a:xfrm>
            <a:off x="7461248" y="2634457"/>
            <a:ext cx="365892" cy="36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46" name="Picture 2" descr="Image result for Farm Security Administr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373" y="1732361"/>
            <a:ext cx="4009927" cy="323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Image result for dust bow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99" y="1943861"/>
            <a:ext cx="4832514" cy="281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80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utoUpdateAnimBg="0"/>
      <p:bldP spid="3081" grpId="0" autoUpdateAnimBg="0"/>
      <p:bldP spid="308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-1" y="1300957"/>
            <a:ext cx="5511799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500" b="1" dirty="0" smtClean="0">
                <a:solidFill>
                  <a:srgbClr val="C00000"/>
                </a:solidFill>
              </a:rPr>
              <a:t>Overproduction of farm products</a:t>
            </a:r>
            <a:endParaRPr lang="en-US" altLang="en-US" sz="2500" b="1" dirty="0">
              <a:solidFill>
                <a:srgbClr val="C00000"/>
              </a:solidFill>
            </a:endParaRP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6591300" y="457200"/>
            <a:ext cx="419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66"/>
                </a:solidFill>
              </a:rPr>
              <a:t>Solution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955675" y="1234567"/>
            <a:ext cx="5526651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500" b="1" dirty="0" smtClean="0">
                <a:solidFill>
                  <a:srgbClr val="000066"/>
                </a:solidFill>
              </a:rPr>
              <a:t>Agricultural Adjustment Act - AAA</a:t>
            </a:r>
            <a:endParaRPr lang="en-US" altLang="en-US" sz="2500" b="1" dirty="0">
              <a:solidFill>
                <a:srgbClr val="000066"/>
              </a:solidFill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7209063" y="5889625"/>
            <a:ext cx="3505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 smtClean="0"/>
              <a:t>Recovery</a:t>
            </a:r>
            <a:endParaRPr lang="en-US" altLang="en-US" sz="4000" b="1" dirty="0"/>
          </a:p>
        </p:txBody>
      </p:sp>
      <p:sp>
        <p:nvSpPr>
          <p:cNvPr id="7177" name="Text Box 14"/>
          <p:cNvSpPr txBox="1">
            <a:spLocks noChangeArrowheads="1"/>
          </p:cNvSpPr>
          <p:nvPr/>
        </p:nvSpPr>
        <p:spPr bwMode="auto">
          <a:xfrm>
            <a:off x="1460500" y="457200"/>
            <a:ext cx="281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00000"/>
                </a:solidFill>
              </a:rPr>
              <a:t>Problem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6318179" y="4589647"/>
            <a:ext cx="537754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000066"/>
                </a:solidFill>
              </a:rPr>
              <a:t>Farmers received subsidies in return for destroying or limiting production.</a:t>
            </a:r>
            <a:endParaRPr lang="en-US" altLang="en-US" sz="2400" dirty="0">
              <a:solidFill>
                <a:srgbClr val="000066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511800" y="368300"/>
            <a:ext cx="101600" cy="622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2" descr="Image result for federal securities act"/>
          <p:cNvSpPr>
            <a:spLocks noChangeAspect="1" noChangeArrowheads="1"/>
          </p:cNvSpPr>
          <p:nvPr/>
        </p:nvSpPr>
        <p:spPr bwMode="auto">
          <a:xfrm>
            <a:off x="7461248" y="2634457"/>
            <a:ext cx="365892" cy="36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2" name="Picture 2" descr="Image result for farm overprodu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46" y="1987719"/>
            <a:ext cx="37623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Image result for pouring our milk depres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698" y="1726988"/>
            <a:ext cx="4292673" cy="273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4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utoUpdateAnimBg="0"/>
      <p:bldP spid="3081" grpId="0" autoUpdateAnimBg="0"/>
      <p:bldP spid="308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4038600" y="0"/>
            <a:ext cx="3733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C00000"/>
                </a:solidFill>
              </a:rPr>
              <a:t>Problems</a:t>
            </a:r>
            <a:endParaRPr lang="en-US" altLang="en-US" dirty="0">
              <a:solidFill>
                <a:srgbClr val="C00000"/>
              </a:solidFill>
            </a:endParaRPr>
          </a:p>
        </p:txBody>
      </p:sp>
      <p:pic>
        <p:nvPicPr>
          <p:cNvPr id="12291" name="Picture 6" descr="Relief line, T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87" y="1524001"/>
            <a:ext cx="5217567" cy="352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9"/>
          <p:cNvSpPr txBox="1">
            <a:spLocks noChangeArrowheads="1"/>
          </p:cNvSpPr>
          <p:nvPr/>
        </p:nvSpPr>
        <p:spPr bwMode="auto">
          <a:xfrm>
            <a:off x="1320470" y="927730"/>
            <a:ext cx="38100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500" dirty="0">
                <a:solidFill>
                  <a:srgbClr val="C00000"/>
                </a:solidFill>
              </a:rPr>
              <a:t>Massive Unemployment</a:t>
            </a:r>
          </a:p>
        </p:txBody>
      </p:sp>
      <p:pic>
        <p:nvPicPr>
          <p:cNvPr id="12293" name="Picture 10" descr="Depression Family 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340" y="1539877"/>
            <a:ext cx="4419600" cy="352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11"/>
          <p:cNvSpPr txBox="1">
            <a:spLocks noChangeArrowheads="1"/>
          </p:cNvSpPr>
          <p:nvPr/>
        </p:nvSpPr>
        <p:spPr bwMode="auto">
          <a:xfrm>
            <a:off x="6925340" y="914402"/>
            <a:ext cx="41910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500" dirty="0">
                <a:solidFill>
                  <a:srgbClr val="C00000"/>
                </a:solidFill>
              </a:rPr>
              <a:t>Extreme Poverty</a:t>
            </a:r>
          </a:p>
        </p:txBody>
      </p:sp>
    </p:spTree>
    <p:extLst>
      <p:ext uri="{BB962C8B-B14F-4D97-AF65-F5344CB8AC3E}">
        <p14:creationId xmlns:p14="http://schemas.microsoft.com/office/powerpoint/2010/main" val="354359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wp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1" y="1371601"/>
            <a:ext cx="2486025" cy="24860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5" name="Picture 7" descr="Fed Theater Project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24801" y="1295400"/>
            <a:ext cx="2536825" cy="3886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9" descr="WPA artist sketching WPA worker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295401"/>
            <a:ext cx="3352800" cy="267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7" name="Text Box 11"/>
          <p:cNvSpPr txBox="1">
            <a:spLocks noChangeArrowheads="1"/>
          </p:cNvSpPr>
          <p:nvPr/>
        </p:nvSpPr>
        <p:spPr bwMode="auto">
          <a:xfrm>
            <a:off x="152400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66"/>
                </a:solidFill>
              </a:rPr>
              <a:t>Solutions</a:t>
            </a:r>
            <a:endParaRPr lang="en-US" altLang="en-US" b="1" dirty="0">
              <a:solidFill>
                <a:srgbClr val="000066"/>
              </a:solidFill>
            </a:endParaRPr>
          </a:p>
        </p:txBody>
      </p:sp>
      <p:sp>
        <p:nvSpPr>
          <p:cNvPr id="13318" name="Text Box 12"/>
          <p:cNvSpPr txBox="1">
            <a:spLocks noChangeArrowheads="1"/>
          </p:cNvSpPr>
          <p:nvPr/>
        </p:nvSpPr>
        <p:spPr bwMode="auto">
          <a:xfrm>
            <a:off x="3124200" y="685801"/>
            <a:ext cx="6400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500" b="1" dirty="0">
                <a:solidFill>
                  <a:srgbClr val="000066"/>
                </a:solidFill>
              </a:rPr>
              <a:t>Works Progress Administration (WPA)</a:t>
            </a:r>
          </a:p>
        </p:txBody>
      </p:sp>
      <p:sp>
        <p:nvSpPr>
          <p:cNvPr id="13319" name="Text Box 13"/>
          <p:cNvSpPr txBox="1">
            <a:spLocks noChangeArrowheads="1"/>
          </p:cNvSpPr>
          <p:nvPr/>
        </p:nvSpPr>
        <p:spPr bwMode="auto">
          <a:xfrm>
            <a:off x="8001000" y="5257801"/>
            <a:ext cx="2514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dirty="0"/>
              <a:t>Federal Theater Project</a:t>
            </a:r>
          </a:p>
        </p:txBody>
      </p:sp>
      <p:sp>
        <p:nvSpPr>
          <p:cNvPr id="13320" name="Text Box 17"/>
          <p:cNvSpPr txBox="1">
            <a:spLocks noChangeArrowheads="1"/>
          </p:cNvSpPr>
          <p:nvPr/>
        </p:nvSpPr>
        <p:spPr bwMode="auto">
          <a:xfrm>
            <a:off x="1828800" y="4038600"/>
            <a:ext cx="3276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 dirty="0"/>
              <a:t>WPA Artist Sketches WPA Workers</a:t>
            </a:r>
          </a:p>
        </p:txBody>
      </p:sp>
      <p:sp>
        <p:nvSpPr>
          <p:cNvPr id="13321" name="Text Box 18"/>
          <p:cNvSpPr txBox="1">
            <a:spLocks noChangeArrowheads="1"/>
          </p:cNvSpPr>
          <p:nvPr/>
        </p:nvSpPr>
        <p:spPr bwMode="auto">
          <a:xfrm>
            <a:off x="1905000" y="4800601"/>
            <a:ext cx="58674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0066"/>
                </a:solidFill>
              </a:rPr>
              <a:t>Puts people to work on government projects.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 smtClean="0">
                <a:solidFill>
                  <a:srgbClr val="000066"/>
                </a:solidFill>
              </a:rPr>
              <a:t>- Both </a:t>
            </a:r>
            <a:r>
              <a:rPr lang="en-US" altLang="en-US" sz="2000" dirty="0">
                <a:solidFill>
                  <a:srgbClr val="000066"/>
                </a:solidFill>
              </a:rPr>
              <a:t>manual and intellectual projects.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 smtClean="0">
                <a:solidFill>
                  <a:srgbClr val="000066"/>
                </a:solidFill>
              </a:rPr>
              <a:t>- Federal </a:t>
            </a:r>
            <a:r>
              <a:rPr lang="en-US" altLang="en-US" sz="2000" dirty="0">
                <a:solidFill>
                  <a:srgbClr val="000066"/>
                </a:solidFill>
              </a:rPr>
              <a:t>Writers </a:t>
            </a:r>
            <a:r>
              <a:rPr lang="en-US" altLang="en-US" sz="2000" dirty="0" smtClean="0">
                <a:solidFill>
                  <a:srgbClr val="000066"/>
                </a:solidFill>
              </a:rPr>
              <a:t>Project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 smtClean="0">
                <a:solidFill>
                  <a:srgbClr val="000066"/>
                </a:solidFill>
              </a:rPr>
              <a:t>- Artists </a:t>
            </a:r>
            <a:r>
              <a:rPr lang="en-US" altLang="en-US" sz="2000" dirty="0">
                <a:solidFill>
                  <a:srgbClr val="000066"/>
                </a:solidFill>
              </a:rPr>
              <a:t>Paint </a:t>
            </a:r>
            <a:r>
              <a:rPr lang="en-US" altLang="en-US" sz="2000" dirty="0" smtClean="0">
                <a:solidFill>
                  <a:srgbClr val="000066"/>
                </a:solidFill>
              </a:rPr>
              <a:t>Public Murals</a:t>
            </a:r>
            <a:endParaRPr lang="en-US" altLang="en-US" sz="2000" dirty="0">
              <a:solidFill>
                <a:srgbClr val="000066"/>
              </a:solidFill>
            </a:endParaRP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5029200" y="3962400"/>
            <a:ext cx="2743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Recovery</a:t>
            </a:r>
          </a:p>
        </p:txBody>
      </p:sp>
    </p:spTree>
    <p:extLst>
      <p:ext uri="{BB962C8B-B14F-4D97-AF65-F5344CB8AC3E}">
        <p14:creationId xmlns:p14="http://schemas.microsoft.com/office/powerpoint/2010/main" val="390986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14" y="295275"/>
            <a:ext cx="3834511" cy="5928742"/>
          </a:xfrm>
          <a:prstGeom prst="rect">
            <a:avLst/>
          </a:prstGeom>
        </p:spPr>
      </p:pic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954" y="295275"/>
            <a:ext cx="4255078" cy="592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Map of New Y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115140"/>
            <a:ext cx="4506352" cy="366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1950" y="901126"/>
            <a:ext cx="8096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Palatino Linotype" pitchFamily="18" charset="0"/>
              </a:rPr>
              <a:t>Elected in:		</a:t>
            </a:r>
            <a:r>
              <a:rPr lang="en-US" sz="3200" dirty="0" smtClean="0">
                <a:latin typeface="Palatino Linotype" pitchFamily="18" charset="0"/>
              </a:rPr>
              <a:t>1932, 1936, 1940, 1944  </a:t>
            </a:r>
            <a:r>
              <a:rPr lang="en-US" sz="3200" dirty="0">
                <a:latin typeface="Palatino Linotype" pitchFamily="18" charset="0"/>
              </a:rPr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1950" y="1434525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Palatino Linotype" pitchFamily="18" charset="0"/>
              </a:rPr>
              <a:t>President from:	</a:t>
            </a:r>
            <a:r>
              <a:rPr lang="en-US" sz="3200" dirty="0" smtClean="0">
                <a:latin typeface="Palatino Linotype" pitchFamily="18" charset="0"/>
              </a:rPr>
              <a:t>1933-1945</a:t>
            </a:r>
            <a:r>
              <a:rPr lang="en-US" sz="3200" dirty="0">
                <a:latin typeface="Palatino Linotype" pitchFamily="18" charset="0"/>
              </a:rPr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" y="1994454"/>
            <a:ext cx="5962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Palatino Linotype" pitchFamily="18" charset="0"/>
              </a:rPr>
              <a:t>Political Party:		</a:t>
            </a:r>
            <a:r>
              <a:rPr lang="en-US" sz="3200" dirty="0" smtClean="0">
                <a:latin typeface="Palatino Linotype" pitchFamily="18" charset="0"/>
              </a:rPr>
              <a:t>Democrat</a:t>
            </a:r>
            <a:endParaRPr lang="en-US" sz="3200" dirty="0">
              <a:latin typeface="Palatino Linotyp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950" y="2599628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Palatino Linotype" pitchFamily="18" charset="0"/>
              </a:rPr>
              <a:t>Home State:		</a:t>
            </a:r>
            <a:r>
              <a:rPr lang="en-US" sz="3200" dirty="0" smtClean="0">
                <a:latin typeface="Palatino Linotype" pitchFamily="18" charset="0"/>
              </a:rPr>
              <a:t>New York</a:t>
            </a:r>
          </a:p>
          <a:p>
            <a:r>
              <a:rPr lang="en-US" sz="3200" dirty="0">
                <a:latin typeface="Palatino Linotype" pitchFamily="18" charset="0"/>
              </a:rPr>
              <a:t>	</a:t>
            </a:r>
            <a:r>
              <a:rPr lang="en-US" sz="3200" dirty="0" smtClean="0">
                <a:latin typeface="Palatino Linotype" pitchFamily="18" charset="0"/>
              </a:rPr>
              <a:t>			</a:t>
            </a:r>
            <a:r>
              <a:rPr lang="en-US" sz="3200" dirty="0">
                <a:latin typeface="Palatino Linotype" pitchFamily="18" charset="0"/>
              </a:rPr>
              <a:t>	</a:t>
            </a:r>
          </a:p>
        </p:txBody>
      </p:sp>
      <p:pic>
        <p:nvPicPr>
          <p:cNvPr id="2050" name="Picture 2" descr="Cursive signature in in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92"/>
            <a:ext cx="4448175" cy="98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hyde park roosevel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09" y="3226193"/>
            <a:ext cx="5238750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Dime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394" y="2883395"/>
            <a:ext cx="3620922" cy="357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72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11"/>
          <p:cNvSpPr txBox="1">
            <a:spLocks noChangeArrowheads="1"/>
          </p:cNvSpPr>
          <p:nvPr/>
        </p:nvSpPr>
        <p:spPr bwMode="auto">
          <a:xfrm>
            <a:off x="152400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 smtClean="0">
                <a:solidFill>
                  <a:srgbClr val="000066"/>
                </a:solidFill>
              </a:rPr>
              <a:t>Solutions</a:t>
            </a:r>
            <a:endParaRPr lang="en-US" altLang="en-US" b="1" dirty="0">
              <a:solidFill>
                <a:srgbClr val="000066"/>
              </a:solidFill>
            </a:endParaRPr>
          </a:p>
        </p:txBody>
      </p:sp>
      <p:sp>
        <p:nvSpPr>
          <p:cNvPr id="13318" name="Text Box 12"/>
          <p:cNvSpPr txBox="1">
            <a:spLocks noChangeArrowheads="1"/>
          </p:cNvSpPr>
          <p:nvPr/>
        </p:nvSpPr>
        <p:spPr bwMode="auto">
          <a:xfrm>
            <a:off x="3124200" y="685801"/>
            <a:ext cx="6400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500" b="1" dirty="0" smtClean="0">
                <a:solidFill>
                  <a:srgbClr val="000066"/>
                </a:solidFill>
              </a:rPr>
              <a:t>Public Works Administration (PWA</a:t>
            </a:r>
            <a:r>
              <a:rPr lang="en-US" altLang="en-US" sz="2500" b="1" dirty="0">
                <a:solidFill>
                  <a:srgbClr val="000066"/>
                </a:solidFill>
              </a:rPr>
              <a:t>)</a:t>
            </a:r>
          </a:p>
        </p:txBody>
      </p:sp>
      <p:sp>
        <p:nvSpPr>
          <p:cNvPr id="13321" name="Text Box 18"/>
          <p:cNvSpPr txBox="1">
            <a:spLocks noChangeArrowheads="1"/>
          </p:cNvSpPr>
          <p:nvPr/>
        </p:nvSpPr>
        <p:spPr bwMode="auto">
          <a:xfrm>
            <a:off x="1905000" y="4800601"/>
            <a:ext cx="5867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 smtClean="0">
                <a:solidFill>
                  <a:srgbClr val="000066"/>
                </a:solidFill>
              </a:rPr>
              <a:t>-Built large-scale public works projects such as dams, hospitals, highways, and bridges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4457700" y="5608638"/>
            <a:ext cx="2743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Recovery</a:t>
            </a:r>
          </a:p>
        </p:txBody>
      </p:sp>
      <p:pic>
        <p:nvPicPr>
          <p:cNvPr id="1026" name="Picture 2" descr="Image result for PWA depres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586" y="1433042"/>
            <a:ext cx="3418114" cy="309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rand coulee d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71600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90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3048000" y="228600"/>
            <a:ext cx="502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4191000" y="152400"/>
            <a:ext cx="3429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066"/>
                </a:solidFill>
              </a:rPr>
              <a:t>Solutions</a:t>
            </a:r>
          </a:p>
        </p:txBody>
      </p:sp>
      <p:pic>
        <p:nvPicPr>
          <p:cNvPr id="14340" name="Picture 6" descr="CC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1"/>
            <a:ext cx="3962400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2819400" y="838201"/>
            <a:ext cx="68580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500" dirty="0">
                <a:solidFill>
                  <a:srgbClr val="000066"/>
                </a:solidFill>
                <a:hlinkClick r:id="rId3"/>
              </a:rPr>
              <a:t>Civilian Conservation Corps (CCC)</a:t>
            </a:r>
            <a:endParaRPr lang="en-US" altLang="en-US" sz="2500" dirty="0">
              <a:solidFill>
                <a:srgbClr val="000066"/>
              </a:solidFill>
            </a:endParaRPr>
          </a:p>
        </p:txBody>
      </p:sp>
      <p:pic>
        <p:nvPicPr>
          <p:cNvPr id="14343" name="Picture 9" descr="CCC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71600"/>
            <a:ext cx="44196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10"/>
          <p:cNvSpPr txBox="1">
            <a:spLocks noChangeArrowheads="1"/>
          </p:cNvSpPr>
          <p:nvPr/>
        </p:nvSpPr>
        <p:spPr bwMode="auto">
          <a:xfrm>
            <a:off x="2057400" y="4800601"/>
            <a:ext cx="8153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66"/>
                </a:solidFill>
              </a:rPr>
              <a:t>Young people were given jobs doing conservation &amp; recreation related </a:t>
            </a:r>
            <a:r>
              <a:rPr lang="en-US" altLang="en-US" sz="2000" b="1" dirty="0" smtClean="0">
                <a:solidFill>
                  <a:srgbClr val="000066"/>
                </a:solidFill>
              </a:rPr>
              <a:t>projects, like tree planting, stream conservation, and building state parks.</a:t>
            </a:r>
            <a:endParaRPr lang="en-US" altLang="en-US" sz="2000" b="1" dirty="0">
              <a:solidFill>
                <a:srgbClr val="000066"/>
              </a:solidFill>
            </a:endParaRP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4572000" y="5791200"/>
            <a:ext cx="3429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Recovery</a:t>
            </a:r>
          </a:p>
        </p:txBody>
      </p:sp>
    </p:spTree>
    <p:extLst>
      <p:ext uri="{BB962C8B-B14F-4D97-AF65-F5344CB8AC3E}">
        <p14:creationId xmlns:p14="http://schemas.microsoft.com/office/powerpoint/2010/main" val="339280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54745" y="1300957"/>
            <a:ext cx="535705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500" b="1" dirty="0" smtClean="0">
                <a:solidFill>
                  <a:srgbClr val="C00000"/>
                </a:solidFill>
              </a:rPr>
              <a:t>-Underdevelopment in the South</a:t>
            </a:r>
            <a:endParaRPr lang="en-US" altLang="en-US" sz="2500" b="1" dirty="0">
              <a:solidFill>
                <a:srgbClr val="C00000"/>
              </a:solidFill>
            </a:endParaRP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371600" y="4876801"/>
            <a:ext cx="3276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000" b="1" dirty="0" smtClean="0">
                <a:solidFill>
                  <a:srgbClr val="C00000"/>
                </a:solidFill>
              </a:rPr>
              <a:t>The South was still very rural and many areas lacked electricity</a:t>
            </a:r>
            <a:endParaRPr lang="en-US" altLang="en-US" sz="2000" b="1" dirty="0">
              <a:solidFill>
                <a:srgbClr val="C00000"/>
              </a:solidFill>
            </a:endParaRP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6591300" y="457200"/>
            <a:ext cx="419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66"/>
                </a:solidFill>
              </a:rPr>
              <a:t>Solution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6047153" y="1211247"/>
            <a:ext cx="5566229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500" b="1" dirty="0" smtClean="0">
                <a:solidFill>
                  <a:srgbClr val="000066"/>
                </a:solidFill>
              </a:rPr>
              <a:t>TVA – Tennessee Valley Authority</a:t>
            </a:r>
            <a:endParaRPr lang="en-US" altLang="en-US" sz="2500" b="1" dirty="0">
              <a:solidFill>
                <a:srgbClr val="000066"/>
              </a:solidFill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7209063" y="5889625"/>
            <a:ext cx="3505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 smtClean="0"/>
              <a:t>Recovery</a:t>
            </a:r>
            <a:endParaRPr lang="en-US" altLang="en-US" sz="4000" b="1" dirty="0"/>
          </a:p>
        </p:txBody>
      </p:sp>
      <p:sp>
        <p:nvSpPr>
          <p:cNvPr id="7177" name="Text Box 14"/>
          <p:cNvSpPr txBox="1">
            <a:spLocks noChangeArrowheads="1"/>
          </p:cNvSpPr>
          <p:nvPr/>
        </p:nvSpPr>
        <p:spPr bwMode="auto">
          <a:xfrm>
            <a:off x="1460500" y="457200"/>
            <a:ext cx="281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00000"/>
                </a:solidFill>
              </a:rPr>
              <a:t>Problem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6476999" y="4368969"/>
            <a:ext cx="537754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smtClean="0">
                <a:solidFill>
                  <a:srgbClr val="000066"/>
                </a:solidFill>
              </a:rPr>
              <a:t>Construction of hydroelectric dams along the Tennessee River provided power and employment</a:t>
            </a:r>
            <a:endParaRPr lang="en-US" altLang="en-US" sz="2400" dirty="0">
              <a:solidFill>
                <a:srgbClr val="000066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511800" y="368300"/>
            <a:ext cx="101600" cy="622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2" descr="Image result for federal securities act"/>
          <p:cNvSpPr>
            <a:spLocks noChangeAspect="1" noChangeArrowheads="1"/>
          </p:cNvSpPr>
          <p:nvPr/>
        </p:nvSpPr>
        <p:spPr bwMode="auto">
          <a:xfrm>
            <a:off x="7461248" y="2634457"/>
            <a:ext cx="365892" cy="36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Image result for T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194" y="1838260"/>
            <a:ext cx="2412947" cy="243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rural sou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7" y="1859768"/>
            <a:ext cx="4072889" cy="276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83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utoUpdateAnimBg="0"/>
      <p:bldP spid="3081" grpId="0" autoUpdateAnimBg="0"/>
      <p:bldP spid="3087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227333" y="1101587"/>
            <a:ext cx="517691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500" b="1" dirty="0" smtClean="0">
                <a:solidFill>
                  <a:srgbClr val="C00000"/>
                </a:solidFill>
              </a:rPr>
              <a:t>Closing Factories and Unemployment</a:t>
            </a:r>
            <a:endParaRPr lang="en-US" altLang="en-US" sz="2500" b="1" dirty="0">
              <a:solidFill>
                <a:srgbClr val="C00000"/>
              </a:solidFill>
            </a:endParaRP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6591300" y="457200"/>
            <a:ext cx="419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66"/>
                </a:solidFill>
              </a:rPr>
              <a:t>Solution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720957" y="1219200"/>
            <a:ext cx="6264717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500" b="1" dirty="0" smtClean="0">
                <a:solidFill>
                  <a:srgbClr val="000066"/>
                </a:solidFill>
              </a:rPr>
              <a:t>National Industries Recovery Act (NRA)</a:t>
            </a:r>
            <a:endParaRPr lang="en-US" altLang="en-US" sz="2500" b="1" dirty="0">
              <a:solidFill>
                <a:srgbClr val="000066"/>
              </a:solidFill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7277100" y="6016234"/>
            <a:ext cx="3505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 smtClean="0"/>
              <a:t>Recovery</a:t>
            </a:r>
            <a:endParaRPr lang="en-US" altLang="en-US" sz="4000" b="1" dirty="0"/>
          </a:p>
        </p:txBody>
      </p:sp>
      <p:sp>
        <p:nvSpPr>
          <p:cNvPr id="7177" name="Text Box 14"/>
          <p:cNvSpPr txBox="1">
            <a:spLocks noChangeArrowheads="1"/>
          </p:cNvSpPr>
          <p:nvPr/>
        </p:nvSpPr>
        <p:spPr bwMode="auto">
          <a:xfrm>
            <a:off x="1406088" y="305337"/>
            <a:ext cx="281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00000"/>
                </a:solidFill>
              </a:rPr>
              <a:t>Problem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6272890" y="4182543"/>
            <a:ext cx="537754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66"/>
                </a:solidFill>
              </a:rPr>
              <a:t>Required industries to create codes regulating wages, hours, working conditions, &amp; prices.  It was designed to promote recovery by ending wage &amp; price deflation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511800" y="368300"/>
            <a:ext cx="101600" cy="622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2" descr="Image result for federal securities act"/>
          <p:cNvSpPr>
            <a:spLocks noChangeAspect="1" noChangeArrowheads="1"/>
          </p:cNvSpPr>
          <p:nvPr/>
        </p:nvSpPr>
        <p:spPr bwMode="auto">
          <a:xfrm>
            <a:off x="7461248" y="2634457"/>
            <a:ext cx="365892" cy="36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9" descr="closed st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01" y="2272850"/>
            <a:ext cx="3812443" cy="287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NRApo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906" y="1963361"/>
            <a:ext cx="19415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69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utoUpdateAnimBg="0"/>
      <p:bldP spid="3081" grpId="0" autoUpdateAnimBg="0"/>
      <p:bldP spid="308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812800" y="1300957"/>
            <a:ext cx="4114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500" b="1" dirty="0" smtClean="0">
                <a:solidFill>
                  <a:srgbClr val="C00000"/>
                </a:solidFill>
              </a:rPr>
              <a:t>Labor Disputes</a:t>
            </a:r>
            <a:endParaRPr lang="en-US" altLang="en-US" sz="2500" b="1" dirty="0">
              <a:solidFill>
                <a:srgbClr val="C00000"/>
              </a:solidFill>
            </a:endParaRP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6591300" y="457200"/>
            <a:ext cx="419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66"/>
                </a:solidFill>
              </a:rPr>
              <a:t>Solution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6591299" y="1219200"/>
            <a:ext cx="4740729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500" b="1" dirty="0" smtClean="0">
                <a:solidFill>
                  <a:srgbClr val="000066"/>
                </a:solidFill>
              </a:rPr>
              <a:t>National </a:t>
            </a:r>
            <a:r>
              <a:rPr lang="en-US" altLang="en-US" sz="2500" b="1" dirty="0">
                <a:solidFill>
                  <a:srgbClr val="000066"/>
                </a:solidFill>
              </a:rPr>
              <a:t>L</a:t>
            </a:r>
            <a:r>
              <a:rPr lang="en-US" altLang="en-US" sz="2500" b="1" dirty="0" smtClean="0">
                <a:solidFill>
                  <a:srgbClr val="000066"/>
                </a:solidFill>
              </a:rPr>
              <a:t>abor Relations Act</a:t>
            </a:r>
            <a:endParaRPr lang="en-US" altLang="en-US" sz="2500" b="1" dirty="0">
              <a:solidFill>
                <a:srgbClr val="000066"/>
              </a:solidFill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7209063" y="5889625"/>
            <a:ext cx="3505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/>
              <a:t>Reform</a:t>
            </a:r>
          </a:p>
        </p:txBody>
      </p:sp>
      <p:sp>
        <p:nvSpPr>
          <p:cNvPr id="7177" name="Text Box 14"/>
          <p:cNvSpPr txBox="1">
            <a:spLocks noChangeArrowheads="1"/>
          </p:cNvSpPr>
          <p:nvPr/>
        </p:nvSpPr>
        <p:spPr bwMode="auto">
          <a:xfrm>
            <a:off x="1460500" y="457200"/>
            <a:ext cx="281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00000"/>
                </a:solidFill>
              </a:rPr>
              <a:t>Problem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6356814" y="4500855"/>
            <a:ext cx="537754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>
                <a:solidFill>
                  <a:srgbClr val="000066"/>
                </a:solidFill>
              </a:rPr>
              <a:t>Guaranteed  workers the right to bargain collectively and form unions w/out fear of punishment from management.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511800" y="368300"/>
            <a:ext cx="101600" cy="622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2" descr="Image result for federal securities act"/>
          <p:cNvSpPr>
            <a:spLocks noChangeAspect="1" noChangeArrowheads="1"/>
          </p:cNvSpPr>
          <p:nvPr/>
        </p:nvSpPr>
        <p:spPr bwMode="auto">
          <a:xfrm>
            <a:off x="7461248" y="2634457"/>
            <a:ext cx="365892" cy="36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 descr="Image result for 1930s stri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7" y="1774032"/>
            <a:ext cx="4135339" cy="301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Signing Social Sec A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063" y="1871290"/>
            <a:ext cx="3348477" cy="2497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19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utoUpdateAnimBg="0"/>
      <p:bldP spid="3081" grpId="0" autoUpdateAnimBg="0"/>
      <p:bldP spid="3087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847272" y="938827"/>
            <a:ext cx="41148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500" b="1" dirty="0" smtClean="0">
                <a:solidFill>
                  <a:srgbClr val="C00000"/>
                </a:solidFill>
              </a:rPr>
              <a:t>Poverty among the elderly and disabled</a:t>
            </a:r>
            <a:endParaRPr lang="en-US" altLang="en-US" sz="2500" b="1" dirty="0">
              <a:solidFill>
                <a:srgbClr val="C00000"/>
              </a:solidFill>
            </a:endParaRP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6591300" y="457200"/>
            <a:ext cx="419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000066"/>
                </a:solidFill>
              </a:rPr>
              <a:t>Solution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6316435" y="1234567"/>
            <a:ext cx="4740729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500" b="1" dirty="0" smtClean="0">
                <a:solidFill>
                  <a:srgbClr val="000066"/>
                </a:solidFill>
              </a:rPr>
              <a:t>Social Security Act</a:t>
            </a:r>
            <a:endParaRPr lang="en-US" altLang="en-US" sz="2500" b="1" dirty="0">
              <a:solidFill>
                <a:srgbClr val="000066"/>
              </a:solidFill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591300" y="5889625"/>
            <a:ext cx="41229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 smtClean="0"/>
              <a:t>Reform - Relief</a:t>
            </a:r>
            <a:endParaRPr lang="en-US" altLang="en-US" sz="4000" b="1" dirty="0"/>
          </a:p>
        </p:txBody>
      </p:sp>
      <p:sp>
        <p:nvSpPr>
          <p:cNvPr id="7177" name="Text Box 14"/>
          <p:cNvSpPr txBox="1">
            <a:spLocks noChangeArrowheads="1"/>
          </p:cNvSpPr>
          <p:nvPr/>
        </p:nvSpPr>
        <p:spPr bwMode="auto">
          <a:xfrm>
            <a:off x="1460500" y="223611"/>
            <a:ext cx="2819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C00000"/>
                </a:solidFill>
              </a:rPr>
              <a:t>Problem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>
            <a:off x="5765800" y="4514923"/>
            <a:ext cx="577482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dirty="0">
                <a:solidFill>
                  <a:srgbClr val="000066"/>
                </a:solidFill>
              </a:rPr>
              <a:t>Old Age </a:t>
            </a:r>
            <a:r>
              <a:rPr lang="en-US" altLang="en-US" sz="2400" dirty="0" smtClean="0">
                <a:solidFill>
                  <a:srgbClr val="000066"/>
                </a:solidFill>
              </a:rPr>
              <a:t>Pensions, Aid </a:t>
            </a:r>
            <a:r>
              <a:rPr lang="en-US" altLang="en-US" sz="2400" dirty="0">
                <a:solidFill>
                  <a:srgbClr val="000066"/>
                </a:solidFill>
              </a:rPr>
              <a:t>to Disabled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dirty="0">
                <a:solidFill>
                  <a:srgbClr val="000066"/>
                </a:solidFill>
              </a:rPr>
              <a:t>Encouraged states to provide matching benefits.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511800" y="368300"/>
            <a:ext cx="101600" cy="622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2" descr="Image result for federal securities act"/>
          <p:cNvSpPr>
            <a:spLocks noChangeAspect="1" noChangeArrowheads="1"/>
          </p:cNvSpPr>
          <p:nvPr/>
        </p:nvSpPr>
        <p:spPr bwMode="auto">
          <a:xfrm>
            <a:off x="7461248" y="2634457"/>
            <a:ext cx="365892" cy="36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0" descr="Old 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2" y="1939363"/>
            <a:ext cx="309403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Image result for social secur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750" y="1794844"/>
            <a:ext cx="4074550" cy="257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8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utoUpdateAnimBg="0"/>
      <p:bldP spid="3081" grpId="0" autoUpdateAnimBg="0"/>
      <p:bldP spid="3087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social security ida may ful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87" y="403004"/>
            <a:ext cx="9924999" cy="578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9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Court-Packing Plan - 1937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856529"/>
          </a:xfrm>
        </p:spPr>
        <p:txBody>
          <a:bodyPr>
            <a:normAutofit fontScale="92500"/>
          </a:bodyPr>
          <a:lstStyle/>
          <a:p>
            <a:r>
              <a:rPr lang="en-US" sz="2400" b="1" dirty="0" smtClean="0"/>
              <a:t>Many of Roosevelt’s New Deal programs were declared unconstitutional by the Supreme Court – including the NRA in </a:t>
            </a:r>
            <a:r>
              <a:rPr lang="en-US" sz="2400" b="1" i="1" dirty="0" smtClean="0"/>
              <a:t>Schechter v. United States</a:t>
            </a:r>
          </a:p>
          <a:p>
            <a:r>
              <a:rPr lang="en-US" sz="2400" dirty="0" smtClean="0"/>
              <a:t>Roosevelt called the Court the “9 Old Men” and proposed a law to add one justice, up to 6, for every existing justice over age 70.</a:t>
            </a:r>
          </a:p>
          <a:p>
            <a:r>
              <a:rPr lang="en-US" sz="2400" dirty="0" smtClean="0"/>
              <a:t>This was seen even by Democrats as an attempt to take over the Judicial Branch, and was not passed</a:t>
            </a:r>
          </a:p>
          <a:p>
            <a:r>
              <a:rPr lang="en-US" sz="2400" dirty="0" smtClean="0"/>
              <a:t>The Court was friendlier to Roosevelt’s policies after the defeat of this plan.</a:t>
            </a:r>
            <a:endParaRPr lang="en-US" sz="2400" dirty="0"/>
          </a:p>
        </p:txBody>
      </p:sp>
      <p:pic>
        <p:nvPicPr>
          <p:cNvPr id="14338" name="Picture 2" descr="https://upload.wikimedia.org/wikipedia/commons/d/d9/Supreme_Court_19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40" y="1825625"/>
            <a:ext cx="5826026" cy="455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73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965" y="-38967"/>
            <a:ext cx="37719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the mummy 19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73" y="-38967"/>
            <a:ext cx="3892513" cy="597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filmstrip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1033"/>
            <a:ext cx="5381276" cy="302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filmstrip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278" y="3831032"/>
            <a:ext cx="5381276" cy="302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filmstrip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556" y="3831033"/>
            <a:ext cx="5381276" cy="302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423677" y="4682794"/>
            <a:ext cx="29001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Bauhaus 93" panose="04030905020B02020C02" pitchFamily="82" charset="0"/>
              </a:rPr>
              <a:t>The Mummy</a:t>
            </a:r>
          </a:p>
          <a:p>
            <a:pPr algn="ctr"/>
            <a:r>
              <a:rPr lang="en-US" sz="4000" dirty="0" smtClean="0">
                <a:latin typeface="Bauhaus 93" panose="04030905020B02020C02" pitchFamily="82" charset="0"/>
              </a:rPr>
              <a:t>1932</a:t>
            </a:r>
            <a:endParaRPr lang="en-US" sz="4000" dirty="0">
              <a:latin typeface="Bauhaus 93" panose="04030905020B02020C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69275" y="4682794"/>
            <a:ext cx="30828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Bauhaus 93" panose="04030905020B02020C02" pitchFamily="82" charset="0"/>
              </a:rPr>
              <a:t>Frankenstein</a:t>
            </a:r>
          </a:p>
          <a:p>
            <a:pPr algn="ctr"/>
            <a:r>
              <a:rPr lang="en-US" sz="4000" dirty="0" smtClean="0">
                <a:latin typeface="Bauhaus 93" panose="04030905020B02020C02" pitchFamily="82" charset="0"/>
              </a:rPr>
              <a:t>1931</a:t>
            </a:r>
            <a:endParaRPr lang="en-US" sz="4000" dirty="0">
              <a:latin typeface="Bauhaus 93" panose="04030905020B02020C02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1159" y="4719574"/>
            <a:ext cx="29803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Bauhaus 93" panose="04030905020B02020C02" pitchFamily="82" charset="0"/>
              </a:rPr>
              <a:t>Boris Karloff</a:t>
            </a:r>
          </a:p>
          <a:p>
            <a:pPr algn="ctr"/>
            <a:r>
              <a:rPr lang="en-US" sz="4000" dirty="0" smtClean="0">
                <a:latin typeface="Bauhaus 93" panose="04030905020B02020C02" pitchFamily="82" charset="0"/>
              </a:rPr>
              <a:t>In…</a:t>
            </a:r>
            <a:endParaRPr lang="en-US" sz="4000" dirty="0">
              <a:latin typeface="Bauhaus 93" panose="04030905020B02020C02" pitchFamily="82" charset="0"/>
            </a:endParaRPr>
          </a:p>
        </p:txBody>
      </p:sp>
      <p:pic>
        <p:nvPicPr>
          <p:cNvPr id="2060" name="Picture 12" descr="Image result for boris karlof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76" y="265832"/>
            <a:ext cx="2778681" cy="333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king kong fay wra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0"/>
            <a:ext cx="7969956" cy="448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filmstrip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1033"/>
            <a:ext cx="5381276" cy="302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filmstrip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278" y="3831032"/>
            <a:ext cx="5381276" cy="302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27600" y="4566313"/>
            <a:ext cx="25571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Bauhaus 93" panose="04030905020B02020C02" pitchFamily="82" charset="0"/>
              </a:rPr>
              <a:t>King Kong</a:t>
            </a:r>
          </a:p>
          <a:p>
            <a:pPr algn="ctr"/>
            <a:r>
              <a:rPr lang="en-US" sz="4000" dirty="0" smtClean="0">
                <a:latin typeface="Bauhaus 93" panose="04030905020B02020C02" pitchFamily="82" charset="0"/>
              </a:rPr>
              <a:t>1933</a:t>
            </a:r>
            <a:endParaRPr lang="en-US" sz="4000" dirty="0">
              <a:latin typeface="Bauhaus 93" panose="04030905020B02020C02" pitchFamily="82" charset="0"/>
            </a:endParaRPr>
          </a:p>
        </p:txBody>
      </p:sp>
      <p:pic>
        <p:nvPicPr>
          <p:cNvPr id="9" name="Picture 4" descr="Image result for filmstrip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832" y="3831033"/>
            <a:ext cx="5381276" cy="302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23400" y="4719574"/>
            <a:ext cx="22958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Bauhaus 93" panose="04030905020B02020C02" pitchFamily="82" charset="0"/>
              </a:rPr>
              <a:t>Fay Wray</a:t>
            </a:r>
          </a:p>
          <a:p>
            <a:pPr algn="ctr"/>
            <a:r>
              <a:rPr lang="en-US" sz="4000" dirty="0" smtClean="0">
                <a:latin typeface="Bauhaus 93" panose="04030905020B02020C02" pitchFamily="82" charset="0"/>
              </a:rPr>
              <a:t>In…</a:t>
            </a:r>
            <a:endParaRPr lang="en-US" sz="4000" dirty="0"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95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4133" y="876301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slon Antique" pitchFamily="18" charset="0"/>
              </a:rPr>
              <a:t>New States</a:t>
            </a:r>
            <a:endParaRPr lang="en-US" dirty="0">
              <a:latin typeface="Caslon Antiqu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61429" y="2085977"/>
            <a:ext cx="11849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aslon Antique" pitchFamily="18" charset="0"/>
              </a:rPr>
              <a:t>None</a:t>
            </a:r>
            <a:endParaRPr lang="en-US" sz="3600" dirty="0">
              <a:solidFill>
                <a:srgbClr val="FF0000"/>
              </a:solidFill>
              <a:latin typeface="Caslon Antique" pitchFamily="18" charset="0"/>
            </a:endParaRPr>
          </a:p>
          <a:p>
            <a:endParaRPr lang="en-US" sz="3600" dirty="0">
              <a:solidFill>
                <a:srgbClr val="FF0000"/>
              </a:solidFill>
              <a:latin typeface="Caslon Antique" pitchFamily="18" charset="0"/>
            </a:endParaRPr>
          </a:p>
        </p:txBody>
      </p:sp>
      <p:pic>
        <p:nvPicPr>
          <p:cNvPr id="5" name="Picture 2" descr="Cursive signature in in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92"/>
            <a:ext cx="4448175" cy="98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10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duck soup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667" y="0"/>
            <a:ext cx="4075347" cy="613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a night at the opera marx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489" y="0"/>
            <a:ext cx="2806959" cy="443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filmstrip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1033"/>
            <a:ext cx="5381276" cy="302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filmstrip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278" y="3831032"/>
            <a:ext cx="5381276" cy="302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41935" y="4682795"/>
            <a:ext cx="26019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Bauhaus 93" panose="04030905020B02020C02" pitchFamily="82" charset="0"/>
              </a:rPr>
              <a:t>Duck Soup</a:t>
            </a:r>
          </a:p>
          <a:p>
            <a:pPr algn="ctr"/>
            <a:r>
              <a:rPr lang="en-US" sz="4000" dirty="0" smtClean="0">
                <a:latin typeface="Bauhaus 93" panose="04030905020B02020C02" pitchFamily="82" charset="0"/>
              </a:rPr>
              <a:t>1933</a:t>
            </a:r>
            <a:endParaRPr lang="en-US" sz="4000" dirty="0">
              <a:latin typeface="Bauhaus 93" panose="04030905020B02020C02" pitchFamily="82" charset="0"/>
            </a:endParaRPr>
          </a:p>
        </p:txBody>
      </p:sp>
      <p:pic>
        <p:nvPicPr>
          <p:cNvPr id="9" name="Picture 4" descr="Image result for filmstrip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832" y="3831033"/>
            <a:ext cx="5381276" cy="302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548489" y="4375019"/>
            <a:ext cx="25683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Bauhaus 93" panose="04030905020B02020C02" pitchFamily="82" charset="0"/>
              </a:rPr>
              <a:t>A Night at</a:t>
            </a:r>
          </a:p>
          <a:p>
            <a:pPr algn="ctr"/>
            <a:r>
              <a:rPr lang="en-US" sz="4000" dirty="0" smtClean="0">
                <a:latin typeface="Bauhaus 93" panose="04030905020B02020C02" pitchFamily="82" charset="0"/>
              </a:rPr>
              <a:t>The Opera</a:t>
            </a:r>
          </a:p>
          <a:p>
            <a:pPr algn="ctr"/>
            <a:r>
              <a:rPr lang="en-US" sz="4000" dirty="0" smtClean="0">
                <a:latin typeface="Bauhaus 93" panose="04030905020B02020C02" pitchFamily="82" charset="0"/>
              </a:rPr>
              <a:t>1935</a:t>
            </a:r>
            <a:endParaRPr lang="en-US" sz="4000" dirty="0">
              <a:latin typeface="Bauhaus 93" panose="04030905020B02020C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19726" y="4541775"/>
            <a:ext cx="241765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Bauhaus 93" panose="04030905020B02020C02" pitchFamily="82" charset="0"/>
              </a:rPr>
              <a:t>The Marx </a:t>
            </a:r>
          </a:p>
          <a:p>
            <a:pPr algn="ctr"/>
            <a:r>
              <a:rPr lang="en-US" sz="4000" dirty="0" smtClean="0">
                <a:latin typeface="Bauhaus 93" panose="04030905020B02020C02" pitchFamily="82" charset="0"/>
              </a:rPr>
              <a:t>Brothers</a:t>
            </a:r>
          </a:p>
          <a:p>
            <a:pPr algn="ctr"/>
            <a:r>
              <a:rPr lang="en-US" sz="4000" dirty="0" smtClean="0">
                <a:latin typeface="Bauhaus 93" panose="04030905020B02020C02" pitchFamily="82" charset="0"/>
              </a:rPr>
              <a:t>In…</a:t>
            </a:r>
            <a:endParaRPr lang="en-US" sz="4000" dirty="0">
              <a:latin typeface="Bauhaus 93" panose="04030905020B02020C02" pitchFamily="82" charset="0"/>
            </a:endParaRPr>
          </a:p>
        </p:txBody>
      </p:sp>
      <p:pic>
        <p:nvPicPr>
          <p:cNvPr id="3078" name="Picture 6" descr="Image result for duck sou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70" y="555899"/>
            <a:ext cx="3558551" cy="271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62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modern tim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518" y="0"/>
            <a:ext cx="3032306" cy="461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filmstrip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1033"/>
            <a:ext cx="5381276" cy="302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filmstrip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278" y="3831032"/>
            <a:ext cx="5381276" cy="302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0401" y="4483100"/>
            <a:ext cx="202170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Bauhaus 93" panose="04030905020B02020C02" pitchFamily="82" charset="0"/>
              </a:rPr>
              <a:t>Charlie </a:t>
            </a:r>
          </a:p>
          <a:p>
            <a:pPr algn="ctr"/>
            <a:r>
              <a:rPr lang="en-US" sz="4000" dirty="0" smtClean="0">
                <a:latin typeface="Bauhaus 93" panose="04030905020B02020C02" pitchFamily="82" charset="0"/>
              </a:rPr>
              <a:t>Chaplin</a:t>
            </a:r>
          </a:p>
          <a:p>
            <a:pPr algn="ctr"/>
            <a:r>
              <a:rPr lang="en-US" sz="4000" dirty="0" smtClean="0">
                <a:latin typeface="Bauhaus 93" panose="04030905020B02020C02" pitchFamily="82" charset="0"/>
              </a:rPr>
              <a:t>In…</a:t>
            </a:r>
            <a:endParaRPr lang="en-US" sz="4000" dirty="0">
              <a:latin typeface="Bauhaus 93" panose="04030905020B02020C02" pitchFamily="82" charset="0"/>
            </a:endParaRPr>
          </a:p>
        </p:txBody>
      </p:sp>
      <p:pic>
        <p:nvPicPr>
          <p:cNvPr id="9" name="Picture 4" descr="Image result for filmstrip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832" y="3831033"/>
            <a:ext cx="5381276" cy="302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55518" y="4682794"/>
            <a:ext cx="33217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Bauhaus 93" panose="04030905020B02020C02" pitchFamily="82" charset="0"/>
              </a:rPr>
              <a:t>Modern Times</a:t>
            </a:r>
          </a:p>
          <a:p>
            <a:pPr algn="ctr"/>
            <a:r>
              <a:rPr lang="en-US" sz="4000" dirty="0" smtClean="0">
                <a:latin typeface="Bauhaus 93" panose="04030905020B02020C02" pitchFamily="82" charset="0"/>
              </a:rPr>
              <a:t>1936</a:t>
            </a:r>
            <a:endParaRPr lang="en-US" sz="4000" dirty="0">
              <a:latin typeface="Bauhaus 93" panose="04030905020B02020C02" pitchFamily="82" charset="0"/>
            </a:endParaRPr>
          </a:p>
        </p:txBody>
      </p:sp>
      <p:pic>
        <p:nvPicPr>
          <p:cNvPr id="8196" name="Picture 4" descr="Image result for charlie chapl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48" y="279400"/>
            <a:ext cx="2497960" cy="332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11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filmstri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1033"/>
            <a:ext cx="5381276" cy="302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filmstri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278" y="3831032"/>
            <a:ext cx="5381276" cy="302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filmstri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832" y="3831033"/>
            <a:ext cx="5381276" cy="302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15390" y="4566313"/>
            <a:ext cx="27815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Bauhaus 93" panose="04030905020B02020C02" pitchFamily="82" charset="0"/>
              </a:rPr>
              <a:t>Snow White</a:t>
            </a:r>
          </a:p>
          <a:p>
            <a:pPr algn="ctr"/>
            <a:r>
              <a:rPr lang="en-US" sz="4000" dirty="0" smtClean="0">
                <a:latin typeface="Bauhaus 93" panose="04030905020B02020C02" pitchFamily="82" charset="0"/>
              </a:rPr>
              <a:t>1937</a:t>
            </a:r>
            <a:endParaRPr lang="en-US" sz="4000" dirty="0">
              <a:latin typeface="Bauhaus 93" panose="04030905020B02020C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8726" y="4682795"/>
            <a:ext cx="30844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Bauhaus 93" panose="04030905020B02020C02" pitchFamily="82" charset="0"/>
              </a:rPr>
              <a:t>First full length</a:t>
            </a:r>
          </a:p>
          <a:p>
            <a:pPr algn="ctr"/>
            <a:r>
              <a:rPr lang="en-US" sz="3200" dirty="0" smtClean="0">
                <a:latin typeface="Bauhaus 93" panose="04030905020B02020C02" pitchFamily="82" charset="0"/>
              </a:rPr>
              <a:t>Animated movie</a:t>
            </a:r>
          </a:p>
          <a:p>
            <a:pPr algn="ctr"/>
            <a:r>
              <a:rPr lang="en-US" sz="3200" dirty="0" smtClean="0">
                <a:latin typeface="Bauhaus 93" panose="04030905020B02020C02" pitchFamily="82" charset="0"/>
              </a:rPr>
              <a:t>Walt Disney’s</a:t>
            </a:r>
            <a:endParaRPr lang="en-US" sz="3200" dirty="0">
              <a:latin typeface="Bauhaus 93" panose="04030905020B02020C02" pitchFamily="82" charset="0"/>
            </a:endParaRPr>
          </a:p>
        </p:txBody>
      </p:sp>
      <p:pic>
        <p:nvPicPr>
          <p:cNvPr id="6146" name="Picture 2" descr="Image result for snow white movie poste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037" y="82845"/>
            <a:ext cx="2485516" cy="374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snow whi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922" y="532950"/>
            <a:ext cx="424815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multiplane camer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271"/>
            <a:ext cx="4537311" cy="302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snow white osca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173" y="4347446"/>
            <a:ext cx="2029657" cy="199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44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stagecoach movie post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383" y="0"/>
            <a:ext cx="32194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filmstrip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1033"/>
            <a:ext cx="5381276" cy="302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filmstrip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278" y="3831032"/>
            <a:ext cx="5381276" cy="302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filmstrip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832" y="3831033"/>
            <a:ext cx="5381276" cy="302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9481" y="4566313"/>
            <a:ext cx="31133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Bauhaus 93" panose="04030905020B02020C02" pitchFamily="82" charset="0"/>
              </a:rPr>
              <a:t>Stage Coach</a:t>
            </a:r>
          </a:p>
          <a:p>
            <a:pPr algn="ctr"/>
            <a:r>
              <a:rPr lang="en-US" sz="4000" dirty="0" smtClean="0">
                <a:latin typeface="Bauhaus 93" panose="04030905020B02020C02" pitchFamily="82" charset="0"/>
              </a:rPr>
              <a:t>1939</a:t>
            </a:r>
            <a:endParaRPr lang="en-US" sz="4000" dirty="0">
              <a:latin typeface="Bauhaus 93" panose="04030905020B02020C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8763" y="4682795"/>
            <a:ext cx="28616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Bauhaus 93" panose="04030905020B02020C02" pitchFamily="82" charset="0"/>
              </a:rPr>
              <a:t>John Wayne</a:t>
            </a:r>
          </a:p>
          <a:p>
            <a:pPr algn="ctr"/>
            <a:r>
              <a:rPr lang="en-US" sz="4000" dirty="0" smtClean="0">
                <a:latin typeface="Bauhaus 93" panose="04030905020B02020C02" pitchFamily="82" charset="0"/>
              </a:rPr>
              <a:t>In…</a:t>
            </a:r>
            <a:endParaRPr lang="en-US" sz="4000" dirty="0">
              <a:latin typeface="Bauhaus 93" panose="04030905020B02020C02" pitchFamily="82" charset="0"/>
            </a:endParaRPr>
          </a:p>
        </p:txBody>
      </p:sp>
      <p:pic>
        <p:nvPicPr>
          <p:cNvPr id="5124" name="Picture 4" descr="Image result for john wayne 1930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675" y="494767"/>
            <a:ext cx="2247858" cy="291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75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wizard of oz ;post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278" y="-145061"/>
            <a:ext cx="4590061" cy="459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filmstrip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1033"/>
            <a:ext cx="5381276" cy="302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filmstrip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278" y="3831032"/>
            <a:ext cx="5381276" cy="302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filmstrip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832" y="3831033"/>
            <a:ext cx="5381276" cy="302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3070" y="4566313"/>
            <a:ext cx="31261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Bauhaus 93" panose="04030905020B02020C02" pitchFamily="82" charset="0"/>
              </a:rPr>
              <a:t>Wizard of Oz</a:t>
            </a:r>
          </a:p>
          <a:p>
            <a:pPr algn="ctr"/>
            <a:r>
              <a:rPr lang="en-US" sz="4000" dirty="0" smtClean="0">
                <a:latin typeface="Bauhaus 93" panose="04030905020B02020C02" pitchFamily="82" charset="0"/>
              </a:rPr>
              <a:t>1939</a:t>
            </a:r>
            <a:endParaRPr lang="en-US" sz="4000" dirty="0">
              <a:latin typeface="Bauhaus 93" panose="04030905020B02020C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8120" y="4682795"/>
            <a:ext cx="31229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Bauhaus 93" panose="04030905020B02020C02" pitchFamily="82" charset="0"/>
              </a:rPr>
              <a:t>Judy Garland</a:t>
            </a:r>
          </a:p>
          <a:p>
            <a:pPr algn="ctr"/>
            <a:r>
              <a:rPr lang="en-US" sz="4000" dirty="0" smtClean="0">
                <a:latin typeface="Bauhaus 93" panose="04030905020B02020C02" pitchFamily="82" charset="0"/>
              </a:rPr>
              <a:t>In…</a:t>
            </a:r>
            <a:endParaRPr lang="en-US" sz="4000" dirty="0">
              <a:latin typeface="Bauhaus 93" panose="04030905020B02020C02" pitchFamily="82" charset="0"/>
            </a:endParaRPr>
          </a:p>
        </p:txBody>
      </p:sp>
      <p:pic>
        <p:nvPicPr>
          <p:cNvPr id="4100" name="Picture 4" descr="Image result for wizard of o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47" y="525406"/>
            <a:ext cx="3813153" cy="281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judy garla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20" y="150807"/>
            <a:ext cx="2803991" cy="355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40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gone with the wind post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335" y="-436270"/>
            <a:ext cx="3968115" cy="597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filmstrip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1033"/>
            <a:ext cx="5381276" cy="302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filmstrip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278" y="3831032"/>
            <a:ext cx="5381276" cy="302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filmstrip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832" y="3831033"/>
            <a:ext cx="5381276" cy="302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98748" y="4566313"/>
            <a:ext cx="26148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Bauhaus 93" panose="04030905020B02020C02" pitchFamily="82" charset="0"/>
              </a:rPr>
              <a:t>Gone With </a:t>
            </a:r>
          </a:p>
          <a:p>
            <a:pPr algn="ctr"/>
            <a:r>
              <a:rPr lang="en-US" sz="4000" dirty="0" smtClean="0">
                <a:latin typeface="Bauhaus 93" panose="04030905020B02020C02" pitchFamily="82" charset="0"/>
              </a:rPr>
              <a:t>The Wind</a:t>
            </a:r>
          </a:p>
          <a:p>
            <a:pPr algn="ctr"/>
            <a:r>
              <a:rPr lang="en-US" sz="4000" dirty="0" smtClean="0">
                <a:latin typeface="Bauhaus 93" panose="04030905020B02020C02" pitchFamily="82" charset="0"/>
              </a:rPr>
              <a:t>1933</a:t>
            </a:r>
            <a:endParaRPr lang="en-US" sz="4000" dirty="0">
              <a:latin typeface="Bauhaus 93" panose="04030905020B02020C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9228" y="4375019"/>
            <a:ext cx="322075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Bauhaus 93" panose="04030905020B02020C02" pitchFamily="82" charset="0"/>
              </a:rPr>
              <a:t>Clark Gable</a:t>
            </a:r>
          </a:p>
          <a:p>
            <a:pPr algn="ctr"/>
            <a:r>
              <a:rPr lang="en-US" sz="4000" dirty="0" smtClean="0">
                <a:latin typeface="Bauhaus 93" panose="04030905020B02020C02" pitchFamily="82" charset="0"/>
              </a:rPr>
              <a:t>&amp;Vivien Leigh</a:t>
            </a:r>
          </a:p>
          <a:p>
            <a:pPr algn="ctr"/>
            <a:r>
              <a:rPr lang="en-US" sz="4000" dirty="0" smtClean="0">
                <a:latin typeface="Bauhaus 93" panose="04030905020B02020C02" pitchFamily="82" charset="0"/>
              </a:rPr>
              <a:t>In…</a:t>
            </a:r>
            <a:endParaRPr lang="en-US" sz="4000" dirty="0">
              <a:latin typeface="Bauhaus 93" panose="04030905020B02020C02" pitchFamily="82" charset="0"/>
            </a:endParaRPr>
          </a:p>
        </p:txBody>
      </p:sp>
      <p:pic>
        <p:nvPicPr>
          <p:cNvPr id="11268" name="Picture 4" descr="Image result for clark gab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88" y="245394"/>
            <a:ext cx="1883552" cy="221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mage result for vivien leig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909" y="1354597"/>
            <a:ext cx="1650567" cy="224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78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filmstri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1033"/>
            <a:ext cx="5381276" cy="302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filmstri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278" y="3831032"/>
            <a:ext cx="5381276" cy="302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filmstri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832" y="3831033"/>
            <a:ext cx="5381276" cy="302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62129" y="4429060"/>
            <a:ext cx="22317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Bauhaus 93" panose="04030905020B02020C02" pitchFamily="82" charset="0"/>
              </a:rPr>
              <a:t>The Little</a:t>
            </a:r>
          </a:p>
          <a:p>
            <a:pPr algn="ctr"/>
            <a:r>
              <a:rPr lang="en-US" sz="4000" dirty="0" smtClean="0">
                <a:latin typeface="Bauhaus 93" panose="04030905020B02020C02" pitchFamily="82" charset="0"/>
              </a:rPr>
              <a:t>Colonel</a:t>
            </a:r>
          </a:p>
          <a:p>
            <a:pPr algn="ctr"/>
            <a:r>
              <a:rPr lang="en-US" sz="4000" dirty="0" smtClean="0">
                <a:latin typeface="Bauhaus 93" panose="04030905020B02020C02" pitchFamily="82" charset="0"/>
              </a:rPr>
              <a:t>1935</a:t>
            </a:r>
            <a:endParaRPr lang="en-US" sz="4000" dirty="0">
              <a:latin typeface="Bauhaus 93" panose="04030905020B02020C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7884" y="4429060"/>
            <a:ext cx="18598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Bauhaus 93" panose="04030905020B02020C02" pitchFamily="82" charset="0"/>
              </a:rPr>
              <a:t>Shirley</a:t>
            </a:r>
          </a:p>
          <a:p>
            <a:pPr algn="ctr"/>
            <a:r>
              <a:rPr lang="en-US" sz="4000" dirty="0" smtClean="0">
                <a:latin typeface="Bauhaus 93" panose="04030905020B02020C02" pitchFamily="82" charset="0"/>
              </a:rPr>
              <a:t>Temple</a:t>
            </a:r>
          </a:p>
          <a:p>
            <a:pPr algn="ctr"/>
            <a:r>
              <a:rPr lang="en-US" sz="4000" dirty="0" smtClean="0">
                <a:latin typeface="Bauhaus 93" panose="04030905020B02020C02" pitchFamily="82" charset="0"/>
              </a:rPr>
              <a:t>In…</a:t>
            </a:r>
            <a:endParaRPr lang="en-US" sz="4000" dirty="0">
              <a:latin typeface="Bauhaus 93" panose="04030905020B02020C02" pitchFamily="82" charset="0"/>
            </a:endParaRPr>
          </a:p>
        </p:txBody>
      </p:sp>
      <p:pic>
        <p:nvPicPr>
          <p:cNvPr id="10242" name="Picture 2" descr="Image result for the little colone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618" y="5447"/>
            <a:ext cx="2470234" cy="382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Brighteyes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064" y="11656"/>
            <a:ext cx="2485983" cy="38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46577" y="4429060"/>
            <a:ext cx="26564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Bauhaus 93" panose="04030905020B02020C02" pitchFamily="82" charset="0"/>
              </a:rPr>
              <a:t>Bright Eyes</a:t>
            </a:r>
          </a:p>
          <a:p>
            <a:pPr algn="ctr"/>
            <a:r>
              <a:rPr lang="en-US" sz="4000" dirty="0" smtClean="0">
                <a:latin typeface="Bauhaus 93" panose="04030905020B02020C02" pitchFamily="82" charset="0"/>
              </a:rPr>
              <a:t>1934</a:t>
            </a:r>
            <a:endParaRPr lang="en-US" sz="4000" dirty="0">
              <a:latin typeface="Bauhaus 93" panose="04030905020B02020C02" pitchFamily="82" charset="0"/>
            </a:endParaRPr>
          </a:p>
        </p:txBody>
      </p:sp>
      <p:pic>
        <p:nvPicPr>
          <p:cNvPr id="10246" name="Picture 6" descr="Image result for shirley templ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103" y="275912"/>
            <a:ext cx="2501390" cy="31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59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AngelswithDirtyFaces.Theatricalposter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721" y="0"/>
            <a:ext cx="2892598" cy="44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The Public Enemy 1931 Poste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360" y="-201043"/>
            <a:ext cx="3165050" cy="476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filmstrip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1033"/>
            <a:ext cx="5381276" cy="302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filmstrip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278" y="3831032"/>
            <a:ext cx="5381276" cy="302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filmstrip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832" y="3831033"/>
            <a:ext cx="5381276" cy="302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97969" y="4424633"/>
            <a:ext cx="32415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Bauhaus 93" panose="04030905020B02020C02" pitchFamily="82" charset="0"/>
              </a:rPr>
              <a:t>Public Enemy</a:t>
            </a:r>
          </a:p>
          <a:p>
            <a:pPr algn="ctr"/>
            <a:r>
              <a:rPr lang="en-US" sz="4000" dirty="0" smtClean="0">
                <a:latin typeface="Bauhaus 93" panose="04030905020B02020C02" pitchFamily="82" charset="0"/>
              </a:rPr>
              <a:t>1931</a:t>
            </a:r>
            <a:endParaRPr lang="en-US" sz="4000" dirty="0">
              <a:latin typeface="Bauhaus 93" panose="04030905020B02020C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10328" y="4375019"/>
            <a:ext cx="280237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Bauhaus 93" panose="04030905020B02020C02" pitchFamily="82" charset="0"/>
              </a:rPr>
              <a:t>Angels with</a:t>
            </a:r>
          </a:p>
          <a:p>
            <a:pPr algn="ctr"/>
            <a:r>
              <a:rPr lang="en-US" sz="4000" dirty="0" smtClean="0">
                <a:latin typeface="Bauhaus 93" panose="04030905020B02020C02" pitchFamily="82" charset="0"/>
              </a:rPr>
              <a:t>Dirty Faces</a:t>
            </a:r>
          </a:p>
          <a:p>
            <a:pPr algn="ctr"/>
            <a:r>
              <a:rPr lang="en-US" sz="4000" dirty="0" smtClean="0">
                <a:latin typeface="Bauhaus 93" panose="04030905020B02020C02" pitchFamily="82" charset="0"/>
              </a:rPr>
              <a:t>1938</a:t>
            </a:r>
            <a:endParaRPr lang="en-US" sz="4000" dirty="0">
              <a:latin typeface="Bauhaus 93" panose="04030905020B02020C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55902" y="4418288"/>
            <a:ext cx="20056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Bauhaus 93" panose="04030905020B02020C02" pitchFamily="82" charset="0"/>
              </a:rPr>
              <a:t>James </a:t>
            </a:r>
          </a:p>
          <a:p>
            <a:pPr algn="ctr"/>
            <a:r>
              <a:rPr lang="en-US" sz="4000" dirty="0" smtClean="0">
                <a:latin typeface="Bauhaus 93" panose="04030905020B02020C02" pitchFamily="82" charset="0"/>
              </a:rPr>
              <a:t>Cagney</a:t>
            </a:r>
          </a:p>
          <a:p>
            <a:pPr algn="ctr"/>
            <a:r>
              <a:rPr lang="en-US" sz="4000" dirty="0" smtClean="0">
                <a:latin typeface="Bauhaus 93" panose="04030905020B02020C02" pitchFamily="82" charset="0"/>
              </a:rPr>
              <a:t>In…</a:t>
            </a:r>
            <a:endParaRPr lang="en-US" sz="4000" dirty="0">
              <a:latin typeface="Bauhaus 93" panose="04030905020B02020C02" pitchFamily="82" charset="0"/>
            </a:endParaRPr>
          </a:p>
        </p:txBody>
      </p:sp>
      <p:pic>
        <p:nvPicPr>
          <p:cNvPr id="9222" name="Picture 6" descr="Publicity headshot of James Cagnre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01" y="280570"/>
            <a:ext cx="2443477" cy="329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71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10" descr="Robin hood moviepost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951" y="0"/>
            <a:ext cx="2671846" cy="399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aptain Blood.jpe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397" y="0"/>
            <a:ext cx="2515435" cy="412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filmstrip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1033"/>
            <a:ext cx="5381276" cy="302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filmstrip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278" y="3831032"/>
            <a:ext cx="5381276" cy="302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filmstrip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832" y="3831033"/>
            <a:ext cx="5381276" cy="302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20547" y="4424633"/>
            <a:ext cx="219643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Bauhaus 93" panose="04030905020B02020C02" pitchFamily="82" charset="0"/>
              </a:rPr>
              <a:t>Captain </a:t>
            </a:r>
          </a:p>
          <a:p>
            <a:pPr algn="ctr"/>
            <a:r>
              <a:rPr lang="en-US" sz="4000" dirty="0" smtClean="0">
                <a:latin typeface="Bauhaus 93" panose="04030905020B02020C02" pitchFamily="82" charset="0"/>
              </a:rPr>
              <a:t>Blood</a:t>
            </a:r>
          </a:p>
          <a:p>
            <a:pPr algn="ctr"/>
            <a:r>
              <a:rPr lang="en-US" sz="4000" dirty="0" smtClean="0">
                <a:latin typeface="Bauhaus 93" panose="04030905020B02020C02" pitchFamily="82" charset="0"/>
              </a:rPr>
              <a:t>1936</a:t>
            </a:r>
            <a:endParaRPr lang="en-US" sz="4000" dirty="0">
              <a:latin typeface="Bauhaus 93" panose="04030905020B02020C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03113" y="4375019"/>
            <a:ext cx="28167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Bauhaus 93" panose="04030905020B02020C02" pitchFamily="82" charset="0"/>
              </a:rPr>
              <a:t>Robin Hood</a:t>
            </a:r>
          </a:p>
          <a:p>
            <a:pPr algn="ctr"/>
            <a:r>
              <a:rPr lang="en-US" sz="4000" dirty="0" smtClean="0">
                <a:latin typeface="Bauhaus 93" panose="04030905020B02020C02" pitchFamily="82" charset="0"/>
              </a:rPr>
              <a:t>1938</a:t>
            </a:r>
            <a:endParaRPr lang="en-US" sz="4000" dirty="0">
              <a:latin typeface="Bauhaus 93" panose="04030905020B02020C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5148" y="4559685"/>
            <a:ext cx="32031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Bauhaus 93" panose="04030905020B02020C02" pitchFamily="82" charset="0"/>
              </a:rPr>
              <a:t>Errol Flynn &amp; </a:t>
            </a:r>
          </a:p>
          <a:p>
            <a:pPr algn="ctr"/>
            <a:r>
              <a:rPr lang="en-US" sz="2800" dirty="0" smtClean="0">
                <a:latin typeface="Bauhaus 93" panose="04030905020B02020C02" pitchFamily="82" charset="0"/>
              </a:rPr>
              <a:t>Olivia de Havilland</a:t>
            </a:r>
          </a:p>
          <a:p>
            <a:pPr algn="ctr"/>
            <a:r>
              <a:rPr lang="en-US" sz="4000" dirty="0" smtClean="0">
                <a:latin typeface="Bauhaus 93" panose="04030905020B02020C02" pitchFamily="82" charset="0"/>
              </a:rPr>
              <a:t>In…</a:t>
            </a:r>
            <a:endParaRPr lang="en-US" sz="4000" dirty="0">
              <a:latin typeface="Bauhaus 93" panose="04030905020B02020C02" pitchFamily="82" charset="0"/>
            </a:endParaRPr>
          </a:p>
        </p:txBody>
      </p:sp>
      <p:pic>
        <p:nvPicPr>
          <p:cNvPr id="9228" name="Picture 12" descr="Errol Flynn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07" y="224173"/>
            <a:ext cx="2600772" cy="322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19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Swing Time Post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643" y="0"/>
            <a:ext cx="2714800" cy="399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filmstrip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1033"/>
            <a:ext cx="5381276" cy="302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filmstrip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278" y="3831032"/>
            <a:ext cx="5381276" cy="302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filmstrip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832" y="3831033"/>
            <a:ext cx="5381276" cy="302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87084" y="4590376"/>
            <a:ext cx="19511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Bauhaus 93" panose="04030905020B02020C02" pitchFamily="82" charset="0"/>
              </a:rPr>
              <a:t>Top Hat</a:t>
            </a:r>
          </a:p>
          <a:p>
            <a:pPr algn="ctr"/>
            <a:r>
              <a:rPr lang="en-US" sz="4000" dirty="0" smtClean="0">
                <a:latin typeface="Bauhaus 93" panose="04030905020B02020C02" pitchFamily="82" charset="0"/>
              </a:rPr>
              <a:t>1935</a:t>
            </a:r>
            <a:endParaRPr lang="en-US" sz="4000" dirty="0">
              <a:latin typeface="Bauhaus 93" panose="04030905020B02020C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10025" y="4690072"/>
            <a:ext cx="27398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Bauhaus 93" panose="04030905020B02020C02" pitchFamily="82" charset="0"/>
              </a:rPr>
              <a:t>Swing Time</a:t>
            </a:r>
          </a:p>
          <a:p>
            <a:pPr algn="ctr"/>
            <a:r>
              <a:rPr lang="en-US" sz="4000" dirty="0" smtClean="0">
                <a:latin typeface="Bauhaus 93" panose="04030905020B02020C02" pitchFamily="82" charset="0"/>
              </a:rPr>
              <a:t>1936</a:t>
            </a:r>
            <a:endParaRPr lang="en-US" sz="4000" dirty="0">
              <a:latin typeface="Bauhaus 93" panose="04030905020B02020C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2458" y="4190353"/>
            <a:ext cx="300915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atin typeface="Bauhaus 93" panose="04030905020B02020C02" pitchFamily="82" charset="0"/>
              </a:rPr>
              <a:t>Fred Astaire</a:t>
            </a:r>
          </a:p>
          <a:p>
            <a:pPr algn="ctr"/>
            <a:r>
              <a:rPr lang="en-US" sz="3600" dirty="0" smtClean="0">
                <a:latin typeface="Bauhaus 93" panose="04030905020B02020C02" pitchFamily="82" charset="0"/>
              </a:rPr>
              <a:t>&amp; </a:t>
            </a:r>
          </a:p>
          <a:p>
            <a:pPr algn="ctr"/>
            <a:r>
              <a:rPr lang="en-US" sz="3600" dirty="0" smtClean="0">
                <a:latin typeface="Bauhaus 93" panose="04030905020B02020C02" pitchFamily="82" charset="0"/>
              </a:rPr>
              <a:t>Ginger Rogers</a:t>
            </a:r>
          </a:p>
          <a:p>
            <a:pPr algn="ctr"/>
            <a:r>
              <a:rPr lang="en-US" sz="3600" dirty="0" smtClean="0">
                <a:latin typeface="Bauhaus 93" panose="04030905020B02020C02" pitchFamily="82" charset="0"/>
              </a:rPr>
              <a:t>In…</a:t>
            </a:r>
            <a:endParaRPr lang="en-US" sz="3600" dirty="0">
              <a:latin typeface="Bauhaus 93" panose="04030905020B02020C02" pitchFamily="82" charset="0"/>
            </a:endParaRPr>
          </a:p>
        </p:txBody>
      </p:sp>
      <p:pic>
        <p:nvPicPr>
          <p:cNvPr id="12290" name="Picture 2" descr="TopHatORGI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767" y="-357095"/>
            <a:ext cx="2799065" cy="418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Image result for fred astair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964" y="793872"/>
            <a:ext cx="22002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Image result for ginger roger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84" y="176296"/>
            <a:ext cx="2095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59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023" y="0"/>
            <a:ext cx="622638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dern No. 20" panose="02070704070505020303" pitchFamily="18" charset="0"/>
              </a:rPr>
              <a:t>Election of 1932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Modern No. 20" panose="020707040705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4226" y="3288699"/>
            <a:ext cx="51845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askerville Old Face" panose="02020602080505020303" pitchFamily="18" charset="0"/>
              </a:rPr>
              <a:t>Republican: 59</a:t>
            </a:r>
          </a:p>
          <a:p>
            <a:r>
              <a:rPr lang="en-US" sz="2800" dirty="0" smtClean="0">
                <a:latin typeface="Baskerville Old Face" panose="02020602080505020303" pitchFamily="18" charset="0"/>
              </a:rPr>
              <a:t>President: Herbert Hoover</a:t>
            </a:r>
          </a:p>
          <a:p>
            <a:r>
              <a:rPr lang="en-US" sz="2800" dirty="0" smtClean="0">
                <a:latin typeface="Baskerville Old Face" panose="02020602080505020303" pitchFamily="18" charset="0"/>
              </a:rPr>
              <a:t>Vice President: Charles Curtis</a:t>
            </a:r>
            <a:endParaRPr lang="en-US" sz="2800" dirty="0">
              <a:latin typeface="Baskerville Old Face" panose="020206020805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4226" y="1732017"/>
            <a:ext cx="55247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askerville Old Face" panose="02020602080505020303" pitchFamily="18" charset="0"/>
              </a:rPr>
              <a:t>Democrat: 472</a:t>
            </a:r>
          </a:p>
          <a:p>
            <a:r>
              <a:rPr lang="en-US" sz="2800" dirty="0" smtClean="0">
                <a:latin typeface="Baskerville Old Face" panose="02020602080505020303" pitchFamily="18" charset="0"/>
              </a:rPr>
              <a:t>President: Franklin Roosevelt</a:t>
            </a:r>
          </a:p>
          <a:p>
            <a:r>
              <a:rPr lang="en-US" sz="2800" dirty="0" smtClean="0">
                <a:latin typeface="Baskerville Old Face" panose="02020602080505020303" pitchFamily="18" charset="0"/>
              </a:rPr>
              <a:t>Vice President: John Nance Garner</a:t>
            </a:r>
            <a:endParaRPr lang="en-US" sz="2800" dirty="0">
              <a:latin typeface="Baskerville Old Face" panose="02020602080505020303" pitchFamily="18" charset="0"/>
            </a:endParaRPr>
          </a:p>
        </p:txBody>
      </p:sp>
      <p:sp>
        <p:nvSpPr>
          <p:cNvPr id="4" name="AutoShape 4" descr="Image result for hardin campaign button"/>
          <p:cNvSpPr>
            <a:spLocks noChangeAspect="1" noChangeArrowheads="1"/>
          </p:cNvSpPr>
          <p:nvPr/>
        </p:nvSpPr>
        <p:spPr bwMode="auto">
          <a:xfrm>
            <a:off x="5969009" y="434344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2" descr="ElectoralCollege1932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238303"/>
            <a:ext cx="5103211" cy="296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roosevelt election 19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1" y="3354482"/>
            <a:ext cx="2638424" cy="263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Herbert Hoover 19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835" y="3065824"/>
            <a:ext cx="3145319" cy="316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04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4741863"/>
            <a:ext cx="5181600" cy="17065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hlinkClick r:id="rId2"/>
              </a:rPr>
              <a:t>Charles Coughlin</a:t>
            </a:r>
            <a:r>
              <a:rPr lang="en-US" b="1" dirty="0" smtClean="0"/>
              <a:t>, the Radio priest</a:t>
            </a:r>
          </a:p>
          <a:p>
            <a:r>
              <a:rPr lang="en-US" b="1" dirty="0" smtClean="0"/>
              <a:t>Anti-Semitic, wealth redistribution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4772025"/>
            <a:ext cx="5181600" cy="1706564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hlinkClick r:id="rId3"/>
              </a:rPr>
              <a:t>Huey Long</a:t>
            </a:r>
            <a:r>
              <a:rPr lang="en-US" b="1" dirty="0" smtClean="0"/>
              <a:t>, Governor and Senator from Louisiana</a:t>
            </a:r>
          </a:p>
          <a:p>
            <a:r>
              <a:rPr lang="en-US" b="1" dirty="0" smtClean="0"/>
              <a:t>“Dictator” of Louisiana</a:t>
            </a:r>
          </a:p>
          <a:p>
            <a:r>
              <a:rPr lang="en-US" b="1" dirty="0" smtClean="0"/>
              <a:t>“Share our Wealth” and “Every Man a King”</a:t>
            </a:r>
          </a:p>
          <a:p>
            <a:endParaRPr lang="en-US" dirty="0"/>
          </a:p>
        </p:txBody>
      </p:sp>
      <p:pic>
        <p:nvPicPr>
          <p:cNvPr id="1026" name="Picture 2" descr="Image result for huey l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93661"/>
            <a:ext cx="5715000" cy="437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harles coughl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1599"/>
            <a:ext cx="4368800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58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023" y="0"/>
            <a:ext cx="622638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dern No. 20" panose="02070704070505020303" pitchFamily="18" charset="0"/>
              </a:rPr>
              <a:t>Election of 1936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Modern No. 20" panose="020707040705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4226" y="3288699"/>
            <a:ext cx="51845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askerville Old Face" panose="02020602080505020303" pitchFamily="18" charset="0"/>
              </a:rPr>
              <a:t>Republican: 8</a:t>
            </a:r>
          </a:p>
          <a:p>
            <a:r>
              <a:rPr lang="en-US" sz="2800" dirty="0" smtClean="0">
                <a:latin typeface="Baskerville Old Face" panose="02020602080505020303" pitchFamily="18" charset="0"/>
              </a:rPr>
              <a:t>President: Alf Landon</a:t>
            </a:r>
          </a:p>
          <a:p>
            <a:r>
              <a:rPr lang="en-US" sz="2800" dirty="0" smtClean="0">
                <a:latin typeface="Baskerville Old Face" panose="02020602080505020303" pitchFamily="18" charset="0"/>
              </a:rPr>
              <a:t>Vice President: Frank </a:t>
            </a:r>
            <a:r>
              <a:rPr lang="en-US" sz="2800" dirty="0">
                <a:latin typeface="Baskerville Old Face" panose="02020602080505020303" pitchFamily="18" charset="0"/>
              </a:rPr>
              <a:t>K</a:t>
            </a:r>
            <a:r>
              <a:rPr lang="en-US" sz="2800" dirty="0" smtClean="0">
                <a:latin typeface="Baskerville Old Face" panose="02020602080505020303" pitchFamily="18" charset="0"/>
              </a:rPr>
              <a:t>nox</a:t>
            </a:r>
            <a:endParaRPr lang="en-US" sz="2800" dirty="0">
              <a:latin typeface="Baskerville Old Face" panose="020206020805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4226" y="1732017"/>
            <a:ext cx="55247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askerville Old Face" panose="02020602080505020303" pitchFamily="18" charset="0"/>
              </a:rPr>
              <a:t>Democrat: 523</a:t>
            </a:r>
          </a:p>
          <a:p>
            <a:r>
              <a:rPr lang="en-US" sz="2800" dirty="0" smtClean="0">
                <a:latin typeface="Baskerville Old Face" panose="02020602080505020303" pitchFamily="18" charset="0"/>
              </a:rPr>
              <a:t>President: Franklin Roosevelt</a:t>
            </a:r>
          </a:p>
          <a:p>
            <a:r>
              <a:rPr lang="en-US" sz="2800" dirty="0" smtClean="0">
                <a:latin typeface="Baskerville Old Face" panose="02020602080505020303" pitchFamily="18" charset="0"/>
              </a:rPr>
              <a:t>Vice President: John Nance Garner</a:t>
            </a:r>
            <a:endParaRPr lang="en-US" sz="2800" dirty="0">
              <a:latin typeface="Baskerville Old Face" panose="02020602080505020303" pitchFamily="18" charset="0"/>
            </a:endParaRPr>
          </a:p>
        </p:txBody>
      </p:sp>
      <p:sp>
        <p:nvSpPr>
          <p:cNvPr id="4" name="AutoShape 4" descr="Image result for hardin campaign button"/>
          <p:cNvSpPr>
            <a:spLocks noChangeAspect="1" noChangeArrowheads="1"/>
          </p:cNvSpPr>
          <p:nvPr/>
        </p:nvSpPr>
        <p:spPr bwMode="auto">
          <a:xfrm>
            <a:off x="5969009" y="434344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8" name="Picture 4" descr="ElectoralCollege1936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753" y="238303"/>
            <a:ext cx="4871172" cy="282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alf landon campa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863" y="2940147"/>
            <a:ext cx="2526080" cy="376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roosevelt 19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918" y="2940148"/>
            <a:ext cx="2759051" cy="391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21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023" y="0"/>
            <a:ext cx="622638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dern No. 20" panose="02070704070505020303" pitchFamily="18" charset="0"/>
              </a:rPr>
              <a:t>Election of 1940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Modern No. 20" panose="020707040705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4226" y="3288699"/>
            <a:ext cx="51845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askerville Old Face" panose="02020602080505020303" pitchFamily="18" charset="0"/>
              </a:rPr>
              <a:t>Republican</a:t>
            </a:r>
            <a:r>
              <a:rPr lang="en-US" sz="2800" smtClean="0">
                <a:latin typeface="Baskerville Old Face" panose="02020602080505020303" pitchFamily="18" charset="0"/>
              </a:rPr>
              <a:t>: 82</a:t>
            </a:r>
            <a:endParaRPr lang="en-US" sz="2800" dirty="0" smtClean="0">
              <a:latin typeface="Baskerville Old Face" panose="02020602080505020303" pitchFamily="18" charset="0"/>
            </a:endParaRPr>
          </a:p>
          <a:p>
            <a:r>
              <a:rPr lang="en-US" sz="2800" dirty="0" smtClean="0">
                <a:latin typeface="Baskerville Old Face" panose="02020602080505020303" pitchFamily="18" charset="0"/>
              </a:rPr>
              <a:t>President: Wendell Willkie</a:t>
            </a:r>
          </a:p>
          <a:p>
            <a:r>
              <a:rPr lang="en-US" sz="2800" dirty="0" smtClean="0">
                <a:latin typeface="Baskerville Old Face" panose="02020602080505020303" pitchFamily="18" charset="0"/>
              </a:rPr>
              <a:t>Vice President: Charles McNary</a:t>
            </a:r>
            <a:endParaRPr lang="en-US" sz="2800" dirty="0">
              <a:latin typeface="Baskerville Old Face" panose="020206020805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4226" y="1732017"/>
            <a:ext cx="55247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askerville Old Face" panose="02020602080505020303" pitchFamily="18" charset="0"/>
              </a:rPr>
              <a:t>Democrat: 449</a:t>
            </a:r>
          </a:p>
          <a:p>
            <a:r>
              <a:rPr lang="en-US" sz="2800" dirty="0" smtClean="0">
                <a:latin typeface="Baskerville Old Face" panose="02020602080505020303" pitchFamily="18" charset="0"/>
              </a:rPr>
              <a:t>President: Franklin Roosevelt</a:t>
            </a:r>
          </a:p>
          <a:p>
            <a:r>
              <a:rPr lang="en-US" sz="2800" dirty="0" smtClean="0">
                <a:latin typeface="Baskerville Old Face" panose="02020602080505020303" pitchFamily="18" charset="0"/>
              </a:rPr>
              <a:t>Vice President: Henry Wallace</a:t>
            </a:r>
            <a:endParaRPr lang="en-US" sz="2800" dirty="0">
              <a:latin typeface="Baskerville Old Face" panose="02020602080505020303" pitchFamily="18" charset="0"/>
            </a:endParaRPr>
          </a:p>
        </p:txBody>
      </p:sp>
      <p:sp>
        <p:nvSpPr>
          <p:cNvPr id="4" name="AutoShape 4" descr="Image result for hardin campaign button"/>
          <p:cNvSpPr>
            <a:spLocks noChangeAspect="1" noChangeArrowheads="1"/>
          </p:cNvSpPr>
          <p:nvPr/>
        </p:nvSpPr>
        <p:spPr bwMode="auto">
          <a:xfrm>
            <a:off x="5969009" y="434344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0" name="Picture 2" descr="ElectoralCollege1940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382" y="238303"/>
            <a:ext cx="4704373" cy="273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Image result for wendell willkie campaig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843" y="2827605"/>
            <a:ext cx="6325912" cy="420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24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023" y="0"/>
            <a:ext cx="622638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Modern No. 20" panose="02070704070505020303" pitchFamily="18" charset="0"/>
              </a:rPr>
              <a:t>Election of 1944</a:t>
            </a:r>
            <a:endParaRPr lang="en-U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Modern No. 20" panose="020707040705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4226" y="3288699"/>
            <a:ext cx="51845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askerville Old Face" panose="02020602080505020303" pitchFamily="18" charset="0"/>
              </a:rPr>
              <a:t>Republican: 99</a:t>
            </a:r>
          </a:p>
          <a:p>
            <a:r>
              <a:rPr lang="en-US" sz="2800" dirty="0" smtClean="0">
                <a:latin typeface="Baskerville Old Face" panose="02020602080505020303" pitchFamily="18" charset="0"/>
              </a:rPr>
              <a:t>President: Thomas Dewey</a:t>
            </a:r>
          </a:p>
          <a:p>
            <a:r>
              <a:rPr lang="en-US" sz="2800" dirty="0" smtClean="0">
                <a:latin typeface="Baskerville Old Face" panose="02020602080505020303" pitchFamily="18" charset="0"/>
              </a:rPr>
              <a:t>Vice President: John Bricker</a:t>
            </a:r>
            <a:endParaRPr lang="en-US" sz="2800" dirty="0">
              <a:latin typeface="Baskerville Old Face" panose="020206020805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5752" y="1696563"/>
            <a:ext cx="55247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askerville Old Face" panose="02020602080505020303" pitchFamily="18" charset="0"/>
              </a:rPr>
              <a:t>Democrat: 432</a:t>
            </a:r>
          </a:p>
          <a:p>
            <a:r>
              <a:rPr lang="en-US" sz="2800" dirty="0" smtClean="0">
                <a:latin typeface="Baskerville Old Face" panose="02020602080505020303" pitchFamily="18" charset="0"/>
              </a:rPr>
              <a:t>President: Franklin Roosevelt</a:t>
            </a:r>
          </a:p>
          <a:p>
            <a:r>
              <a:rPr lang="en-US" sz="2800" dirty="0" smtClean="0">
                <a:latin typeface="Baskerville Old Face" panose="02020602080505020303" pitchFamily="18" charset="0"/>
              </a:rPr>
              <a:t>Vice President: Harry S Truman</a:t>
            </a:r>
            <a:endParaRPr lang="en-US" sz="2800" dirty="0">
              <a:latin typeface="Baskerville Old Face" panose="02020602080505020303" pitchFamily="18" charset="0"/>
            </a:endParaRPr>
          </a:p>
        </p:txBody>
      </p:sp>
      <p:sp>
        <p:nvSpPr>
          <p:cNvPr id="4" name="AutoShape 4" descr="Image result for hardin campaign button"/>
          <p:cNvSpPr>
            <a:spLocks noChangeAspect="1" noChangeArrowheads="1"/>
          </p:cNvSpPr>
          <p:nvPr/>
        </p:nvSpPr>
        <p:spPr bwMode="auto">
          <a:xfrm>
            <a:off x="5969009" y="434344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4" name="Picture 2" descr="ElectoralCollege1944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364" y="238303"/>
            <a:ext cx="5255135" cy="305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 result for dewey bricker 1944 campa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190" y="3288699"/>
            <a:ext cx="313372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Image result for FDR 1944 campaig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232" y="2713134"/>
            <a:ext cx="3063374" cy="392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5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franklin rooseve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900" y="1251649"/>
            <a:ext cx="7907337" cy="524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149974" y="1033094"/>
            <a:ext cx="1508126" cy="58578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0"/>
            <a:ext cx="10515600" cy="1325563"/>
          </a:xfrm>
        </p:spPr>
        <p:txBody>
          <a:bodyPr/>
          <a:lstStyle/>
          <a:p>
            <a:r>
              <a:rPr lang="en-US" dirty="0" smtClean="0"/>
              <a:t>Franklin Roosevelt Biography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88655" y="1033094"/>
            <a:ext cx="2443163" cy="608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Image result for eleanor rooseve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425" y="3509524"/>
            <a:ext cx="295275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49722" y="1251649"/>
            <a:ext cx="5378777" cy="4524315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Born into a prominent, wealthy New York family – Theodore Roosevelt was a cousin.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Married his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cousin Eleanor (TR’s </a:t>
            </a:r>
            <a:r>
              <a:rPr lang="en-US" sz="2400" dirty="0" smtClean="0"/>
              <a:t>niece)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Contracted polio while vacationing at Campobello Island, New Brunswick – never regained full use of his legs, remaining in a wheelchair.</a:t>
            </a:r>
          </a:p>
          <a:p>
            <a:pPr marL="1657350" lvl="3" indent="-285750">
              <a:buFontTx/>
              <a:buChar char="-"/>
            </a:pPr>
            <a:r>
              <a:rPr lang="en-US" sz="2400" dirty="0" smtClean="0"/>
              <a:t>Served as Assistant Secretary of the Navy, and the Governor of New York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-1972867" y="728022"/>
            <a:ext cx="2182858" cy="608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9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roosevelt inauguration 193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44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995</Words>
  <Application>Microsoft Office PowerPoint</Application>
  <PresentationFormat>Widescreen</PresentationFormat>
  <Paragraphs>219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Arial</vt:lpstr>
      <vt:lpstr>Arial Black</vt:lpstr>
      <vt:lpstr>Baskerville Old Face</vt:lpstr>
      <vt:lpstr>Bauhaus 93</vt:lpstr>
      <vt:lpstr>Calibri</vt:lpstr>
      <vt:lpstr>Calibri Light</vt:lpstr>
      <vt:lpstr>Caslon Antique</vt:lpstr>
      <vt:lpstr>Modern No. 20</vt:lpstr>
      <vt:lpstr>Palatino Linotype</vt:lpstr>
      <vt:lpstr>Office Theme</vt:lpstr>
      <vt:lpstr>Franklin D. Roosevelt</vt:lpstr>
      <vt:lpstr>PowerPoint Presentation</vt:lpstr>
      <vt:lpstr>New States</vt:lpstr>
      <vt:lpstr>PowerPoint Presentation</vt:lpstr>
      <vt:lpstr>PowerPoint Presentation</vt:lpstr>
      <vt:lpstr>PowerPoint Presentation</vt:lpstr>
      <vt:lpstr>PowerPoint Presentation</vt:lpstr>
      <vt:lpstr>Franklin Roosevelt Biography</vt:lpstr>
      <vt:lpstr>PowerPoint Presentation</vt:lpstr>
      <vt:lpstr>Fireside Chat</vt:lpstr>
      <vt:lpstr>The New Deal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Court-Packing Plan - 1937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Franklin D. Roosevelt</dc:title>
  <dc:creator>Peter Lambert</dc:creator>
  <cp:lastModifiedBy>Peter Lambert</cp:lastModifiedBy>
  <cp:revision>49</cp:revision>
  <dcterms:created xsi:type="dcterms:W3CDTF">2019-03-07T14:38:40Z</dcterms:created>
  <dcterms:modified xsi:type="dcterms:W3CDTF">2021-03-05T18:13:47Z</dcterms:modified>
</cp:coreProperties>
</file>