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70" r:id="rId5"/>
    <p:sldId id="260" r:id="rId6"/>
    <p:sldId id="261" r:id="rId7"/>
    <p:sldId id="272" r:id="rId8"/>
    <p:sldId id="262" r:id="rId9"/>
    <p:sldId id="263" r:id="rId10"/>
    <p:sldId id="265" r:id="rId11"/>
    <p:sldId id="269" r:id="rId12"/>
    <p:sldId id="271" r:id="rId13"/>
    <p:sldId id="273" r:id="rId14"/>
    <p:sldId id="274" r:id="rId15"/>
    <p:sldId id="275" r:id="rId16"/>
    <p:sldId id="283" r:id="rId17"/>
    <p:sldId id="284" r:id="rId18"/>
    <p:sldId id="285" r:id="rId19"/>
    <p:sldId id="286" r:id="rId20"/>
    <p:sldId id="294" r:id="rId21"/>
    <p:sldId id="299" r:id="rId22"/>
    <p:sldId id="307" r:id="rId23"/>
    <p:sldId id="308" r:id="rId24"/>
    <p:sldId id="309" r:id="rId25"/>
    <p:sldId id="315" r:id="rId26"/>
    <p:sldId id="314" r:id="rId27"/>
    <p:sldId id="310" r:id="rId28"/>
    <p:sldId id="311" r:id="rId29"/>
    <p:sldId id="312" r:id="rId30"/>
    <p:sldId id="31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108" d="100"/>
          <a:sy n="108" d="100"/>
        </p:scale>
        <p:origin x="1728"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B1BCC-34F5-4B06-8653-25AC11CFF998}" type="datetimeFigureOut">
              <a:rPr lang="en-US" smtClean="0"/>
              <a:t>3/5/2024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3056B-1CFC-4294-9C47-1C141F077C69}" type="slidenum">
              <a:rPr lang="en-US" smtClean="0"/>
              <a:t>‹#›</a:t>
            </a:fld>
            <a:endParaRPr lang="en-US"/>
          </a:p>
        </p:txBody>
      </p:sp>
    </p:spTree>
    <p:extLst>
      <p:ext uri="{BB962C8B-B14F-4D97-AF65-F5344CB8AC3E}">
        <p14:creationId xmlns:p14="http://schemas.microsoft.com/office/powerpoint/2010/main" val="39957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133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noChangeArrowheads="1" noTextEdit="1"/>
          </p:cNvSpPr>
          <p:nvPr>
            <p:ph type="sldImg"/>
          </p:nvPr>
        </p:nvSpPr>
        <p:spPr>
          <a:ln/>
        </p:spPr>
      </p:sp>
      <p:sp>
        <p:nvSpPr>
          <p:cNvPr id="8601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620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ceholder 2"/>
          <p:cNvSpPr>
            <a:spLocks noGrp="1" noRot="1" noChangeAspect="1" noChangeArrowheads="1" noTextEdit="1"/>
          </p:cNvSpPr>
          <p:nvPr>
            <p:ph type="sldImg"/>
          </p:nvPr>
        </p:nvSpPr>
        <p:spPr>
          <a:ln/>
        </p:spPr>
      </p:sp>
      <p:sp>
        <p:nvSpPr>
          <p:cNvPr id="8704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600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noChangeArrowheads="1" noTextEdit="1"/>
          </p:cNvSpPr>
          <p:nvPr>
            <p:ph type="sldImg"/>
          </p:nvPr>
        </p:nvSpPr>
        <p:spPr>
          <a:ln/>
        </p:spPr>
      </p:sp>
      <p:sp>
        <p:nvSpPr>
          <p:cNvPr id="8806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890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noChangeArrowheads="1" noTextEdit="1"/>
          </p:cNvSpPr>
          <p:nvPr>
            <p:ph type="sldImg"/>
          </p:nvPr>
        </p:nvSpPr>
        <p:spPr>
          <a:ln/>
        </p:spPr>
      </p:sp>
      <p:sp>
        <p:nvSpPr>
          <p:cNvPr id="8806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546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933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noChangeArrowheads="1" noTextEdit="1"/>
          </p:cNvSpPr>
          <p:nvPr>
            <p:ph type="sldImg"/>
          </p:nvPr>
        </p:nvSpPr>
        <p:spPr>
          <a:ln/>
        </p:spPr>
      </p:sp>
      <p:sp>
        <p:nvSpPr>
          <p:cNvPr id="9113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481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noChangeArrowheads="1" noTextEdit="1"/>
          </p:cNvSpPr>
          <p:nvPr>
            <p:ph type="sldImg"/>
          </p:nvPr>
        </p:nvSpPr>
        <p:spPr>
          <a:ln/>
        </p:spPr>
      </p:sp>
      <p:sp>
        <p:nvSpPr>
          <p:cNvPr id="9318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185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ceholder 2"/>
          <p:cNvSpPr>
            <a:spLocks noGrp="1" noRot="1" noChangeAspect="1" noChangeArrowheads="1" noTextEdit="1"/>
          </p:cNvSpPr>
          <p:nvPr>
            <p:ph type="sldImg"/>
          </p:nvPr>
        </p:nvSpPr>
        <p:spPr>
          <a:ln/>
        </p:spPr>
      </p:sp>
      <p:sp>
        <p:nvSpPr>
          <p:cNvPr id="532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908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2"/>
          <p:cNvSpPr>
            <a:spLocks noGrp="1" noRot="1" noChangeAspect="1" noChangeArrowheads="1" noTextEdit="1"/>
          </p:cNvSpPr>
          <p:nvPr>
            <p:ph type="sldImg"/>
          </p:nvPr>
        </p:nvSpPr>
        <p:spPr>
          <a:ln/>
        </p:spPr>
      </p:sp>
      <p:sp>
        <p:nvSpPr>
          <p:cNvPr id="5427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517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noTextEdit="1"/>
          </p:cNvSpPr>
          <p:nvPr>
            <p:ph type="sldImg"/>
          </p:nvPr>
        </p:nvSpPr>
        <p:spPr>
          <a:ln/>
        </p:spPr>
      </p:sp>
      <p:sp>
        <p:nvSpPr>
          <p:cNvPr id="6246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93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872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spect="1" noChangeArrowheads="1" noTextEdit="1"/>
          </p:cNvSpPr>
          <p:nvPr>
            <p:ph type="sldImg"/>
          </p:nvPr>
        </p:nvSpPr>
        <p:spPr>
          <a:ln/>
        </p:spPr>
      </p:sp>
      <p:sp>
        <p:nvSpPr>
          <p:cNvPr id="645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01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noChangeArrowheads="1" noTextEdit="1"/>
          </p:cNvSpPr>
          <p:nvPr>
            <p:ph type="sldImg"/>
          </p:nvPr>
        </p:nvSpPr>
        <p:spPr>
          <a:ln/>
        </p:spPr>
      </p:sp>
      <p:sp>
        <p:nvSpPr>
          <p:cNvPr id="6553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715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771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noChangeArrowheads="1" noTextEdit="1"/>
          </p:cNvSpPr>
          <p:nvPr>
            <p:ph type="sldImg"/>
          </p:nvPr>
        </p:nvSpPr>
        <p:spPr>
          <a:ln/>
        </p:spPr>
      </p:sp>
      <p:sp>
        <p:nvSpPr>
          <p:cNvPr id="7782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659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13610C-40D5-42E6-9D5F-0223F0DEE386}"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3610C-40D5-42E6-9D5F-0223F0DEE386}"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3610C-40D5-42E6-9D5F-0223F0DEE386}"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3610C-40D5-42E6-9D5F-0223F0DEE386}"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3610C-40D5-42E6-9D5F-0223F0DEE386}"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13610C-40D5-42E6-9D5F-0223F0DEE386}"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13610C-40D5-42E6-9D5F-0223F0DEE386}"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13610C-40D5-42E6-9D5F-0223F0DEE386}"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3610C-40D5-42E6-9D5F-0223F0DEE386}"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3610C-40D5-42E6-9D5F-0223F0DEE386}"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3610C-40D5-42E6-9D5F-0223F0DEE386}"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F593C-D540-49AD-9DE6-E074F16CD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3610C-40D5-42E6-9D5F-0223F0DEE386}"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F593C-D540-49AD-9DE6-E074F16CD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g5KHQK8peQg&amp;list=PL_GXCC1hDQqSFwiDqslD8sp6YfkEFyBF1&amp;index=1"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www.youtube.com/watch?v=1pbJHH9F9-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jpe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hyperlink" Target="https://www.youtube.com/watch?v=bO7FQsCcbD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470025"/>
          </a:xfrm>
        </p:spPr>
        <p:txBody>
          <a:bodyPr>
            <a:normAutofit/>
          </a:bodyPr>
          <a:lstStyle/>
          <a:p>
            <a:r>
              <a:rPr lang="en-US" sz="6000" dirty="0">
                <a:latin typeface="French Script MT" panose="03020402040607040605" pitchFamily="66" charset="0"/>
              </a:rPr>
              <a:t>The Articles of Confederation</a:t>
            </a:r>
          </a:p>
        </p:txBody>
      </p:sp>
      <p:pic>
        <p:nvPicPr>
          <p:cNvPr id="4" name="Picture 3" descr="371px-Articles_page1.jpg"/>
          <p:cNvPicPr>
            <a:picLocks noChangeAspect="1"/>
          </p:cNvPicPr>
          <p:nvPr/>
        </p:nvPicPr>
        <p:blipFill>
          <a:blip r:embed="rId2" cstate="print"/>
          <a:stretch>
            <a:fillRect/>
          </a:stretch>
        </p:blipFill>
        <p:spPr>
          <a:xfrm>
            <a:off x="2819400" y="990600"/>
            <a:ext cx="3505200" cy="5659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04799" cy="369332"/>
          </a:xfrm>
          <a:prstGeom prst="rect">
            <a:avLst/>
          </a:prstGeom>
          <a:noFill/>
        </p:spPr>
        <p:txBody>
          <a:bodyPr wrap="none" rtlCol="0">
            <a:spAutoFit/>
          </a:bodyPr>
          <a:lstStyle/>
          <a:p>
            <a:r>
              <a:rPr lang="en-US" dirty="0"/>
              <a:t>Failures</a:t>
            </a:r>
          </a:p>
        </p:txBody>
      </p:sp>
      <p:pic>
        <p:nvPicPr>
          <p:cNvPr id="15" name="Picture 14" descr="capes.gif"/>
          <p:cNvPicPr>
            <a:picLocks noChangeAspect="1"/>
          </p:cNvPicPr>
          <p:nvPr/>
        </p:nvPicPr>
        <p:blipFill>
          <a:blip r:embed="rId2" cstate="print"/>
          <a:stretch>
            <a:fillRect/>
          </a:stretch>
        </p:blipFill>
        <p:spPr>
          <a:xfrm>
            <a:off x="1035627" y="1054617"/>
            <a:ext cx="2895600" cy="2304245"/>
          </a:xfrm>
          <a:prstGeom prst="rect">
            <a:avLst/>
          </a:prstGeom>
        </p:spPr>
      </p:pic>
      <p:sp>
        <p:nvSpPr>
          <p:cNvPr id="16" name="Title 1"/>
          <p:cNvSpPr>
            <a:spLocks noGrp="1"/>
          </p:cNvSpPr>
          <p:nvPr>
            <p:ph type="title"/>
          </p:nvPr>
        </p:nvSpPr>
        <p:spPr>
          <a:xfrm>
            <a:off x="768927" y="369332"/>
            <a:ext cx="3429000" cy="457200"/>
          </a:xfrm>
        </p:spPr>
        <p:txBody>
          <a:bodyPr>
            <a:normAutofit/>
          </a:bodyPr>
          <a:lstStyle/>
          <a:p>
            <a:r>
              <a:rPr lang="en-US" sz="1800" dirty="0"/>
              <a:t>Virginia vs. Maryland dispute</a:t>
            </a:r>
          </a:p>
        </p:txBody>
      </p:sp>
      <p:pic>
        <p:nvPicPr>
          <p:cNvPr id="5" name="Picture 4" descr="WN7YF00Z.jpg"/>
          <p:cNvPicPr>
            <a:picLocks noChangeAspect="1"/>
          </p:cNvPicPr>
          <p:nvPr/>
        </p:nvPicPr>
        <p:blipFill>
          <a:blip r:embed="rId3" cstate="print"/>
          <a:stretch>
            <a:fillRect/>
          </a:stretch>
        </p:blipFill>
        <p:spPr>
          <a:xfrm>
            <a:off x="5257800" y="1066800"/>
            <a:ext cx="3056082" cy="2292062"/>
          </a:xfrm>
          <a:prstGeom prst="rect">
            <a:avLst/>
          </a:prstGeom>
        </p:spPr>
      </p:pic>
      <p:sp>
        <p:nvSpPr>
          <p:cNvPr id="6" name="Title 1"/>
          <p:cNvSpPr txBox="1">
            <a:spLocks/>
          </p:cNvSpPr>
          <p:nvPr/>
        </p:nvSpPr>
        <p:spPr>
          <a:xfrm>
            <a:off x="4652241" y="255032"/>
            <a:ext cx="4267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a:t>British still occupy Northwest Territory</a:t>
            </a:r>
            <a:endParaRPr lang="en-US" sz="2000" dirty="0"/>
          </a:p>
        </p:txBody>
      </p:sp>
      <p:pic>
        <p:nvPicPr>
          <p:cNvPr id="7" name="Picture 6" descr="graphic-2.jpg"/>
          <p:cNvPicPr>
            <a:picLocks noChangeAspect="1"/>
          </p:cNvPicPr>
          <p:nvPr/>
        </p:nvPicPr>
        <p:blipFill>
          <a:blip r:embed="rId4" cstate="print"/>
          <a:stretch>
            <a:fillRect/>
          </a:stretch>
        </p:blipFill>
        <p:spPr>
          <a:xfrm>
            <a:off x="984827" y="4038600"/>
            <a:ext cx="2946400" cy="2732532"/>
          </a:xfrm>
          <a:prstGeom prst="rect">
            <a:avLst/>
          </a:prstGeom>
        </p:spPr>
      </p:pic>
      <p:sp>
        <p:nvSpPr>
          <p:cNvPr id="8" name="Title 1"/>
          <p:cNvSpPr txBox="1">
            <a:spLocks/>
          </p:cNvSpPr>
          <p:nvPr/>
        </p:nvSpPr>
        <p:spPr>
          <a:xfrm>
            <a:off x="553027" y="3432031"/>
            <a:ext cx="3810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a:t>Spanish close Mississippi River</a:t>
            </a:r>
            <a:endParaRPr lang="en-US" sz="2000" dirty="0"/>
          </a:p>
        </p:txBody>
      </p:sp>
      <p:pic>
        <p:nvPicPr>
          <p:cNvPr id="9" name="Picture 8" descr="penniless.jpg"/>
          <p:cNvPicPr>
            <a:picLocks noChangeAspect="1"/>
          </p:cNvPicPr>
          <p:nvPr/>
        </p:nvPicPr>
        <p:blipFill>
          <a:blip r:embed="rId5" cstate="print"/>
          <a:stretch>
            <a:fillRect/>
          </a:stretch>
        </p:blipFill>
        <p:spPr>
          <a:xfrm>
            <a:off x="5604741" y="4183406"/>
            <a:ext cx="2362200" cy="2442920"/>
          </a:xfrm>
          <a:prstGeom prst="rect">
            <a:avLst/>
          </a:prstGeom>
        </p:spPr>
      </p:pic>
      <p:sp>
        <p:nvSpPr>
          <p:cNvPr id="10" name="Title 1"/>
          <p:cNvSpPr txBox="1">
            <a:spLocks/>
          </p:cNvSpPr>
          <p:nvPr/>
        </p:nvSpPr>
        <p:spPr>
          <a:xfrm>
            <a:off x="4880841" y="3432031"/>
            <a:ext cx="3810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a:t>America can’t pay back war debt</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04799" cy="369332"/>
          </a:xfrm>
          <a:prstGeom prst="rect">
            <a:avLst/>
          </a:prstGeom>
          <a:noFill/>
        </p:spPr>
        <p:txBody>
          <a:bodyPr wrap="none" rtlCol="0">
            <a:spAutoFit/>
          </a:bodyPr>
          <a:lstStyle/>
          <a:p>
            <a:r>
              <a:rPr lang="en-US" dirty="0"/>
              <a:t>Failures</a:t>
            </a:r>
          </a:p>
        </p:txBody>
      </p:sp>
      <p:sp>
        <p:nvSpPr>
          <p:cNvPr id="16" name="Title 1"/>
          <p:cNvSpPr>
            <a:spLocks noGrp="1"/>
          </p:cNvSpPr>
          <p:nvPr>
            <p:ph type="title"/>
          </p:nvPr>
        </p:nvSpPr>
        <p:spPr>
          <a:xfrm>
            <a:off x="609600" y="304799"/>
            <a:ext cx="8229600" cy="2111375"/>
          </a:xfrm>
        </p:spPr>
        <p:txBody>
          <a:bodyPr>
            <a:normAutofit/>
          </a:bodyPr>
          <a:lstStyle/>
          <a:p>
            <a:r>
              <a:rPr lang="en-US" sz="3200" dirty="0"/>
              <a:t>Shays’ Rebellion</a:t>
            </a:r>
            <a:br>
              <a:rPr lang="en-US" sz="2400" dirty="0"/>
            </a:br>
            <a:r>
              <a:rPr lang="en-US" sz="2400" dirty="0"/>
              <a:t>-Farmers in Western MA rebel against property repossession and not being paid for Revolutionary service.</a:t>
            </a:r>
            <a:br>
              <a:rPr lang="en-US" sz="2400" dirty="0"/>
            </a:br>
            <a:r>
              <a:rPr lang="en-US" sz="2400" dirty="0"/>
              <a:t>- It takes a privately funded army to stop the rebellion.</a:t>
            </a:r>
          </a:p>
        </p:txBody>
      </p:sp>
      <p:pic>
        <p:nvPicPr>
          <p:cNvPr id="5" name="Picture 4" descr="bloody_encounter.jpg">
            <a:hlinkClick r:id="rId2"/>
          </p:cNvPr>
          <p:cNvPicPr>
            <a:picLocks noChangeAspect="1"/>
          </p:cNvPicPr>
          <p:nvPr/>
        </p:nvPicPr>
        <p:blipFill>
          <a:blip r:embed="rId3" cstate="print"/>
          <a:stretch>
            <a:fillRect/>
          </a:stretch>
        </p:blipFill>
        <p:spPr>
          <a:xfrm>
            <a:off x="2209800" y="2590800"/>
            <a:ext cx="4191000" cy="2794000"/>
          </a:xfrm>
          <a:prstGeom prst="rect">
            <a:avLst/>
          </a:prstGeom>
        </p:spPr>
      </p:pic>
      <p:pic>
        <p:nvPicPr>
          <p:cNvPr id="7" name="Picture 13" descr="us-ma">
            <a:hlinkClick r:id="rId4"/>
          </p:cNvPr>
          <p:cNvPicPr>
            <a:picLocks noChangeAspect="1" noChangeArrowheads="1"/>
          </p:cNvPicPr>
          <p:nvPr/>
        </p:nvPicPr>
        <p:blipFill>
          <a:blip r:embed="rId5" cstate="print"/>
          <a:srcRect/>
          <a:stretch>
            <a:fillRect/>
          </a:stretch>
        </p:blipFill>
        <p:spPr bwMode="auto">
          <a:xfrm>
            <a:off x="3276600" y="5559425"/>
            <a:ext cx="1600200" cy="9556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249429647_c20a2f640d_o.jpg"/>
          <p:cNvPicPr>
            <a:picLocks noChangeAspect="1"/>
          </p:cNvPicPr>
          <p:nvPr/>
        </p:nvPicPr>
        <p:blipFill>
          <a:blip r:embed="rId2" cstate="print"/>
          <a:stretch>
            <a:fillRect/>
          </a:stretch>
        </p:blipFill>
        <p:spPr>
          <a:xfrm>
            <a:off x="0" y="367903"/>
            <a:ext cx="9144000" cy="6122194"/>
          </a:xfrm>
          <a:prstGeom prst="rect">
            <a:avLst/>
          </a:prstGeom>
        </p:spPr>
      </p:pic>
      <p:pic>
        <p:nvPicPr>
          <p:cNvPr id="3" name="Picture 4" descr="j0092747[1]"/>
          <p:cNvPicPr>
            <a:picLocks noChangeAspect="1" noChangeArrowheads="1"/>
          </p:cNvPicPr>
          <p:nvPr/>
        </p:nvPicPr>
        <p:blipFill>
          <a:blip r:embed="rId3" cstate="print"/>
          <a:srcRect/>
          <a:stretch>
            <a:fillRect/>
          </a:stretch>
        </p:blipFill>
        <p:spPr bwMode="auto">
          <a:xfrm>
            <a:off x="0" y="3082925"/>
            <a:ext cx="3257550" cy="3775075"/>
          </a:xfrm>
          <a:prstGeom prst="rect">
            <a:avLst/>
          </a:prstGeom>
          <a:noFill/>
          <a:ln w="9525">
            <a:noFill/>
            <a:miter lim="800000"/>
            <a:headEnd/>
            <a:tailEnd/>
          </a:ln>
        </p:spPr>
      </p:pic>
      <p:sp>
        <p:nvSpPr>
          <p:cNvPr id="4" name="Oval Callout 3"/>
          <p:cNvSpPr/>
          <p:nvPr/>
        </p:nvSpPr>
        <p:spPr>
          <a:xfrm>
            <a:off x="1981200" y="1143000"/>
            <a:ext cx="3505200" cy="1828800"/>
          </a:xfrm>
          <a:prstGeom prst="wedgeEllipseCallout">
            <a:avLst>
              <a:gd name="adj1" fmla="val -56597"/>
              <a:gd name="adj2" fmla="val 802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 think we better sort this mess out! </a:t>
            </a:r>
            <a:endParaRPr lang="en-US" sz="2800">
              <a:solidFill>
                <a:schemeClr val="tx1"/>
              </a:solidFill>
            </a:endParaRPr>
          </a:p>
          <a:p>
            <a:pPr algn="ctr"/>
            <a:r>
              <a:rPr lang="en-US" sz="2800">
                <a:solidFill>
                  <a:schemeClr val="tx1"/>
                </a:solidFill>
              </a:rPr>
              <a:t>Off to Philly!</a:t>
            </a:r>
            <a:endParaRPr lang="en-US" sz="2800" dirty="0">
              <a:solidFill>
                <a:schemeClr val="tx1"/>
              </a:solidFill>
            </a:endParaRPr>
          </a:p>
        </p:txBody>
      </p:sp>
      <p:sp>
        <p:nvSpPr>
          <p:cNvPr id="5" name="TextBox 4"/>
          <p:cNvSpPr txBox="1"/>
          <p:nvPr/>
        </p:nvSpPr>
        <p:spPr>
          <a:xfrm>
            <a:off x="1981200" y="367903"/>
            <a:ext cx="5328125" cy="584775"/>
          </a:xfrm>
          <a:prstGeom prst="rect">
            <a:avLst/>
          </a:prstGeom>
          <a:noFill/>
        </p:spPr>
        <p:txBody>
          <a:bodyPr wrap="none" rtlCol="0">
            <a:spAutoFit/>
          </a:bodyPr>
          <a:lstStyle/>
          <a:p>
            <a:r>
              <a:rPr lang="en-US" sz="3200" dirty="0">
                <a:solidFill>
                  <a:schemeClr val="bg1"/>
                </a:solidFill>
              </a:rPr>
              <a:t>The Mount Vernon Conference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1+ppt_w/2"/>
                                          </p:val>
                                        </p:tav>
                                      </p:tavLst>
                                    </p:anim>
                                    <p:anim calcmode="lin" valueType="num">
                                      <p:cBhvr additive="base">
                                        <p:cTn id="23" dur="500"/>
                                        <p:tgtEl>
                                          <p:spTgt spid="3"/>
                                        </p:tgtEl>
                                        <p:attrNameLst>
                                          <p:attrName>ppt_y</p:attrName>
                                        </p:attrNameLst>
                                      </p:cBhvr>
                                      <p:tavLst>
                                        <p:tav tm="0">
                                          <p:val>
                                            <p:strVal val="ppt_y"/>
                                          </p:val>
                                        </p:tav>
                                        <p:tav tm="100000">
                                          <p:val>
                                            <p:strVal val="ppt_y"/>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457200"/>
            <a:ext cx="9144000" cy="1470025"/>
          </a:xfrm>
        </p:spPr>
        <p:txBody>
          <a:bodyPr/>
          <a:lstStyle/>
          <a:p>
            <a:r>
              <a:rPr lang="en-US" sz="7200" dirty="0">
                <a:latin typeface="Edwardian Script ITC" pitchFamily="84" charset="0"/>
              </a:rPr>
              <a:t>The United States Constitution</a:t>
            </a:r>
          </a:p>
        </p:txBody>
      </p:sp>
      <p:pic>
        <p:nvPicPr>
          <p:cNvPr id="13315" name="Picture 3" descr="q-photo-we-the-people-american-constitution.jpg"/>
          <p:cNvPicPr>
            <a:picLocks noChangeAspect="1"/>
          </p:cNvPicPr>
          <p:nvPr/>
        </p:nvPicPr>
        <p:blipFill>
          <a:blip r:embed="rId3" cstate="print"/>
          <a:srcRect/>
          <a:stretch>
            <a:fillRect/>
          </a:stretch>
        </p:blipFill>
        <p:spPr bwMode="auto">
          <a:xfrm>
            <a:off x="1905000" y="2362200"/>
            <a:ext cx="5537200" cy="3708400"/>
          </a:xfrm>
          <a:prstGeom prst="rect">
            <a:avLst/>
          </a:prstGeom>
          <a:noFill/>
          <a:ln w="9525">
            <a:noFill/>
            <a:miter lim="800000"/>
            <a:headEnd/>
            <a:tailEnd/>
          </a:ln>
        </p:spPr>
      </p:pic>
    </p:spTree>
    <p:extLst>
      <p:ext uri="{BB962C8B-B14F-4D97-AF65-F5344CB8AC3E}">
        <p14:creationId xmlns:p14="http://schemas.microsoft.com/office/powerpoint/2010/main" val="350225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algn="l"/>
            <a:r>
              <a:rPr lang="en-US" dirty="0">
                <a:latin typeface="Monotype Corsiva" pitchFamily="84" charset="0"/>
              </a:rPr>
              <a:t>*The Convention:</a:t>
            </a:r>
          </a:p>
        </p:txBody>
      </p:sp>
      <p:sp>
        <p:nvSpPr>
          <p:cNvPr id="14338" name="TextBox 2"/>
          <p:cNvSpPr txBox="1">
            <a:spLocks noChangeArrowheads="1"/>
          </p:cNvSpPr>
          <p:nvPr/>
        </p:nvSpPr>
        <p:spPr bwMode="auto">
          <a:xfrm>
            <a:off x="0" y="1524000"/>
            <a:ext cx="5715000" cy="5203825"/>
          </a:xfrm>
          <a:prstGeom prst="rect">
            <a:avLst/>
          </a:prstGeom>
          <a:noFill/>
          <a:ln w="9525">
            <a:noFill/>
            <a:miter lim="800000"/>
            <a:headEnd/>
            <a:tailEnd/>
          </a:ln>
        </p:spPr>
        <p:txBody>
          <a:bodyPr>
            <a:prstTxWarp prst="textNoShape">
              <a:avLst/>
            </a:prstTxWarp>
            <a:spAutoFit/>
          </a:bodyPr>
          <a:lstStyle/>
          <a:p>
            <a:pPr>
              <a:buFont typeface="Arial" pitchFamily="84" charset="0"/>
              <a:buChar char="•"/>
            </a:pPr>
            <a:r>
              <a:rPr lang="en-US" sz="2400" dirty="0">
                <a:latin typeface="Arial Black" pitchFamily="84" charset="0"/>
              </a:rPr>
              <a:t> May 25 – September 17, 1787</a:t>
            </a:r>
          </a:p>
          <a:p>
            <a:pPr>
              <a:buFont typeface="Arial" pitchFamily="84" charset="0"/>
              <a:buChar char="•"/>
            </a:pPr>
            <a:endParaRPr lang="en-US" sz="2400" dirty="0">
              <a:latin typeface="Arial Black" pitchFamily="84" charset="0"/>
            </a:endParaRPr>
          </a:p>
          <a:p>
            <a:pPr>
              <a:buFont typeface="Arial" pitchFamily="84" charset="0"/>
              <a:buChar char="•"/>
            </a:pPr>
            <a:r>
              <a:rPr lang="en-US" sz="2400" dirty="0">
                <a:latin typeface="Arial Black" pitchFamily="84" charset="0"/>
              </a:rPr>
              <a:t> Independence Hall,  	Philadelphia, PA</a:t>
            </a:r>
          </a:p>
          <a:p>
            <a:pPr>
              <a:buFont typeface="Arial" pitchFamily="84" charset="0"/>
              <a:buChar char="•"/>
            </a:pPr>
            <a:endParaRPr lang="en-US" sz="2400" dirty="0">
              <a:latin typeface="Arial Black" pitchFamily="84" charset="0"/>
            </a:endParaRPr>
          </a:p>
          <a:p>
            <a:pPr>
              <a:buFont typeface="Arial" pitchFamily="84" charset="0"/>
              <a:buChar char="•"/>
            </a:pPr>
            <a:r>
              <a:rPr lang="en-US" sz="2400" dirty="0">
                <a:latin typeface="Arial Black" pitchFamily="84" charset="0"/>
              </a:rPr>
              <a:t> President of the Convention: 		George Washington</a:t>
            </a:r>
          </a:p>
          <a:p>
            <a:pPr>
              <a:buFont typeface="Arial" pitchFamily="84" charset="0"/>
              <a:buChar char="•"/>
            </a:pPr>
            <a:endParaRPr lang="en-US" sz="2400" dirty="0">
              <a:latin typeface="Arial Black" pitchFamily="84" charset="0"/>
            </a:endParaRPr>
          </a:p>
          <a:p>
            <a:pPr>
              <a:buFont typeface="Arial" pitchFamily="84" charset="0"/>
              <a:buChar char="•"/>
            </a:pPr>
            <a:r>
              <a:rPr lang="en-US" sz="2400" dirty="0">
                <a:latin typeface="Arial Black" pitchFamily="84" charset="0"/>
              </a:rPr>
              <a:t> 12 of the 13 states attend 	(Rhode Island refuses)</a:t>
            </a:r>
          </a:p>
          <a:p>
            <a:pPr>
              <a:buFont typeface="Arial" pitchFamily="84" charset="0"/>
              <a:buChar char="•"/>
            </a:pPr>
            <a:endParaRPr lang="en-US" sz="2400" dirty="0">
              <a:latin typeface="Arial Black" pitchFamily="84" charset="0"/>
            </a:endParaRPr>
          </a:p>
          <a:p>
            <a:pPr>
              <a:buFont typeface="Arial" pitchFamily="84" charset="0"/>
              <a:buChar char="•"/>
            </a:pPr>
            <a:r>
              <a:rPr lang="en-US" sz="2400" dirty="0">
                <a:latin typeface="Arial Black" pitchFamily="84" charset="0"/>
              </a:rPr>
              <a:t> NH arrives in June</a:t>
            </a:r>
          </a:p>
          <a:p>
            <a:pPr>
              <a:buFont typeface="Arial" pitchFamily="84" charset="0"/>
              <a:buChar char="•"/>
            </a:pPr>
            <a:endParaRPr lang="en-US" sz="2400" dirty="0">
              <a:latin typeface="Arial Black" pitchFamily="84" charset="0"/>
            </a:endParaRPr>
          </a:p>
          <a:p>
            <a:pPr>
              <a:buFont typeface="Arial" pitchFamily="84" charset="0"/>
              <a:buChar char="•"/>
            </a:pPr>
            <a:r>
              <a:rPr lang="en-US" sz="2400" dirty="0">
                <a:latin typeface="Arial Black" pitchFamily="84" charset="0"/>
              </a:rPr>
              <a:t> All debate to be top secret</a:t>
            </a:r>
          </a:p>
        </p:txBody>
      </p:sp>
      <p:pic>
        <p:nvPicPr>
          <p:cNvPr id="14339" name="Picture 4" descr="independence-hall-philadelphia.jpg"/>
          <p:cNvPicPr>
            <a:picLocks noChangeAspect="1"/>
          </p:cNvPicPr>
          <p:nvPr/>
        </p:nvPicPr>
        <p:blipFill>
          <a:blip r:embed="rId3" cstate="print"/>
          <a:srcRect/>
          <a:stretch>
            <a:fillRect/>
          </a:stretch>
        </p:blipFill>
        <p:spPr bwMode="auto">
          <a:xfrm>
            <a:off x="5329238" y="838200"/>
            <a:ext cx="3814762" cy="5715000"/>
          </a:xfrm>
          <a:prstGeom prst="rect">
            <a:avLst/>
          </a:prstGeom>
          <a:noFill/>
          <a:ln w="9525">
            <a:noFill/>
            <a:miter lim="800000"/>
            <a:headEnd/>
            <a:tailEnd/>
          </a:ln>
        </p:spPr>
      </p:pic>
    </p:spTree>
    <p:extLst>
      <p:ext uri="{BB962C8B-B14F-4D97-AF65-F5344CB8AC3E}">
        <p14:creationId xmlns:p14="http://schemas.microsoft.com/office/powerpoint/2010/main" val="365306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0"/>
            <a:ext cx="6851104" cy="739552"/>
          </a:xfrm>
        </p:spPr>
        <p:txBody>
          <a:bodyPr>
            <a:normAutofit fontScale="90000"/>
          </a:bodyPr>
          <a:lstStyle/>
          <a:p>
            <a:pPr algn="l"/>
            <a:r>
              <a:rPr lang="en-US" dirty="0"/>
              <a:t>Important delegates:</a:t>
            </a:r>
          </a:p>
        </p:txBody>
      </p:sp>
      <p:pic>
        <p:nvPicPr>
          <p:cNvPr id="15362" name="Picture 2" descr="John_langdon.jpg"/>
          <p:cNvPicPr>
            <a:picLocks noChangeAspect="1"/>
          </p:cNvPicPr>
          <p:nvPr/>
        </p:nvPicPr>
        <p:blipFill>
          <a:blip r:embed="rId3" cstate="print"/>
          <a:srcRect/>
          <a:stretch>
            <a:fillRect/>
          </a:stretch>
        </p:blipFill>
        <p:spPr bwMode="auto">
          <a:xfrm>
            <a:off x="7021" y="773832"/>
            <a:ext cx="1468636" cy="1783927"/>
          </a:xfrm>
          <a:prstGeom prst="rect">
            <a:avLst/>
          </a:prstGeom>
          <a:noFill/>
          <a:ln w="9525">
            <a:noFill/>
            <a:miter lim="800000"/>
            <a:headEnd/>
            <a:tailEnd/>
          </a:ln>
        </p:spPr>
      </p:pic>
      <p:pic>
        <p:nvPicPr>
          <p:cNvPr id="15363" name="Picture 3" descr="nicholas_gilman.jpg"/>
          <p:cNvPicPr>
            <a:picLocks noChangeAspect="1"/>
          </p:cNvPicPr>
          <p:nvPr/>
        </p:nvPicPr>
        <p:blipFill>
          <a:blip r:embed="rId4" cstate="print"/>
          <a:srcRect/>
          <a:stretch>
            <a:fillRect/>
          </a:stretch>
        </p:blipFill>
        <p:spPr bwMode="auto">
          <a:xfrm>
            <a:off x="1619672" y="795412"/>
            <a:ext cx="1448966" cy="1811208"/>
          </a:xfrm>
          <a:prstGeom prst="rect">
            <a:avLst/>
          </a:prstGeom>
          <a:noFill/>
          <a:ln w="9525">
            <a:noFill/>
            <a:miter lim="800000"/>
            <a:headEnd/>
            <a:tailEnd/>
          </a:ln>
        </p:spPr>
      </p:pic>
      <p:sp>
        <p:nvSpPr>
          <p:cNvPr id="15364" name="TextBox 4"/>
          <p:cNvSpPr txBox="1">
            <a:spLocks noChangeArrowheads="1"/>
          </p:cNvSpPr>
          <p:nvPr/>
        </p:nvSpPr>
        <p:spPr bwMode="auto">
          <a:xfrm>
            <a:off x="68285" y="2606620"/>
            <a:ext cx="1479379"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John Langdon</a:t>
            </a:r>
          </a:p>
        </p:txBody>
      </p:sp>
      <p:sp>
        <p:nvSpPr>
          <p:cNvPr id="15365" name="TextBox 5"/>
          <p:cNvSpPr txBox="1">
            <a:spLocks noChangeArrowheads="1"/>
          </p:cNvSpPr>
          <p:nvPr/>
        </p:nvSpPr>
        <p:spPr bwMode="auto">
          <a:xfrm>
            <a:off x="1475657" y="2606620"/>
            <a:ext cx="1702710"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Nicholas Gilman</a:t>
            </a:r>
          </a:p>
        </p:txBody>
      </p:sp>
      <p:pic>
        <p:nvPicPr>
          <p:cNvPr id="8" name="Picture 8" descr="480px-Hamiltontrumbull-crop.jpg"/>
          <p:cNvPicPr>
            <a:picLocks noChangeAspect="1"/>
          </p:cNvPicPr>
          <p:nvPr/>
        </p:nvPicPr>
        <p:blipFill>
          <a:blip r:embed="rId5" cstate="print"/>
          <a:srcRect/>
          <a:stretch>
            <a:fillRect/>
          </a:stretch>
        </p:blipFill>
        <p:spPr bwMode="auto">
          <a:xfrm>
            <a:off x="3650704" y="791036"/>
            <a:ext cx="1425352" cy="1781690"/>
          </a:xfrm>
          <a:prstGeom prst="rect">
            <a:avLst/>
          </a:prstGeom>
          <a:noFill/>
          <a:ln w="9525">
            <a:noFill/>
            <a:miter lim="800000"/>
            <a:headEnd/>
            <a:tailEnd/>
          </a:ln>
        </p:spPr>
      </p:pic>
      <p:sp>
        <p:nvSpPr>
          <p:cNvPr id="9" name="TextBox 5"/>
          <p:cNvSpPr txBox="1">
            <a:spLocks noChangeArrowheads="1"/>
          </p:cNvSpPr>
          <p:nvPr/>
        </p:nvSpPr>
        <p:spPr bwMode="auto">
          <a:xfrm>
            <a:off x="3425552" y="2606620"/>
            <a:ext cx="2043893"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Alexander Hamilton</a:t>
            </a:r>
          </a:p>
        </p:txBody>
      </p:sp>
      <p:pic>
        <p:nvPicPr>
          <p:cNvPr id="10" name="Picture 6" descr="485px-Benjamin_Franklin_by_Joseph_Siffred_Duplessis.jpg"/>
          <p:cNvPicPr>
            <a:picLocks noChangeAspect="1"/>
          </p:cNvPicPr>
          <p:nvPr/>
        </p:nvPicPr>
        <p:blipFill>
          <a:blip r:embed="rId6" cstate="print"/>
          <a:srcRect/>
          <a:stretch>
            <a:fillRect/>
          </a:stretch>
        </p:blipFill>
        <p:spPr bwMode="auto">
          <a:xfrm>
            <a:off x="5940152" y="770909"/>
            <a:ext cx="1484017" cy="1835711"/>
          </a:xfrm>
          <a:prstGeom prst="rect">
            <a:avLst/>
          </a:prstGeom>
          <a:noFill/>
          <a:ln w="9525">
            <a:noFill/>
            <a:miter lim="800000"/>
            <a:headEnd/>
            <a:tailEnd/>
          </a:ln>
        </p:spPr>
      </p:pic>
      <p:sp>
        <p:nvSpPr>
          <p:cNvPr id="11" name="TextBox 5"/>
          <p:cNvSpPr txBox="1">
            <a:spLocks noChangeArrowheads="1"/>
          </p:cNvSpPr>
          <p:nvPr/>
        </p:nvSpPr>
        <p:spPr bwMode="auto">
          <a:xfrm>
            <a:off x="5829157" y="2589494"/>
            <a:ext cx="1869486"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Benjamin Franklin</a:t>
            </a:r>
          </a:p>
        </p:txBody>
      </p:sp>
      <p:pic>
        <p:nvPicPr>
          <p:cNvPr id="12" name="Picture 6" descr="501px-Gilbert_Stuart_Williamstown_Portrait_of_George_Washington.jpg"/>
          <p:cNvPicPr>
            <a:picLocks noChangeAspect="1"/>
          </p:cNvPicPr>
          <p:nvPr/>
        </p:nvPicPr>
        <p:blipFill>
          <a:blip r:embed="rId7" cstate="print"/>
          <a:srcRect/>
          <a:stretch>
            <a:fillRect/>
          </a:stretch>
        </p:blipFill>
        <p:spPr bwMode="auto">
          <a:xfrm>
            <a:off x="253148" y="3324797"/>
            <a:ext cx="1810332" cy="2167518"/>
          </a:xfrm>
          <a:prstGeom prst="rect">
            <a:avLst/>
          </a:prstGeom>
          <a:noFill/>
          <a:ln w="9525">
            <a:noFill/>
            <a:miter lim="800000"/>
            <a:headEnd/>
            <a:tailEnd/>
          </a:ln>
        </p:spPr>
      </p:pic>
      <p:sp>
        <p:nvSpPr>
          <p:cNvPr id="13" name="TextBox 4"/>
          <p:cNvSpPr txBox="1">
            <a:spLocks noChangeArrowheads="1"/>
          </p:cNvSpPr>
          <p:nvPr/>
        </p:nvSpPr>
        <p:spPr bwMode="auto">
          <a:xfrm>
            <a:off x="268191" y="5633762"/>
            <a:ext cx="2038187"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George Washington</a:t>
            </a:r>
          </a:p>
        </p:txBody>
      </p:sp>
      <p:pic>
        <p:nvPicPr>
          <p:cNvPr id="14" name="Picture 8" descr="493px-James_Madison.jpg"/>
          <p:cNvPicPr>
            <a:picLocks noChangeAspect="1"/>
          </p:cNvPicPr>
          <p:nvPr/>
        </p:nvPicPr>
        <p:blipFill>
          <a:blip r:embed="rId8" cstate="print"/>
          <a:srcRect/>
          <a:stretch>
            <a:fillRect/>
          </a:stretch>
        </p:blipFill>
        <p:spPr bwMode="auto">
          <a:xfrm>
            <a:off x="2451818" y="3263377"/>
            <a:ext cx="1947467" cy="2370385"/>
          </a:xfrm>
          <a:prstGeom prst="rect">
            <a:avLst/>
          </a:prstGeom>
          <a:noFill/>
          <a:ln w="9525">
            <a:noFill/>
            <a:miter lim="800000"/>
            <a:headEnd/>
            <a:tailEnd/>
          </a:ln>
        </p:spPr>
      </p:pic>
      <p:sp>
        <p:nvSpPr>
          <p:cNvPr id="15" name="TextBox 4"/>
          <p:cNvSpPr txBox="1">
            <a:spLocks noChangeArrowheads="1"/>
          </p:cNvSpPr>
          <p:nvPr/>
        </p:nvSpPr>
        <p:spPr bwMode="auto">
          <a:xfrm>
            <a:off x="2611866" y="5622400"/>
            <a:ext cx="1627369"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James Madison</a:t>
            </a:r>
          </a:p>
        </p:txBody>
      </p:sp>
      <p:pic>
        <p:nvPicPr>
          <p:cNvPr id="16" name="Picture 8" descr="225px-RogerShermanPortrait.jpg"/>
          <p:cNvPicPr>
            <a:picLocks noChangeAspect="1"/>
          </p:cNvPicPr>
          <p:nvPr/>
        </p:nvPicPr>
        <p:blipFill>
          <a:blip r:embed="rId9" cstate="print"/>
          <a:srcRect/>
          <a:stretch>
            <a:fillRect/>
          </a:stretch>
        </p:blipFill>
        <p:spPr bwMode="auto">
          <a:xfrm>
            <a:off x="4787623" y="3257478"/>
            <a:ext cx="1622304" cy="2364922"/>
          </a:xfrm>
          <a:prstGeom prst="rect">
            <a:avLst/>
          </a:prstGeom>
          <a:noFill/>
          <a:ln w="9525">
            <a:noFill/>
            <a:miter lim="800000"/>
            <a:headEnd/>
            <a:tailEnd/>
          </a:ln>
        </p:spPr>
      </p:pic>
      <p:sp>
        <p:nvSpPr>
          <p:cNvPr id="17" name="TextBox 5"/>
          <p:cNvSpPr txBox="1">
            <a:spLocks noChangeArrowheads="1"/>
          </p:cNvSpPr>
          <p:nvPr/>
        </p:nvSpPr>
        <p:spPr bwMode="auto">
          <a:xfrm>
            <a:off x="4787623" y="5650280"/>
            <a:ext cx="1622304"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Roger Sherman</a:t>
            </a:r>
          </a:p>
        </p:txBody>
      </p:sp>
      <p:sp>
        <p:nvSpPr>
          <p:cNvPr id="2" name="TextBox 1"/>
          <p:cNvSpPr txBox="1"/>
          <p:nvPr/>
        </p:nvSpPr>
        <p:spPr>
          <a:xfrm>
            <a:off x="741339" y="6400800"/>
            <a:ext cx="7842479" cy="646331"/>
          </a:xfrm>
          <a:prstGeom prst="rect">
            <a:avLst/>
          </a:prstGeom>
          <a:noFill/>
        </p:spPr>
        <p:txBody>
          <a:bodyPr wrap="square" rtlCol="0">
            <a:spAutoFit/>
          </a:bodyPr>
          <a:lstStyle/>
          <a:p>
            <a:r>
              <a:rPr lang="en-US" dirty="0"/>
              <a:t>Not present: Thomas Jefferson, Samuel Adams, John Hancock, John Adams</a:t>
            </a:r>
          </a:p>
          <a:p>
            <a:endParaRPr lang="en-US" dirty="0"/>
          </a:p>
        </p:txBody>
      </p:sp>
      <p:pic>
        <p:nvPicPr>
          <p:cNvPr id="18" name="Picture 7" descr="Gmetching.gif"/>
          <p:cNvPicPr>
            <a:picLocks noChangeAspect="1"/>
          </p:cNvPicPr>
          <p:nvPr/>
        </p:nvPicPr>
        <p:blipFill>
          <a:blip r:embed="rId10" cstate="print"/>
          <a:srcRect/>
          <a:stretch>
            <a:fillRect/>
          </a:stretch>
        </p:blipFill>
        <p:spPr bwMode="auto">
          <a:xfrm>
            <a:off x="6837788" y="3253976"/>
            <a:ext cx="1766812" cy="2342458"/>
          </a:xfrm>
          <a:prstGeom prst="rect">
            <a:avLst/>
          </a:prstGeom>
          <a:noFill/>
          <a:ln w="9525">
            <a:noFill/>
            <a:miter lim="800000"/>
            <a:headEnd/>
            <a:tailEnd/>
          </a:ln>
        </p:spPr>
      </p:pic>
      <p:sp>
        <p:nvSpPr>
          <p:cNvPr id="19" name="TextBox 5"/>
          <p:cNvSpPr txBox="1">
            <a:spLocks noChangeArrowheads="1"/>
          </p:cNvSpPr>
          <p:nvPr/>
        </p:nvSpPr>
        <p:spPr bwMode="auto">
          <a:xfrm>
            <a:off x="6982296" y="5633762"/>
            <a:ext cx="1561389" cy="369332"/>
          </a:xfrm>
          <a:prstGeom prst="rect">
            <a:avLst/>
          </a:prstGeom>
          <a:noFill/>
          <a:ln w="9525">
            <a:noFill/>
            <a:miter lim="800000"/>
            <a:headEnd/>
            <a:tailEnd/>
          </a:ln>
        </p:spPr>
        <p:txBody>
          <a:bodyPr wrap="none">
            <a:prstTxWarp prst="textNoShape">
              <a:avLst/>
            </a:prstTxWarp>
            <a:spAutoFit/>
          </a:bodyPr>
          <a:lstStyle/>
          <a:p>
            <a:r>
              <a:rPr lang="en-US" dirty="0">
                <a:latin typeface="Calibri" pitchFamily="84" charset="0"/>
              </a:rPr>
              <a:t>George Mason</a:t>
            </a:r>
          </a:p>
        </p:txBody>
      </p:sp>
    </p:spTree>
    <p:extLst>
      <p:ext uri="{BB962C8B-B14F-4D97-AF65-F5344CB8AC3E}">
        <p14:creationId xmlns:p14="http://schemas.microsoft.com/office/powerpoint/2010/main" val="377419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09800" y="274638"/>
            <a:ext cx="4724400" cy="1143000"/>
          </a:xfrm>
        </p:spPr>
        <p:txBody>
          <a:bodyPr/>
          <a:lstStyle/>
          <a:p>
            <a:r>
              <a:rPr lang="en-US" sz="3600" b="1" dirty="0">
                <a:solidFill>
                  <a:srgbClr val="002060"/>
                </a:solidFill>
                <a:latin typeface="Cooper Black" pitchFamily="84" charset="0"/>
              </a:rPr>
              <a:t>The Virginia Plan</a:t>
            </a:r>
            <a:endParaRPr lang="en-US" sz="3600" dirty="0">
              <a:solidFill>
                <a:srgbClr val="002060"/>
              </a:solidFill>
              <a:latin typeface="Cooper Black" pitchFamily="84" charset="0"/>
            </a:endParaRPr>
          </a:p>
        </p:txBody>
      </p:sp>
      <p:pic>
        <p:nvPicPr>
          <p:cNvPr id="23554" name="Picture 2" descr="VirginiaFlag.jpg"/>
          <p:cNvPicPr>
            <a:picLocks noChangeAspect="1"/>
          </p:cNvPicPr>
          <p:nvPr/>
        </p:nvPicPr>
        <p:blipFill>
          <a:blip r:embed="rId3" cstate="print"/>
          <a:srcRect/>
          <a:stretch>
            <a:fillRect/>
          </a:stretch>
        </p:blipFill>
        <p:spPr bwMode="auto">
          <a:xfrm>
            <a:off x="76200" y="228600"/>
            <a:ext cx="2241550" cy="1524000"/>
          </a:xfrm>
          <a:prstGeom prst="rect">
            <a:avLst/>
          </a:prstGeom>
          <a:noFill/>
          <a:ln w="9525">
            <a:noFill/>
            <a:miter lim="800000"/>
            <a:headEnd/>
            <a:tailEnd/>
          </a:ln>
        </p:spPr>
      </p:pic>
      <p:pic>
        <p:nvPicPr>
          <p:cNvPr id="23555" name="Picture 3" descr="VirginiaFlag.jpg"/>
          <p:cNvPicPr>
            <a:picLocks noChangeAspect="1"/>
          </p:cNvPicPr>
          <p:nvPr/>
        </p:nvPicPr>
        <p:blipFill>
          <a:blip r:embed="rId3" cstate="print"/>
          <a:srcRect/>
          <a:stretch>
            <a:fillRect/>
          </a:stretch>
        </p:blipFill>
        <p:spPr bwMode="auto">
          <a:xfrm>
            <a:off x="6781800" y="228600"/>
            <a:ext cx="2241550" cy="1524000"/>
          </a:xfrm>
          <a:prstGeom prst="rect">
            <a:avLst/>
          </a:prstGeom>
          <a:noFill/>
          <a:ln w="9525">
            <a:noFill/>
            <a:miter lim="800000"/>
            <a:headEnd/>
            <a:tailEnd/>
          </a:ln>
        </p:spPr>
      </p:pic>
      <p:sp>
        <p:nvSpPr>
          <p:cNvPr id="23556" name="TextBox 4"/>
          <p:cNvSpPr txBox="1">
            <a:spLocks noChangeArrowheads="1"/>
          </p:cNvSpPr>
          <p:nvPr/>
        </p:nvSpPr>
        <p:spPr bwMode="auto">
          <a:xfrm>
            <a:off x="0" y="2276872"/>
            <a:ext cx="9144000" cy="4401205"/>
          </a:xfrm>
          <a:prstGeom prst="rect">
            <a:avLst/>
          </a:prstGeom>
          <a:noFill/>
          <a:ln w="9525">
            <a:noFill/>
            <a:miter lim="800000"/>
            <a:headEnd/>
            <a:tailEnd/>
          </a:ln>
        </p:spPr>
        <p:txBody>
          <a:bodyPr>
            <a:prstTxWarp prst="textNoShape">
              <a:avLst/>
            </a:prstTxWarp>
            <a:spAutoFit/>
          </a:bodyPr>
          <a:lstStyle/>
          <a:p>
            <a:pPr>
              <a:buFont typeface="Wingdings" pitchFamily="84" charset="2"/>
              <a:buChar char="Ø"/>
            </a:pPr>
            <a:r>
              <a:rPr lang="en-US" sz="2800" dirty="0">
                <a:latin typeface="Calibri" pitchFamily="84" charset="0"/>
              </a:rPr>
              <a:t> Proposed by Edmund Randolph, created by James Madison</a:t>
            </a:r>
          </a:p>
          <a:p>
            <a:pPr>
              <a:buFont typeface="Wingdings" pitchFamily="84" charset="2"/>
              <a:buChar char="Ø"/>
            </a:pPr>
            <a:r>
              <a:rPr lang="en-US" sz="2800" dirty="0">
                <a:latin typeface="Calibri" pitchFamily="84" charset="0"/>
              </a:rPr>
              <a:t> Three Branches of Government</a:t>
            </a:r>
          </a:p>
          <a:p>
            <a:pPr>
              <a:buFont typeface="Wingdings" pitchFamily="84" charset="2"/>
              <a:buChar char="Ø"/>
            </a:pPr>
            <a:r>
              <a:rPr lang="en-US" sz="2800" dirty="0">
                <a:latin typeface="Calibri" pitchFamily="84" charset="0"/>
              </a:rPr>
              <a:t>Legislative branch: Two “houses” (groups of legislators)</a:t>
            </a:r>
          </a:p>
          <a:p>
            <a:pPr lvl="1">
              <a:buFont typeface="Wingdings" pitchFamily="84" charset="2"/>
              <a:buChar char="§"/>
            </a:pPr>
            <a:r>
              <a:rPr lang="en-US" sz="2800" dirty="0">
                <a:latin typeface="Calibri" pitchFamily="84" charset="0"/>
              </a:rPr>
              <a:t>Upper House: The “Senate”</a:t>
            </a:r>
          </a:p>
          <a:p>
            <a:pPr lvl="1">
              <a:buFont typeface="Wingdings" pitchFamily="84" charset="2"/>
              <a:buChar char="§"/>
            </a:pPr>
            <a:r>
              <a:rPr lang="en-US" sz="2800" dirty="0">
                <a:latin typeface="Calibri" pitchFamily="84" charset="0"/>
              </a:rPr>
              <a:t>Lower House: “House of Representatives”</a:t>
            </a:r>
          </a:p>
          <a:p>
            <a:pPr lvl="1">
              <a:buFont typeface="Wingdings" pitchFamily="84" charset="2"/>
              <a:buChar char="§"/>
            </a:pPr>
            <a:r>
              <a:rPr lang="en-US" sz="2800" dirty="0">
                <a:latin typeface="Calibri" pitchFamily="84" charset="0"/>
              </a:rPr>
              <a:t># of legislators per state determined by population</a:t>
            </a:r>
          </a:p>
          <a:p>
            <a:pPr lvl="1">
              <a:buFont typeface="Wingdings" pitchFamily="84" charset="2"/>
              <a:buChar char="§"/>
            </a:pPr>
            <a:endParaRPr lang="en-US" sz="2800" dirty="0">
              <a:latin typeface="Calibri" pitchFamily="84" charset="0"/>
            </a:endParaRPr>
          </a:p>
          <a:p>
            <a:pPr>
              <a:buFont typeface="Wingdings" pitchFamily="84" charset="2"/>
              <a:buChar char="Ø"/>
            </a:pPr>
            <a:r>
              <a:rPr lang="en-US" sz="2800" dirty="0">
                <a:latin typeface="Calibri" pitchFamily="84" charset="0"/>
              </a:rPr>
              <a:t>Big states (VA, MA, PA, NC) like the plan</a:t>
            </a:r>
          </a:p>
          <a:p>
            <a:pPr>
              <a:buFont typeface="Wingdings" pitchFamily="84" charset="2"/>
              <a:buChar char="Ø"/>
            </a:pPr>
            <a:r>
              <a:rPr lang="en-US" sz="2800" dirty="0">
                <a:latin typeface="Calibri" pitchFamily="84" charset="0"/>
              </a:rPr>
              <a:t>Small states (NJ, NH, CT, DE, GA) concerned that big states 	will always outvote them</a:t>
            </a:r>
          </a:p>
        </p:txBody>
      </p:sp>
      <p:sp>
        <p:nvSpPr>
          <p:cNvPr id="2" name="TextBox 1"/>
          <p:cNvSpPr txBox="1"/>
          <p:nvPr/>
        </p:nvSpPr>
        <p:spPr>
          <a:xfrm>
            <a:off x="2317750" y="1268760"/>
            <a:ext cx="4464050" cy="646331"/>
          </a:xfrm>
          <a:prstGeom prst="rect">
            <a:avLst/>
          </a:prstGeom>
          <a:noFill/>
        </p:spPr>
        <p:txBody>
          <a:bodyPr wrap="square" rtlCol="0">
            <a:spAutoFit/>
          </a:bodyPr>
          <a:lstStyle/>
          <a:p>
            <a:r>
              <a:rPr lang="en-US" b="1" dirty="0"/>
              <a:t>-Favored states with large populations by giving them more votes in Congress </a:t>
            </a:r>
          </a:p>
        </p:txBody>
      </p:sp>
    </p:spTree>
    <p:extLst>
      <p:ext uri="{BB962C8B-B14F-4D97-AF65-F5344CB8AC3E}">
        <p14:creationId xmlns:p14="http://schemas.microsoft.com/office/powerpoint/2010/main" val="20462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20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fade">
                                      <p:cBhvr>
                                        <p:cTn id="12" dur="2000"/>
                                        <p:tgtEl>
                                          <p:spTgt spid="23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6">
                                            <p:txEl>
                                              <p:pRg st="2" end="2"/>
                                            </p:txEl>
                                          </p:spTgt>
                                        </p:tgtEl>
                                        <p:attrNameLst>
                                          <p:attrName>style.visibility</p:attrName>
                                        </p:attrNameLst>
                                      </p:cBhvr>
                                      <p:to>
                                        <p:strVal val="visible"/>
                                      </p:to>
                                    </p:set>
                                    <p:animEffect transition="in" filter="fade">
                                      <p:cBhvr>
                                        <p:cTn id="17" dur="2000"/>
                                        <p:tgtEl>
                                          <p:spTgt spid="2355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556">
                                            <p:txEl>
                                              <p:pRg st="3" end="3"/>
                                            </p:txEl>
                                          </p:spTgt>
                                        </p:tgtEl>
                                        <p:attrNameLst>
                                          <p:attrName>style.visibility</p:attrName>
                                        </p:attrNameLst>
                                      </p:cBhvr>
                                      <p:to>
                                        <p:strVal val="visible"/>
                                      </p:to>
                                    </p:set>
                                    <p:animEffect transition="in" filter="fade">
                                      <p:cBhvr>
                                        <p:cTn id="20" dur="2000"/>
                                        <p:tgtEl>
                                          <p:spTgt spid="2355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56">
                                            <p:txEl>
                                              <p:pRg st="4" end="4"/>
                                            </p:txEl>
                                          </p:spTgt>
                                        </p:tgtEl>
                                        <p:attrNameLst>
                                          <p:attrName>style.visibility</p:attrName>
                                        </p:attrNameLst>
                                      </p:cBhvr>
                                      <p:to>
                                        <p:strVal val="visible"/>
                                      </p:to>
                                    </p:set>
                                    <p:animEffect transition="in" filter="fade">
                                      <p:cBhvr>
                                        <p:cTn id="23" dur="2000"/>
                                        <p:tgtEl>
                                          <p:spTgt spid="2355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556">
                                            <p:txEl>
                                              <p:pRg st="5" end="5"/>
                                            </p:txEl>
                                          </p:spTgt>
                                        </p:tgtEl>
                                        <p:attrNameLst>
                                          <p:attrName>style.visibility</p:attrName>
                                        </p:attrNameLst>
                                      </p:cBhvr>
                                      <p:to>
                                        <p:strVal val="visible"/>
                                      </p:to>
                                    </p:set>
                                    <p:animEffect transition="in" filter="fade">
                                      <p:cBhvr>
                                        <p:cTn id="26" dur="2000"/>
                                        <p:tgtEl>
                                          <p:spTgt spid="2355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556">
                                            <p:txEl>
                                              <p:pRg st="7" end="7"/>
                                            </p:txEl>
                                          </p:spTgt>
                                        </p:tgtEl>
                                        <p:attrNameLst>
                                          <p:attrName>style.visibility</p:attrName>
                                        </p:attrNameLst>
                                      </p:cBhvr>
                                      <p:to>
                                        <p:strVal val="visible"/>
                                      </p:to>
                                    </p:set>
                                    <p:animEffect transition="in" filter="fade">
                                      <p:cBhvr>
                                        <p:cTn id="31" dur="2000"/>
                                        <p:tgtEl>
                                          <p:spTgt spid="2355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556">
                                            <p:txEl>
                                              <p:pRg st="8" end="8"/>
                                            </p:txEl>
                                          </p:spTgt>
                                        </p:tgtEl>
                                        <p:attrNameLst>
                                          <p:attrName>style.visibility</p:attrName>
                                        </p:attrNameLst>
                                      </p:cBhvr>
                                      <p:to>
                                        <p:strVal val="visible"/>
                                      </p:to>
                                    </p:set>
                                    <p:animEffect transition="in" filter="fade">
                                      <p:cBhvr>
                                        <p:cTn id="36" dur="2000"/>
                                        <p:tgtEl>
                                          <p:spTgt spid="235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2656"/>
            <a:ext cx="4724400" cy="1143000"/>
          </a:xfrm>
        </p:spPr>
        <p:txBody>
          <a:bodyPr rtlCol="0">
            <a:normAutofit fontScale="90000"/>
          </a:bodyPr>
          <a:lstStyle/>
          <a:p>
            <a:pPr fontAlgn="auto">
              <a:spcAft>
                <a:spcPts val="0"/>
              </a:spcAft>
              <a:defRPr/>
            </a:pPr>
            <a:r>
              <a:rPr lang="en-US" sz="3600" b="1" dirty="0">
                <a:solidFill>
                  <a:schemeClr val="accent6">
                    <a:lumMod val="75000"/>
                  </a:schemeClr>
                </a:solidFill>
                <a:latin typeface="Cooper Black" pitchFamily="18" charset="0"/>
                <a:ea typeface="+mj-ea"/>
                <a:cs typeface="+mj-cs"/>
              </a:rPr>
              <a:t>The New Jersey Plan</a:t>
            </a:r>
            <a:endParaRPr lang="en-US" sz="3600" dirty="0">
              <a:solidFill>
                <a:schemeClr val="accent6">
                  <a:lumMod val="75000"/>
                </a:schemeClr>
              </a:solidFill>
              <a:latin typeface="Cooper Black" pitchFamily="18" charset="0"/>
              <a:ea typeface="+mj-ea"/>
              <a:cs typeface="+mj-cs"/>
            </a:endParaRPr>
          </a:p>
        </p:txBody>
      </p:sp>
      <p:sp>
        <p:nvSpPr>
          <p:cNvPr id="24578" name="TextBox 4"/>
          <p:cNvSpPr txBox="1">
            <a:spLocks noChangeArrowheads="1"/>
          </p:cNvSpPr>
          <p:nvPr/>
        </p:nvSpPr>
        <p:spPr bwMode="auto">
          <a:xfrm>
            <a:off x="0" y="2276872"/>
            <a:ext cx="9144000" cy="2678113"/>
          </a:xfrm>
          <a:prstGeom prst="rect">
            <a:avLst/>
          </a:prstGeom>
          <a:noFill/>
          <a:ln w="9525">
            <a:noFill/>
            <a:miter lim="800000"/>
            <a:headEnd/>
            <a:tailEnd/>
          </a:ln>
        </p:spPr>
        <p:txBody>
          <a:bodyPr>
            <a:prstTxWarp prst="textNoShape">
              <a:avLst/>
            </a:prstTxWarp>
            <a:spAutoFit/>
          </a:bodyPr>
          <a:lstStyle/>
          <a:p>
            <a:pPr>
              <a:buFont typeface="Wingdings" pitchFamily="84" charset="2"/>
              <a:buChar char="Ø"/>
            </a:pPr>
            <a:r>
              <a:rPr lang="en-US" sz="2800" dirty="0">
                <a:latin typeface="Calibri" pitchFamily="84" charset="0"/>
              </a:rPr>
              <a:t> Proposed by William Patterson</a:t>
            </a:r>
          </a:p>
          <a:p>
            <a:pPr>
              <a:buFont typeface="Wingdings" pitchFamily="84" charset="2"/>
              <a:buChar char="Ø"/>
            </a:pPr>
            <a:r>
              <a:rPr lang="en-US" sz="2800" dirty="0">
                <a:latin typeface="Calibri" pitchFamily="84" charset="0"/>
              </a:rPr>
              <a:t> Three Branches of Government</a:t>
            </a:r>
          </a:p>
          <a:p>
            <a:pPr>
              <a:buFont typeface="Wingdings" pitchFamily="84" charset="2"/>
              <a:buChar char="Ø"/>
            </a:pPr>
            <a:r>
              <a:rPr lang="en-US" sz="2800" dirty="0">
                <a:latin typeface="Calibri" pitchFamily="84" charset="0"/>
              </a:rPr>
              <a:t>Legislative branch: One “house”</a:t>
            </a:r>
          </a:p>
          <a:p>
            <a:pPr lvl="1">
              <a:buFont typeface="Wingdings" pitchFamily="84" charset="2"/>
              <a:buChar char="§"/>
            </a:pPr>
            <a:r>
              <a:rPr lang="en-US" sz="2800" dirty="0">
                <a:latin typeface="Calibri" pitchFamily="84" charset="0"/>
              </a:rPr>
              <a:t> States have equal votes (1 per state)</a:t>
            </a:r>
          </a:p>
          <a:p>
            <a:pPr>
              <a:buFont typeface="Wingdings" pitchFamily="84" charset="2"/>
              <a:buChar char="Ø"/>
            </a:pPr>
            <a:r>
              <a:rPr lang="en-US" sz="2800" dirty="0">
                <a:latin typeface="Calibri" pitchFamily="84" charset="0"/>
              </a:rPr>
              <a:t>Small states like the plan</a:t>
            </a:r>
          </a:p>
          <a:p>
            <a:pPr>
              <a:buFont typeface="Wingdings" pitchFamily="84" charset="2"/>
              <a:buChar char="Ø"/>
            </a:pPr>
            <a:r>
              <a:rPr lang="en-US" sz="2800" dirty="0">
                <a:latin typeface="Calibri" pitchFamily="84" charset="0"/>
              </a:rPr>
              <a:t>Big states angry that they don’t have more of a vote</a:t>
            </a:r>
          </a:p>
        </p:txBody>
      </p:sp>
      <p:pic>
        <p:nvPicPr>
          <p:cNvPr id="6" name="Picture 5" descr="FLAGUS_new_jersey.gif"/>
          <p:cNvPicPr>
            <a:picLocks noChangeAspect="1"/>
          </p:cNvPicPr>
          <p:nvPr/>
        </p:nvPicPr>
        <p:blipFill>
          <a:blip r:embed="rId3" cstate="print"/>
          <a:stretch>
            <a:fillRect/>
          </a:stretch>
        </p:blipFill>
        <p:spPr>
          <a:xfrm>
            <a:off x="228600" y="304800"/>
            <a:ext cx="1949450" cy="1219200"/>
          </a:xfrm>
          <a:prstGeom prst="rect">
            <a:avLst/>
          </a:prstGeom>
          <a:effectLst>
            <a:outerShdw blurRad="50800" dist="38100" dir="2700000" algn="tl" rotWithShape="0">
              <a:prstClr val="black">
                <a:alpha val="40000"/>
              </a:prstClr>
            </a:outerShdw>
          </a:effectLst>
        </p:spPr>
      </p:pic>
      <p:pic>
        <p:nvPicPr>
          <p:cNvPr id="7" name="Picture 6" descr="FLAGUS_new_jersey.gif"/>
          <p:cNvPicPr>
            <a:picLocks noChangeAspect="1"/>
          </p:cNvPicPr>
          <p:nvPr/>
        </p:nvPicPr>
        <p:blipFill>
          <a:blip r:embed="rId3" cstate="print"/>
          <a:stretch>
            <a:fillRect/>
          </a:stretch>
        </p:blipFill>
        <p:spPr>
          <a:xfrm>
            <a:off x="6858000" y="304800"/>
            <a:ext cx="1949450" cy="12192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2195736" y="1268760"/>
            <a:ext cx="4586064" cy="646331"/>
          </a:xfrm>
          <a:prstGeom prst="rect">
            <a:avLst/>
          </a:prstGeom>
          <a:noFill/>
        </p:spPr>
        <p:txBody>
          <a:bodyPr wrap="square" rtlCol="0">
            <a:spAutoFit/>
          </a:bodyPr>
          <a:lstStyle/>
          <a:p>
            <a:r>
              <a:rPr lang="en-US" b="1" dirty="0"/>
              <a:t>-Favored states with small populations by giving them equal votes in Congress </a:t>
            </a:r>
          </a:p>
        </p:txBody>
      </p:sp>
    </p:spTree>
    <p:extLst>
      <p:ext uri="{BB962C8B-B14F-4D97-AF65-F5344CB8AC3E}">
        <p14:creationId xmlns:p14="http://schemas.microsoft.com/office/powerpoint/2010/main" val="378401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20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20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2000"/>
                                        <p:tgtEl>
                                          <p:spTgt spid="2457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578">
                                            <p:txEl>
                                              <p:pRg st="3" end="3"/>
                                            </p:txEl>
                                          </p:spTgt>
                                        </p:tgtEl>
                                        <p:attrNameLst>
                                          <p:attrName>style.visibility</p:attrName>
                                        </p:attrNameLst>
                                      </p:cBhvr>
                                      <p:to>
                                        <p:strVal val="visible"/>
                                      </p:to>
                                    </p:set>
                                    <p:animEffect transition="in" filter="fade">
                                      <p:cBhvr>
                                        <p:cTn id="20" dur="2000"/>
                                        <p:tgtEl>
                                          <p:spTgt spid="2457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578">
                                            <p:txEl>
                                              <p:pRg st="4" end="4"/>
                                            </p:txEl>
                                          </p:spTgt>
                                        </p:tgtEl>
                                        <p:attrNameLst>
                                          <p:attrName>style.visibility</p:attrName>
                                        </p:attrNameLst>
                                      </p:cBhvr>
                                      <p:to>
                                        <p:strVal val="visible"/>
                                      </p:to>
                                    </p:set>
                                    <p:animEffect transition="in" filter="fade">
                                      <p:cBhvr>
                                        <p:cTn id="25" dur="2000"/>
                                        <p:tgtEl>
                                          <p:spTgt spid="2457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578">
                                            <p:txEl>
                                              <p:pRg st="5" end="5"/>
                                            </p:txEl>
                                          </p:spTgt>
                                        </p:tgtEl>
                                        <p:attrNameLst>
                                          <p:attrName>style.visibility</p:attrName>
                                        </p:attrNameLst>
                                      </p:cBhvr>
                                      <p:to>
                                        <p:strVal val="visible"/>
                                      </p:to>
                                    </p:set>
                                    <p:animEffect transition="in" filter="fade">
                                      <p:cBhvr>
                                        <p:cTn id="30" dur="20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715000" cy="1143000"/>
          </a:xfrm>
        </p:spPr>
        <p:txBody>
          <a:bodyPr rtlCol="0">
            <a:normAutofit fontScale="90000"/>
          </a:bodyPr>
          <a:lstStyle/>
          <a:p>
            <a:pPr fontAlgn="auto">
              <a:spcAft>
                <a:spcPts val="0"/>
              </a:spcAft>
              <a:defRPr/>
            </a:pPr>
            <a:r>
              <a:rPr lang="en-US" sz="3600" b="1" dirty="0">
                <a:solidFill>
                  <a:srgbClr val="00B0F0"/>
                </a:solidFill>
                <a:latin typeface="Cooper Black" pitchFamily="18" charset="0"/>
                <a:ea typeface="+mj-ea"/>
                <a:cs typeface="+mj-cs"/>
              </a:rPr>
              <a:t>The Connecticut Compromise</a:t>
            </a:r>
            <a:endParaRPr lang="en-US" sz="3600" dirty="0">
              <a:solidFill>
                <a:srgbClr val="00B0F0"/>
              </a:solidFill>
              <a:latin typeface="Cooper Black" pitchFamily="18" charset="0"/>
              <a:ea typeface="+mj-ea"/>
              <a:cs typeface="+mj-cs"/>
            </a:endParaRPr>
          </a:p>
        </p:txBody>
      </p:sp>
      <p:sp>
        <p:nvSpPr>
          <p:cNvPr id="25602" name="TextBox 4"/>
          <p:cNvSpPr txBox="1">
            <a:spLocks noChangeArrowheads="1"/>
          </p:cNvSpPr>
          <p:nvPr/>
        </p:nvSpPr>
        <p:spPr bwMode="auto">
          <a:xfrm>
            <a:off x="0" y="1905000"/>
            <a:ext cx="9144000" cy="4832092"/>
          </a:xfrm>
          <a:prstGeom prst="rect">
            <a:avLst/>
          </a:prstGeom>
          <a:noFill/>
          <a:ln w="9525">
            <a:noFill/>
            <a:miter lim="800000"/>
            <a:headEnd/>
            <a:tailEnd/>
          </a:ln>
        </p:spPr>
        <p:txBody>
          <a:bodyPr>
            <a:prstTxWarp prst="textNoShape">
              <a:avLst/>
            </a:prstTxWarp>
            <a:spAutoFit/>
          </a:bodyPr>
          <a:lstStyle/>
          <a:p>
            <a:pPr>
              <a:buFont typeface="Wingdings" pitchFamily="84" charset="2"/>
              <a:buChar char="Ø"/>
            </a:pPr>
            <a:r>
              <a:rPr lang="en-US" sz="2800" dirty="0">
                <a:latin typeface="Calibri" pitchFamily="84" charset="0"/>
              </a:rPr>
              <a:t> Proposed by Roger Sherman</a:t>
            </a:r>
          </a:p>
          <a:p>
            <a:pPr>
              <a:buFont typeface="Wingdings" pitchFamily="84" charset="2"/>
              <a:buChar char="Ø"/>
            </a:pPr>
            <a:r>
              <a:rPr lang="en-US" sz="2800" b="1" dirty="0">
                <a:latin typeface="Calibri" pitchFamily="84" charset="0"/>
              </a:rPr>
              <a:t> Three Branches of Government </a:t>
            </a:r>
          </a:p>
          <a:p>
            <a:pPr lvl="1"/>
            <a:r>
              <a:rPr lang="en-US" sz="2800" b="1" dirty="0">
                <a:latin typeface="Calibri" pitchFamily="84" charset="0"/>
              </a:rPr>
              <a:t>– Legislative, Executive, Judicial</a:t>
            </a:r>
          </a:p>
          <a:p>
            <a:pPr>
              <a:buFont typeface="Wingdings" pitchFamily="84" charset="2"/>
              <a:buChar char="Ø"/>
            </a:pPr>
            <a:r>
              <a:rPr lang="en-US" sz="2800" b="1" dirty="0">
                <a:latin typeface="Calibri" pitchFamily="84" charset="0"/>
              </a:rPr>
              <a:t>Legislative branch: Two “houses”</a:t>
            </a:r>
          </a:p>
          <a:p>
            <a:pPr lvl="1">
              <a:buFont typeface="Wingdings" pitchFamily="84" charset="2"/>
              <a:buChar char="§"/>
            </a:pPr>
            <a:r>
              <a:rPr lang="en-US" sz="2800" b="1" dirty="0">
                <a:latin typeface="Calibri" pitchFamily="84" charset="0"/>
              </a:rPr>
              <a:t> House of Representatives: number of votes per state 	determined by population</a:t>
            </a:r>
          </a:p>
          <a:p>
            <a:pPr lvl="1">
              <a:buFont typeface="Wingdings" pitchFamily="84" charset="2"/>
              <a:buChar char="§"/>
            </a:pPr>
            <a:r>
              <a:rPr lang="en-US" sz="2800" b="1" dirty="0">
                <a:latin typeface="Calibri" pitchFamily="84" charset="0"/>
              </a:rPr>
              <a:t> Senate: Each state gets 2 votes</a:t>
            </a:r>
          </a:p>
          <a:p>
            <a:pPr>
              <a:buFont typeface="Wingdings" pitchFamily="84" charset="2"/>
              <a:buChar char="Ø"/>
            </a:pPr>
            <a:r>
              <a:rPr lang="en-US" sz="2800" b="1" dirty="0">
                <a:latin typeface="Calibri" pitchFamily="84" charset="0"/>
              </a:rPr>
              <a:t>Small states have their say in the Senate</a:t>
            </a:r>
          </a:p>
          <a:p>
            <a:pPr>
              <a:buFont typeface="Wingdings" pitchFamily="84" charset="2"/>
              <a:buChar char="Ø"/>
            </a:pPr>
            <a:r>
              <a:rPr lang="en-US" sz="2800" b="1" dirty="0">
                <a:latin typeface="Calibri" pitchFamily="84" charset="0"/>
              </a:rPr>
              <a:t>Big states have their say in the House of Representatives</a:t>
            </a:r>
          </a:p>
          <a:p>
            <a:pPr>
              <a:buFont typeface="Wingdings" pitchFamily="84" charset="2"/>
              <a:buChar char="Ø"/>
            </a:pPr>
            <a:endParaRPr lang="en-US" sz="2800" dirty="0">
              <a:latin typeface="Calibri" pitchFamily="84" charset="0"/>
            </a:endParaRPr>
          </a:p>
          <a:p>
            <a:pPr algn="ctr"/>
            <a:r>
              <a:rPr lang="en-US" sz="2800" b="1" i="1" dirty="0">
                <a:latin typeface="Calibri" pitchFamily="84" charset="0"/>
              </a:rPr>
              <a:t>The Compromise is approved!</a:t>
            </a:r>
          </a:p>
        </p:txBody>
      </p:sp>
      <p:pic>
        <p:nvPicPr>
          <p:cNvPr id="8" name="Picture 7" descr="CTFLAG.gif"/>
          <p:cNvPicPr>
            <a:picLocks noChangeAspect="1"/>
          </p:cNvPicPr>
          <p:nvPr/>
        </p:nvPicPr>
        <p:blipFill>
          <a:blip r:embed="rId3" cstate="print"/>
          <a:stretch>
            <a:fillRect/>
          </a:stretch>
        </p:blipFill>
        <p:spPr>
          <a:xfrm>
            <a:off x="228600" y="228600"/>
            <a:ext cx="1752600" cy="1325563"/>
          </a:xfrm>
          <a:prstGeom prst="rect">
            <a:avLst/>
          </a:prstGeom>
          <a:effectLst>
            <a:outerShdw blurRad="50800" dist="38100" dir="2700000" algn="tl" rotWithShape="0">
              <a:prstClr val="black">
                <a:alpha val="40000"/>
              </a:prstClr>
            </a:outerShdw>
          </a:effectLst>
        </p:spPr>
      </p:pic>
      <p:pic>
        <p:nvPicPr>
          <p:cNvPr id="9" name="Picture 8" descr="CTFLAG.gif"/>
          <p:cNvPicPr>
            <a:picLocks noChangeAspect="1"/>
          </p:cNvPicPr>
          <p:nvPr/>
        </p:nvPicPr>
        <p:blipFill>
          <a:blip r:embed="rId3" cstate="print"/>
          <a:stretch>
            <a:fillRect/>
          </a:stretch>
        </p:blipFill>
        <p:spPr>
          <a:xfrm>
            <a:off x="7010400" y="228600"/>
            <a:ext cx="1752600" cy="13255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563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20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fade">
                                      <p:cBhvr>
                                        <p:cTn id="12" dur="2000"/>
                                        <p:tgtEl>
                                          <p:spTgt spid="2560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animEffect transition="in" filter="fade">
                                      <p:cBhvr>
                                        <p:cTn id="15" dur="2000"/>
                                        <p:tgtEl>
                                          <p:spTgt spid="2560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2">
                                            <p:txEl>
                                              <p:pRg st="3" end="3"/>
                                            </p:txEl>
                                          </p:spTgt>
                                        </p:tgtEl>
                                        <p:attrNameLst>
                                          <p:attrName>style.visibility</p:attrName>
                                        </p:attrNameLst>
                                      </p:cBhvr>
                                      <p:to>
                                        <p:strVal val="visible"/>
                                      </p:to>
                                    </p:set>
                                    <p:animEffect transition="in" filter="fade">
                                      <p:cBhvr>
                                        <p:cTn id="20" dur="2000"/>
                                        <p:tgtEl>
                                          <p:spTgt spid="2560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animEffect transition="in" filter="fade">
                                      <p:cBhvr>
                                        <p:cTn id="23" dur="2000"/>
                                        <p:tgtEl>
                                          <p:spTgt spid="2560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02">
                                            <p:txEl>
                                              <p:pRg st="5" end="5"/>
                                            </p:txEl>
                                          </p:spTgt>
                                        </p:tgtEl>
                                        <p:attrNameLst>
                                          <p:attrName>style.visibility</p:attrName>
                                        </p:attrNameLst>
                                      </p:cBhvr>
                                      <p:to>
                                        <p:strVal val="visible"/>
                                      </p:to>
                                    </p:set>
                                    <p:animEffect transition="in" filter="fade">
                                      <p:cBhvr>
                                        <p:cTn id="26" dur="2000"/>
                                        <p:tgtEl>
                                          <p:spTgt spid="2560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602">
                                            <p:txEl>
                                              <p:pRg st="6" end="6"/>
                                            </p:txEl>
                                          </p:spTgt>
                                        </p:tgtEl>
                                        <p:attrNameLst>
                                          <p:attrName>style.visibility</p:attrName>
                                        </p:attrNameLst>
                                      </p:cBhvr>
                                      <p:to>
                                        <p:strVal val="visible"/>
                                      </p:to>
                                    </p:set>
                                    <p:animEffect transition="in" filter="fade">
                                      <p:cBhvr>
                                        <p:cTn id="31" dur="2000"/>
                                        <p:tgtEl>
                                          <p:spTgt spid="2560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602">
                                            <p:txEl>
                                              <p:pRg st="7" end="7"/>
                                            </p:txEl>
                                          </p:spTgt>
                                        </p:tgtEl>
                                        <p:attrNameLst>
                                          <p:attrName>style.visibility</p:attrName>
                                        </p:attrNameLst>
                                      </p:cBhvr>
                                      <p:to>
                                        <p:strVal val="visible"/>
                                      </p:to>
                                    </p:set>
                                    <p:animEffect transition="in" filter="fade">
                                      <p:cBhvr>
                                        <p:cTn id="36" dur="2000"/>
                                        <p:tgtEl>
                                          <p:spTgt spid="2560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02">
                                            <p:txEl>
                                              <p:pRg st="9" end="9"/>
                                            </p:txEl>
                                          </p:spTgt>
                                        </p:tgtEl>
                                        <p:attrNameLst>
                                          <p:attrName>style.visibility</p:attrName>
                                        </p:attrNameLst>
                                      </p:cBhvr>
                                      <p:to>
                                        <p:strVal val="visible"/>
                                      </p:to>
                                    </p:set>
                                    <p:animEffect transition="in" filter="fade">
                                      <p:cBhvr>
                                        <p:cTn id="41" dur="2000"/>
                                        <p:tgtEl>
                                          <p:spTgt spid="25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Castellar" pitchFamily="18" charset="0"/>
                <a:ea typeface="+mj-ea"/>
                <a:cs typeface="+mj-cs"/>
              </a:rPr>
              <a:t>1. Legislative Branch: </a:t>
            </a:r>
            <a:br>
              <a:rPr lang="en-US" dirty="0">
                <a:latin typeface="Castellar" pitchFamily="18" charset="0"/>
                <a:ea typeface="+mj-ea"/>
                <a:cs typeface="+mj-cs"/>
              </a:rPr>
            </a:br>
            <a:r>
              <a:rPr lang="en-US" dirty="0">
                <a:latin typeface="Castellar" pitchFamily="18" charset="0"/>
                <a:ea typeface="+mj-ea"/>
                <a:cs typeface="+mj-cs"/>
              </a:rPr>
              <a:t>The Congress</a:t>
            </a:r>
          </a:p>
        </p:txBody>
      </p:sp>
      <p:sp>
        <p:nvSpPr>
          <p:cNvPr id="3" name="Title 1"/>
          <p:cNvSpPr txBox="1">
            <a:spLocks/>
          </p:cNvSpPr>
          <p:nvPr/>
        </p:nvSpPr>
        <p:spPr>
          <a:xfrm>
            <a:off x="381000" y="5562600"/>
            <a:ext cx="82296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Job: To make laws</a:t>
            </a:r>
          </a:p>
        </p:txBody>
      </p:sp>
      <p:pic>
        <p:nvPicPr>
          <p:cNvPr id="26627" name="Picture 3" descr="DCCapitolBuilding.jpg"/>
          <p:cNvPicPr>
            <a:picLocks noChangeAspect="1"/>
          </p:cNvPicPr>
          <p:nvPr/>
        </p:nvPicPr>
        <p:blipFill>
          <a:blip r:embed="rId3" cstate="print"/>
          <a:srcRect/>
          <a:stretch>
            <a:fillRect/>
          </a:stretch>
        </p:blipFill>
        <p:spPr bwMode="auto">
          <a:xfrm>
            <a:off x="228600" y="1828800"/>
            <a:ext cx="8534400" cy="3659188"/>
          </a:xfrm>
          <a:prstGeom prst="rect">
            <a:avLst/>
          </a:prstGeom>
          <a:noFill/>
          <a:ln w="9525">
            <a:noFill/>
            <a:miter lim="800000"/>
            <a:headEnd/>
            <a:tailEnd/>
          </a:ln>
        </p:spPr>
      </p:pic>
    </p:spTree>
    <p:extLst>
      <p:ext uri="{BB962C8B-B14F-4D97-AF65-F5344CB8AC3E}">
        <p14:creationId xmlns:p14="http://schemas.microsoft.com/office/powerpoint/2010/main" val="311107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How the </a:t>
            </a:r>
            <a:r>
              <a:rPr lang="en-US" dirty="0" err="1"/>
              <a:t>AoC</a:t>
            </a:r>
            <a:r>
              <a:rPr lang="en-US" dirty="0"/>
              <a:t> Government worked:</a:t>
            </a:r>
          </a:p>
        </p:txBody>
      </p:sp>
      <p:sp>
        <p:nvSpPr>
          <p:cNvPr id="4" name="TextBox 3"/>
          <p:cNvSpPr txBox="1"/>
          <p:nvPr/>
        </p:nvSpPr>
        <p:spPr>
          <a:xfrm>
            <a:off x="762000" y="1111806"/>
            <a:ext cx="8305800" cy="2831544"/>
          </a:xfrm>
          <a:prstGeom prst="rect">
            <a:avLst/>
          </a:prstGeom>
          <a:noFill/>
        </p:spPr>
        <p:txBody>
          <a:bodyPr wrap="square" rtlCol="0">
            <a:spAutoFit/>
          </a:bodyPr>
          <a:lstStyle/>
          <a:p>
            <a:pPr>
              <a:buFontTx/>
              <a:buChar char="-"/>
            </a:pPr>
            <a:r>
              <a:rPr lang="en-US" sz="3200" dirty="0"/>
              <a:t>One vote per state in Congress</a:t>
            </a:r>
          </a:p>
          <a:p>
            <a:pPr>
              <a:buFontTx/>
              <a:buChar char="-"/>
            </a:pPr>
            <a:r>
              <a:rPr lang="en-US" sz="3200" dirty="0"/>
              <a:t>Congress can declare war, coin money, and </a:t>
            </a:r>
          </a:p>
          <a:p>
            <a:pPr lvl="1"/>
            <a:r>
              <a:rPr lang="en-US" sz="3200" dirty="0"/>
              <a:t>conduct foreign affairs.</a:t>
            </a:r>
          </a:p>
          <a:p>
            <a:pPr>
              <a:buFontTx/>
              <a:buChar char="-"/>
            </a:pPr>
            <a:r>
              <a:rPr lang="en-US" sz="3200" dirty="0"/>
              <a:t>At least 9/13 states must approve laws – amendments to the articles must be unanimous.</a:t>
            </a:r>
          </a:p>
          <a:p>
            <a:pPr>
              <a:buFontTx/>
              <a:buChar char="-"/>
            </a:pPr>
            <a:endParaRPr lang="en-US" dirty="0"/>
          </a:p>
        </p:txBody>
      </p:sp>
      <p:sp>
        <p:nvSpPr>
          <p:cNvPr id="5" name="Title 1"/>
          <p:cNvSpPr txBox="1">
            <a:spLocks/>
          </p:cNvSpPr>
          <p:nvPr/>
        </p:nvSpPr>
        <p:spPr>
          <a:xfrm>
            <a:off x="0" y="33528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How the </a:t>
            </a:r>
            <a:r>
              <a:rPr kumimoji="0" lang="en-US" sz="4400" b="0" i="0" u="none" strike="noStrike" kern="1200" cap="none" spc="0" normalizeH="0" baseline="0" noProof="0" dirty="0" err="1">
                <a:ln>
                  <a:noFill/>
                </a:ln>
                <a:solidFill>
                  <a:schemeClr val="tx1"/>
                </a:solidFill>
                <a:effectLst/>
                <a:uLnTx/>
                <a:uFillTx/>
                <a:latin typeface="+mj-lt"/>
                <a:ea typeface="+mj-ea"/>
                <a:cs typeface="+mj-cs"/>
              </a:rPr>
              <a:t>AoC</a:t>
            </a:r>
            <a:r>
              <a:rPr kumimoji="0" lang="en-US" sz="4400" b="0" i="0" u="none" strike="noStrike" kern="1200" cap="none" spc="0" normalizeH="0" baseline="0" noProof="0" dirty="0">
                <a:ln>
                  <a:noFill/>
                </a:ln>
                <a:solidFill>
                  <a:schemeClr val="tx1"/>
                </a:solidFill>
                <a:effectLst/>
                <a:uLnTx/>
                <a:uFillTx/>
                <a:latin typeface="+mj-lt"/>
                <a:ea typeface="+mj-ea"/>
                <a:cs typeface="+mj-cs"/>
              </a:rPr>
              <a:t> Government didn’t work:</a:t>
            </a:r>
          </a:p>
        </p:txBody>
      </p:sp>
      <p:sp>
        <p:nvSpPr>
          <p:cNvPr id="6" name="TextBox 5"/>
          <p:cNvSpPr txBox="1"/>
          <p:nvPr/>
        </p:nvSpPr>
        <p:spPr>
          <a:xfrm>
            <a:off x="762000" y="4267200"/>
            <a:ext cx="8512330" cy="2339102"/>
          </a:xfrm>
          <a:prstGeom prst="rect">
            <a:avLst/>
          </a:prstGeom>
          <a:noFill/>
        </p:spPr>
        <p:txBody>
          <a:bodyPr wrap="none" rtlCol="0">
            <a:spAutoFit/>
          </a:bodyPr>
          <a:lstStyle/>
          <a:p>
            <a:pPr>
              <a:buFontTx/>
              <a:buChar char="-"/>
            </a:pPr>
            <a:r>
              <a:rPr lang="en-US" sz="3200" dirty="0"/>
              <a:t>Can’t regulate trade</a:t>
            </a:r>
          </a:p>
          <a:p>
            <a:pPr>
              <a:buFontTx/>
              <a:buChar char="-"/>
            </a:pPr>
            <a:r>
              <a:rPr lang="en-US" sz="3200" dirty="0"/>
              <a:t>Can’t tax.</a:t>
            </a:r>
          </a:p>
          <a:p>
            <a:pPr>
              <a:buFontTx/>
              <a:buChar char="-"/>
            </a:pPr>
            <a:r>
              <a:rPr lang="en-US" sz="3200" dirty="0"/>
              <a:t>Must ask for money from states</a:t>
            </a:r>
          </a:p>
          <a:p>
            <a:pPr>
              <a:buFontTx/>
              <a:buChar char="-"/>
            </a:pPr>
            <a:r>
              <a:rPr lang="en-US" sz="3200" dirty="0"/>
              <a:t>No president or court system (except for pirates!)</a:t>
            </a:r>
          </a:p>
          <a:p>
            <a:pPr>
              <a:buFontTx/>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Castellar" pitchFamily="18" charset="0"/>
                <a:ea typeface="+mj-ea"/>
                <a:cs typeface="+mj-cs"/>
              </a:rPr>
              <a:t>2. Executive Branch: </a:t>
            </a:r>
            <a:br>
              <a:rPr lang="en-US" dirty="0">
                <a:latin typeface="Castellar" pitchFamily="18" charset="0"/>
                <a:ea typeface="+mj-ea"/>
                <a:cs typeface="+mj-cs"/>
              </a:rPr>
            </a:br>
            <a:r>
              <a:rPr lang="en-US" dirty="0">
                <a:latin typeface="Castellar" pitchFamily="18" charset="0"/>
                <a:ea typeface="+mj-ea"/>
                <a:cs typeface="+mj-cs"/>
              </a:rPr>
              <a:t>The President</a:t>
            </a:r>
          </a:p>
        </p:txBody>
      </p:sp>
      <p:sp>
        <p:nvSpPr>
          <p:cNvPr id="3" name="Title 1"/>
          <p:cNvSpPr txBox="1">
            <a:spLocks/>
          </p:cNvSpPr>
          <p:nvPr/>
        </p:nvSpPr>
        <p:spPr>
          <a:xfrm>
            <a:off x="381000" y="5562600"/>
            <a:ext cx="82296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Job: To carry out laws</a:t>
            </a:r>
          </a:p>
        </p:txBody>
      </p:sp>
      <p:pic>
        <p:nvPicPr>
          <p:cNvPr id="33795" name="Picture 4" descr="800px-WhiteHouseSouthFacade.JPG"/>
          <p:cNvPicPr>
            <a:picLocks noChangeAspect="1"/>
          </p:cNvPicPr>
          <p:nvPr/>
        </p:nvPicPr>
        <p:blipFill>
          <a:blip r:embed="rId3" cstate="print"/>
          <a:srcRect/>
          <a:stretch>
            <a:fillRect/>
          </a:stretch>
        </p:blipFill>
        <p:spPr bwMode="auto">
          <a:xfrm>
            <a:off x="1600200" y="1524000"/>
            <a:ext cx="5791200" cy="4235450"/>
          </a:xfrm>
          <a:prstGeom prst="rect">
            <a:avLst/>
          </a:prstGeom>
          <a:noFill/>
          <a:ln w="9525">
            <a:noFill/>
            <a:miter lim="800000"/>
            <a:headEnd/>
            <a:tailEnd/>
          </a:ln>
        </p:spPr>
      </p:pic>
    </p:spTree>
    <p:extLst>
      <p:ext uri="{BB962C8B-B14F-4D97-AF65-F5344CB8AC3E}">
        <p14:creationId xmlns:p14="http://schemas.microsoft.com/office/powerpoint/2010/main" val="62294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Castellar" pitchFamily="18" charset="0"/>
                <a:ea typeface="+mj-ea"/>
                <a:cs typeface="+mj-cs"/>
              </a:rPr>
              <a:t>3. Judicial Branch: </a:t>
            </a:r>
            <a:br>
              <a:rPr lang="en-US" dirty="0">
                <a:latin typeface="Castellar" pitchFamily="18" charset="0"/>
                <a:ea typeface="+mj-ea"/>
                <a:cs typeface="+mj-cs"/>
              </a:rPr>
            </a:br>
            <a:r>
              <a:rPr lang="en-US" dirty="0">
                <a:latin typeface="Castellar" pitchFamily="18" charset="0"/>
                <a:ea typeface="+mj-ea"/>
                <a:cs typeface="+mj-cs"/>
              </a:rPr>
              <a:t>The Supreme Court</a:t>
            </a:r>
          </a:p>
        </p:txBody>
      </p:sp>
      <p:sp>
        <p:nvSpPr>
          <p:cNvPr id="3" name="Title 1"/>
          <p:cNvSpPr txBox="1">
            <a:spLocks/>
          </p:cNvSpPr>
          <p:nvPr/>
        </p:nvSpPr>
        <p:spPr>
          <a:xfrm>
            <a:off x="381000" y="5562600"/>
            <a:ext cx="82296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Job: To rule on laws</a:t>
            </a:r>
          </a:p>
        </p:txBody>
      </p:sp>
      <p:pic>
        <p:nvPicPr>
          <p:cNvPr id="38915" name="Picture 5" descr="800px-USSupremeCourtWestFacade.JPG"/>
          <p:cNvPicPr>
            <a:picLocks noChangeAspect="1"/>
          </p:cNvPicPr>
          <p:nvPr/>
        </p:nvPicPr>
        <p:blipFill>
          <a:blip r:embed="rId3" cstate="print"/>
          <a:srcRect/>
          <a:stretch>
            <a:fillRect/>
          </a:stretch>
        </p:blipFill>
        <p:spPr bwMode="auto">
          <a:xfrm>
            <a:off x="1524000" y="1676400"/>
            <a:ext cx="5791200" cy="4119563"/>
          </a:xfrm>
          <a:prstGeom prst="rect">
            <a:avLst/>
          </a:prstGeom>
          <a:noFill/>
          <a:ln w="9525">
            <a:noFill/>
            <a:miter lim="800000"/>
            <a:headEnd/>
            <a:tailEnd/>
          </a:ln>
        </p:spPr>
      </p:pic>
    </p:spTree>
    <p:extLst>
      <p:ext uri="{BB962C8B-B14F-4D97-AF65-F5344CB8AC3E}">
        <p14:creationId xmlns:p14="http://schemas.microsoft.com/office/powerpoint/2010/main" val="246577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rtlCol="0">
            <a:normAutofit fontScale="90000"/>
          </a:bodyPr>
          <a:lstStyle/>
          <a:p>
            <a:pPr fontAlgn="auto">
              <a:spcAft>
                <a:spcPts val="0"/>
              </a:spcAft>
              <a:defRPr/>
            </a:pPr>
            <a:r>
              <a:rPr lang="en-US" dirty="0">
                <a:latin typeface="Algerian" pitchFamily="82" charset="0"/>
                <a:ea typeface="+mj-ea"/>
                <a:cs typeface="+mj-cs"/>
              </a:rPr>
              <a:t>Other Constitutional “stuff”</a:t>
            </a:r>
          </a:p>
        </p:txBody>
      </p:sp>
      <p:sp>
        <p:nvSpPr>
          <p:cNvPr id="4" name="TextBox 3"/>
          <p:cNvSpPr txBox="1">
            <a:spLocks noChangeArrowheads="1"/>
          </p:cNvSpPr>
          <p:nvPr/>
        </p:nvSpPr>
        <p:spPr bwMode="auto">
          <a:xfrm>
            <a:off x="0" y="1143000"/>
            <a:ext cx="9144000" cy="3770263"/>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sz="2400" b="1" dirty="0">
                <a:latin typeface="Calibri" pitchFamily="84" charset="0"/>
              </a:rPr>
              <a:t>A Census will be held every 10 years (years that end with a 0) to 	determine representation in 	the House.</a:t>
            </a:r>
          </a:p>
          <a:p>
            <a:pPr marL="457200" indent="-457200">
              <a:buFontTx/>
              <a:buAutoNum type="arabicPeriod"/>
            </a:pPr>
            <a:r>
              <a:rPr lang="en-US" sz="2400" b="1" dirty="0">
                <a:latin typeface="Calibri" pitchFamily="84" charset="0"/>
              </a:rPr>
              <a:t>3/5 Compromise: Only 3/5 of the population of slaves and Indians 	will count towards Representation</a:t>
            </a:r>
          </a:p>
          <a:p>
            <a:pPr marL="457200" indent="-457200">
              <a:buFontTx/>
              <a:buAutoNum type="arabicPeriod"/>
            </a:pPr>
            <a:r>
              <a:rPr lang="en-US" sz="2400" b="1" dirty="0">
                <a:latin typeface="Calibri" pitchFamily="84" charset="0"/>
              </a:rPr>
              <a:t>Slave trade will end 20 years after ratification</a:t>
            </a:r>
          </a:p>
          <a:p>
            <a:pPr marL="457200" indent="-457200">
              <a:buFontTx/>
              <a:buAutoNum type="arabicPeriod"/>
            </a:pPr>
            <a:r>
              <a:rPr lang="en-US" sz="2400" b="1" dirty="0">
                <a:latin typeface="Calibri" pitchFamily="84" charset="0"/>
              </a:rPr>
              <a:t>Treason: Giving Aid/comfort to an enemy of the US, or fighting against it during a war</a:t>
            </a:r>
          </a:p>
          <a:p>
            <a:pPr marL="457200" indent="-457200">
              <a:buFontTx/>
              <a:buAutoNum type="arabicPeriod"/>
            </a:pPr>
            <a:r>
              <a:rPr lang="en-US" sz="2400" b="1" dirty="0">
                <a:latin typeface="Calibri" pitchFamily="84" charset="0"/>
              </a:rPr>
              <a:t>Constitution can be amended if the change is approved by 2/3 of Congress, and 3/4 of the states.</a:t>
            </a:r>
          </a:p>
          <a:p>
            <a:pPr marL="457200" indent="-457200">
              <a:buFontTx/>
              <a:buAutoNum type="arabicPeriod"/>
            </a:pPr>
            <a:r>
              <a:rPr lang="en-US" sz="2300" b="1" dirty="0">
                <a:latin typeface="Calibri" pitchFamily="84" charset="0"/>
              </a:rPr>
              <a:t>Constitution will go into effect once 9 of the states ratify (approve) it</a:t>
            </a:r>
          </a:p>
        </p:txBody>
      </p:sp>
      <p:pic>
        <p:nvPicPr>
          <p:cNvPr id="47107" name="Picture 4" descr="we_the_people.jpg"/>
          <p:cNvPicPr>
            <a:picLocks noChangeAspect="1"/>
          </p:cNvPicPr>
          <p:nvPr/>
        </p:nvPicPr>
        <p:blipFill>
          <a:blip r:embed="rId3" cstate="print"/>
          <a:srcRect/>
          <a:stretch>
            <a:fillRect/>
          </a:stretch>
        </p:blipFill>
        <p:spPr bwMode="auto">
          <a:xfrm>
            <a:off x="784225" y="4878040"/>
            <a:ext cx="7575550" cy="1981200"/>
          </a:xfrm>
          <a:prstGeom prst="rect">
            <a:avLst/>
          </a:prstGeom>
          <a:noFill/>
          <a:ln w="9525">
            <a:noFill/>
            <a:miter lim="800000"/>
            <a:headEnd/>
            <a:tailEnd/>
          </a:ln>
        </p:spPr>
      </p:pic>
    </p:spTree>
    <p:extLst>
      <p:ext uri="{BB962C8B-B14F-4D97-AF65-F5344CB8AC3E}">
        <p14:creationId xmlns:p14="http://schemas.microsoft.com/office/powerpoint/2010/main" val="127518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igningConstitution.jpg"/>
          <p:cNvPicPr>
            <a:picLocks noChangeAspect="1"/>
          </p:cNvPicPr>
          <p:nvPr/>
        </p:nvPicPr>
        <p:blipFill>
          <a:blip r:embed="rId3" cstate="print"/>
          <a:srcRect/>
          <a:stretch>
            <a:fillRect/>
          </a:stretch>
        </p:blipFill>
        <p:spPr bwMode="auto">
          <a:xfrm>
            <a:off x="152400" y="533400"/>
            <a:ext cx="8742363" cy="5638800"/>
          </a:xfrm>
          <a:prstGeom prst="rect">
            <a:avLst/>
          </a:prstGeom>
          <a:noFill/>
          <a:ln w="9525">
            <a:noFill/>
            <a:miter lim="800000"/>
            <a:headEnd/>
            <a:tailEnd/>
          </a:ln>
        </p:spPr>
      </p:pic>
      <p:pic>
        <p:nvPicPr>
          <p:cNvPr id="4" name="Picture 3" descr="huge.82.413542.JPG"/>
          <p:cNvPicPr>
            <a:picLocks noChangeAspect="1"/>
          </p:cNvPicPr>
          <p:nvPr/>
        </p:nvPicPr>
        <p:blipFill>
          <a:blip r:embed="rId4" cstate="print"/>
          <a:srcRect/>
          <a:stretch>
            <a:fillRect/>
          </a:stretch>
        </p:blipFill>
        <p:spPr bwMode="auto">
          <a:xfrm>
            <a:off x="2514600" y="381000"/>
            <a:ext cx="3086100" cy="2030413"/>
          </a:xfrm>
          <a:prstGeom prst="rect">
            <a:avLst/>
          </a:prstGeom>
          <a:noFill/>
          <a:ln w="9525">
            <a:noFill/>
            <a:miter lim="800000"/>
            <a:headEnd/>
            <a:tailEnd/>
          </a:ln>
        </p:spPr>
      </p:pic>
    </p:spTree>
    <p:extLst>
      <p:ext uri="{BB962C8B-B14F-4D97-AF65-F5344CB8AC3E}">
        <p14:creationId xmlns:p14="http://schemas.microsoft.com/office/powerpoint/2010/main" val="17430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152400"/>
            <a:ext cx="8305800" cy="1143000"/>
          </a:xfrm>
        </p:spPr>
        <p:txBody>
          <a:bodyPr>
            <a:normAutofit/>
          </a:bodyPr>
          <a:lstStyle/>
          <a:p>
            <a:r>
              <a:rPr lang="en-US" sz="6600" dirty="0">
                <a:latin typeface="Vivaldi" charset="0"/>
              </a:rPr>
              <a:t>Ratification - Federalists</a:t>
            </a:r>
          </a:p>
        </p:txBody>
      </p:sp>
      <p:sp>
        <p:nvSpPr>
          <p:cNvPr id="49155" name="TextBox 11"/>
          <p:cNvSpPr txBox="1">
            <a:spLocks noChangeArrowheads="1"/>
          </p:cNvSpPr>
          <p:nvPr/>
        </p:nvSpPr>
        <p:spPr bwMode="auto">
          <a:xfrm>
            <a:off x="38100" y="1447800"/>
            <a:ext cx="9144000" cy="2000548"/>
          </a:xfrm>
          <a:prstGeom prst="rect">
            <a:avLst/>
          </a:prstGeom>
          <a:noFill/>
          <a:ln w="9525">
            <a:noFill/>
            <a:miter lim="800000"/>
            <a:headEnd/>
            <a:tailEnd/>
          </a:ln>
        </p:spPr>
        <p:txBody>
          <a:bodyPr wrap="square">
            <a:prstTxWarp prst="textNoShape">
              <a:avLst/>
            </a:prstTxWarp>
            <a:spAutoFit/>
          </a:bodyPr>
          <a:lstStyle/>
          <a:p>
            <a:r>
              <a:rPr lang="en-US" sz="3200" b="1" dirty="0">
                <a:latin typeface="Calibri" pitchFamily="84" charset="0"/>
              </a:rPr>
              <a:t>Federalists: People who supported the Constitution and a strong Federal Government</a:t>
            </a:r>
          </a:p>
          <a:p>
            <a:pPr marL="342900" indent="-342900">
              <a:buFontTx/>
              <a:buChar char="-"/>
            </a:pPr>
            <a:r>
              <a:rPr lang="en-US" sz="2000" dirty="0">
                <a:latin typeface="Calibri" pitchFamily="84" charset="0"/>
              </a:rPr>
              <a:t>Believed a strong government was necessary to keep the country united and prosperous</a:t>
            </a:r>
          </a:p>
          <a:p>
            <a:endParaRPr lang="en-US" sz="2000" dirty="0">
              <a:latin typeface="Calibri" pitchFamily="84" charset="0"/>
            </a:endParaRPr>
          </a:p>
        </p:txBody>
      </p:sp>
      <p:sp>
        <p:nvSpPr>
          <p:cNvPr id="2" name="TextBox 1"/>
          <p:cNvSpPr txBox="1"/>
          <p:nvPr/>
        </p:nvSpPr>
        <p:spPr>
          <a:xfrm>
            <a:off x="342900" y="3605664"/>
            <a:ext cx="4267200" cy="2308324"/>
          </a:xfrm>
          <a:prstGeom prst="rect">
            <a:avLst/>
          </a:prstGeom>
          <a:noFill/>
        </p:spPr>
        <p:txBody>
          <a:bodyPr wrap="square" rtlCol="0">
            <a:spAutoFit/>
          </a:bodyPr>
          <a:lstStyle/>
          <a:p>
            <a:r>
              <a:rPr lang="en-US" sz="2400" dirty="0"/>
              <a:t>The Federalist Papers: Series of 85 essays and articles written by Hamilton, Madison, and John Jay to explain how the Constitution would work and promote its ratification.</a:t>
            </a:r>
          </a:p>
        </p:txBody>
      </p:sp>
      <p:pic>
        <p:nvPicPr>
          <p:cNvPr id="3" name="Picture 2" descr="Image result for how many federalist papers are t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71800"/>
            <a:ext cx="2991028" cy="374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3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james mad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48100"/>
            <a:ext cx="2508250" cy="3009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28600"/>
            <a:ext cx="9143999" cy="5909310"/>
          </a:xfrm>
          <a:prstGeom prst="rect">
            <a:avLst/>
          </a:prstGeom>
        </p:spPr>
        <p:txBody>
          <a:bodyPr wrap="square">
            <a:spAutoFit/>
          </a:bodyPr>
          <a:lstStyle/>
          <a:p>
            <a:pPr algn="just"/>
            <a:r>
              <a:rPr lang="en-US" sz="2800" i="1" dirty="0">
                <a:solidFill>
                  <a:srgbClr val="181818"/>
                </a:solidFill>
                <a:latin typeface="Goudy Old Style" panose="02020502050305020303" pitchFamily="18" charset="0"/>
              </a:rPr>
              <a:t>“…it may be concluded that a pure democracy, by which I mean a society consisting of a small number of citizens, who assemble and administer the government in person, can admit of no cure for the mischiefs of faction. A common passion or interest will, in almost every case, be felt by a majority of the whole…and there is nothing to check the inducements to sacrifice the weaker party or an obnoxious individual. Hence it is that such democracies have ever been spectacles of turbulence and contention; have ever been found incompatible with personal security or the rights of property; and have in general been as 			short in their lives as they have been violent in 			their deaths….</a:t>
            </a:r>
            <a:r>
              <a:rPr lang="en-US" dirty="0"/>
              <a:t> “</a:t>
            </a:r>
          </a:p>
          <a:p>
            <a:pPr algn="just"/>
            <a:endParaRPr lang="en-US" sz="1400" i="1" dirty="0">
              <a:latin typeface="Goudy Old Style" panose="02020502050305020303" pitchFamily="18" charset="0"/>
            </a:endParaRPr>
          </a:p>
          <a:p>
            <a:pPr algn="just"/>
            <a:r>
              <a:rPr lang="en-US" sz="2800" i="1" dirty="0">
                <a:latin typeface="Goudy Old Style" panose="02020502050305020303" pitchFamily="18" charset="0"/>
              </a:rPr>
              <a:t>		“If men were angels, no government would be necessary.”</a:t>
            </a:r>
          </a:p>
          <a:p>
            <a:pPr algn="just"/>
            <a:endParaRPr lang="en-US" sz="2800" i="1" dirty="0">
              <a:latin typeface="Goudy Old Style" panose="02020502050305020303" pitchFamily="18" charset="0"/>
            </a:endParaRPr>
          </a:p>
        </p:txBody>
      </p:sp>
      <p:pic>
        <p:nvPicPr>
          <p:cNvPr id="2050" name="Picture 2" descr="Cursive signature in 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583962"/>
            <a:ext cx="5718175" cy="110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trick hen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1" y="3371749"/>
            <a:ext cx="2895600" cy="3498541"/>
          </a:xfrm>
          <a:prstGeom prst="rect">
            <a:avLst/>
          </a:prstGeom>
          <a:noFill/>
          <a:extLst>
            <a:ext uri="{909E8E84-426E-40DD-AFC4-6F175D3DCCD1}">
              <a14:hiddenFill xmlns:a14="http://schemas.microsoft.com/office/drawing/2010/main">
                <a:solidFill>
                  <a:srgbClr val="FFFFFF"/>
                </a:solidFill>
              </a14:hiddenFill>
            </a:ext>
          </a:extLst>
        </p:spPr>
      </p:pic>
      <p:sp>
        <p:nvSpPr>
          <p:cNvPr id="49153" name="Title 1"/>
          <p:cNvSpPr>
            <a:spLocks noGrp="1"/>
          </p:cNvSpPr>
          <p:nvPr>
            <p:ph type="title"/>
          </p:nvPr>
        </p:nvSpPr>
        <p:spPr>
          <a:xfrm>
            <a:off x="457200" y="152400"/>
            <a:ext cx="8305800" cy="1143000"/>
          </a:xfrm>
        </p:spPr>
        <p:txBody>
          <a:bodyPr>
            <a:normAutofit/>
          </a:bodyPr>
          <a:lstStyle/>
          <a:p>
            <a:r>
              <a:rPr lang="en-US" sz="6600" dirty="0">
                <a:latin typeface="Vivaldi" charset="0"/>
              </a:rPr>
              <a:t>Ratification - Antifederalists</a:t>
            </a:r>
          </a:p>
        </p:txBody>
      </p:sp>
      <p:sp>
        <p:nvSpPr>
          <p:cNvPr id="49156" name="Text Box 4"/>
          <p:cNvSpPr txBox="1">
            <a:spLocks noChangeArrowheads="1"/>
          </p:cNvSpPr>
          <p:nvPr/>
        </p:nvSpPr>
        <p:spPr bwMode="auto">
          <a:xfrm>
            <a:off x="76200" y="1307690"/>
            <a:ext cx="8991600" cy="3108543"/>
          </a:xfrm>
          <a:prstGeom prst="rect">
            <a:avLst/>
          </a:prstGeom>
          <a:noFill/>
          <a:ln w="9525">
            <a:noFill/>
            <a:miter lim="800000"/>
            <a:headEnd/>
            <a:tailEnd/>
          </a:ln>
        </p:spPr>
        <p:txBody>
          <a:bodyPr wrap="square">
            <a:prstTxWarp prst="textNoShape">
              <a:avLst/>
            </a:prstTxWarp>
            <a:spAutoFit/>
          </a:bodyPr>
          <a:lstStyle/>
          <a:p>
            <a:r>
              <a:rPr lang="en-US" sz="2800" b="1" dirty="0">
                <a:latin typeface="Calibri" pitchFamily="84" charset="0"/>
              </a:rPr>
              <a:t>Antifederalists: People who are against the ratification of the Constitution  </a:t>
            </a:r>
          </a:p>
          <a:p>
            <a:r>
              <a:rPr lang="en-US" sz="2800" dirty="0">
                <a:latin typeface="Calibri" pitchFamily="84" charset="0"/>
              </a:rPr>
              <a:t>Reasons:	- Feared a strong central government 				   unresponsive to the needs of the people</a:t>
            </a:r>
          </a:p>
          <a:p>
            <a:r>
              <a:rPr lang="en-US" sz="2800" dirty="0">
                <a:latin typeface="Calibri" pitchFamily="84" charset="0"/>
              </a:rPr>
              <a:t>		- Presidency may become a monarchy</a:t>
            </a:r>
          </a:p>
          <a:p>
            <a:r>
              <a:rPr lang="en-US" sz="2800" dirty="0">
                <a:latin typeface="Calibri" pitchFamily="84" charset="0"/>
              </a:rPr>
              <a:t>		- Too much power taken away from the states</a:t>
            </a:r>
          </a:p>
          <a:p>
            <a:r>
              <a:rPr lang="en-US" sz="2800" dirty="0">
                <a:latin typeface="Calibri" pitchFamily="84" charset="0"/>
              </a:rPr>
              <a:t>		- No Bill of Rights</a:t>
            </a:r>
          </a:p>
        </p:txBody>
      </p:sp>
      <p:sp>
        <p:nvSpPr>
          <p:cNvPr id="2" name="TextBox 1"/>
          <p:cNvSpPr txBox="1"/>
          <p:nvPr/>
        </p:nvSpPr>
        <p:spPr>
          <a:xfrm>
            <a:off x="3124200" y="4873820"/>
            <a:ext cx="3307765" cy="769441"/>
          </a:xfrm>
          <a:prstGeom prst="rect">
            <a:avLst/>
          </a:prstGeom>
          <a:noFill/>
        </p:spPr>
        <p:txBody>
          <a:bodyPr wrap="none" rtlCol="0">
            <a:spAutoFit/>
          </a:bodyPr>
          <a:lstStyle/>
          <a:p>
            <a:r>
              <a:rPr lang="en-US" sz="4400" i="1" dirty="0">
                <a:latin typeface="Goudy Old Style" panose="02020502050305020303" pitchFamily="18" charset="0"/>
              </a:rPr>
              <a:t>“I smell a rat!” </a:t>
            </a:r>
          </a:p>
        </p:txBody>
      </p:sp>
      <p:pic>
        <p:nvPicPr>
          <p:cNvPr id="1028" name="Picture 4" descr="https://upload.wikimedia.org/wikipedia/commons/thumb/9/9c/Patrick_Henry_Signature.svg/640px-Patrick_Henry_Signatur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242440"/>
            <a:ext cx="38100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2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humbs_up.jpg"/>
          <p:cNvPicPr>
            <a:picLocks noChangeAspect="1"/>
          </p:cNvPicPr>
          <p:nvPr/>
        </p:nvPicPr>
        <p:blipFill>
          <a:blip r:embed="rId3" cstate="print"/>
          <a:srcRect/>
          <a:stretch>
            <a:fillRect/>
          </a:stretch>
        </p:blipFill>
        <p:spPr bwMode="auto">
          <a:xfrm>
            <a:off x="6781800" y="1600200"/>
            <a:ext cx="2063750" cy="2057400"/>
          </a:xfrm>
          <a:prstGeom prst="rect">
            <a:avLst/>
          </a:prstGeom>
          <a:noFill/>
          <a:ln w="9525">
            <a:noFill/>
            <a:miter lim="800000"/>
            <a:headEnd/>
            <a:tailEnd/>
          </a:ln>
        </p:spPr>
      </p:pic>
      <p:sp>
        <p:nvSpPr>
          <p:cNvPr id="50179" name="Text Box 3"/>
          <p:cNvSpPr txBox="1">
            <a:spLocks noChangeArrowheads="1"/>
          </p:cNvSpPr>
          <p:nvPr/>
        </p:nvSpPr>
        <p:spPr bwMode="auto">
          <a:xfrm>
            <a:off x="2286000" y="304800"/>
            <a:ext cx="41910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AutoNum type="arabicPeriod"/>
            </a:pPr>
            <a:r>
              <a:rPr lang="en-US" sz="3600" dirty="0">
                <a:latin typeface="Blackadder ITC" pitchFamily="82" charset="0"/>
              </a:rPr>
              <a:t> </a:t>
            </a:r>
            <a:r>
              <a:rPr lang="en-US" sz="5400" dirty="0">
                <a:latin typeface="Blackadder ITC" pitchFamily="82" charset="0"/>
              </a:rPr>
              <a:t>Delaware</a:t>
            </a:r>
          </a:p>
        </p:txBody>
      </p:sp>
      <p:pic>
        <p:nvPicPr>
          <p:cNvPr id="50180" name="Picture 4" descr="us-de"/>
          <p:cNvPicPr>
            <a:picLocks noChangeAspect="1" noChangeArrowheads="1"/>
          </p:cNvPicPr>
          <p:nvPr/>
        </p:nvPicPr>
        <p:blipFill>
          <a:blip r:embed="rId4" cstate="print"/>
          <a:srcRect/>
          <a:stretch>
            <a:fillRect/>
          </a:stretch>
        </p:blipFill>
        <p:spPr bwMode="auto">
          <a:xfrm>
            <a:off x="533400" y="457200"/>
            <a:ext cx="1600200" cy="952500"/>
          </a:xfrm>
          <a:prstGeom prst="rect">
            <a:avLst/>
          </a:prstGeom>
          <a:ln>
            <a:noFill/>
          </a:ln>
          <a:effectLst>
            <a:outerShdw blurRad="292100" dist="139700" dir="2700000" algn="tl" rotWithShape="0">
              <a:srgbClr val="333333">
                <a:alpha val="65000"/>
              </a:srgbClr>
            </a:outerShdw>
          </a:effectLst>
        </p:spPr>
      </p:pic>
      <p:sp>
        <p:nvSpPr>
          <p:cNvPr id="50181" name="Text Box 5"/>
          <p:cNvSpPr txBox="1">
            <a:spLocks noChangeArrowheads="1"/>
          </p:cNvSpPr>
          <p:nvPr/>
        </p:nvSpPr>
        <p:spPr bwMode="auto">
          <a:xfrm>
            <a:off x="2362200" y="1676400"/>
            <a:ext cx="38100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2. Pennsylvania</a:t>
            </a:r>
          </a:p>
        </p:txBody>
      </p:sp>
      <p:sp>
        <p:nvSpPr>
          <p:cNvPr id="50182" name="Text Box 6"/>
          <p:cNvSpPr txBox="1">
            <a:spLocks noChangeArrowheads="1"/>
          </p:cNvSpPr>
          <p:nvPr/>
        </p:nvSpPr>
        <p:spPr bwMode="auto">
          <a:xfrm>
            <a:off x="2286000" y="2971800"/>
            <a:ext cx="6400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3. New Jersey</a:t>
            </a:r>
          </a:p>
        </p:txBody>
      </p:sp>
      <p:sp>
        <p:nvSpPr>
          <p:cNvPr id="50183" name="Text Box 7"/>
          <p:cNvSpPr txBox="1">
            <a:spLocks noChangeArrowheads="1"/>
          </p:cNvSpPr>
          <p:nvPr/>
        </p:nvSpPr>
        <p:spPr bwMode="auto">
          <a:xfrm>
            <a:off x="2286000" y="4114800"/>
            <a:ext cx="6400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4. Georgia</a:t>
            </a:r>
          </a:p>
        </p:txBody>
      </p:sp>
      <p:sp>
        <p:nvSpPr>
          <p:cNvPr id="50184" name="Text Box 8"/>
          <p:cNvSpPr txBox="1">
            <a:spLocks noChangeArrowheads="1"/>
          </p:cNvSpPr>
          <p:nvPr/>
        </p:nvSpPr>
        <p:spPr bwMode="auto">
          <a:xfrm>
            <a:off x="2286000" y="5410200"/>
            <a:ext cx="6400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5. Connecticut</a:t>
            </a:r>
          </a:p>
        </p:txBody>
      </p:sp>
      <p:pic>
        <p:nvPicPr>
          <p:cNvPr id="50185" name="Picture 9" descr="us-pa"/>
          <p:cNvPicPr>
            <a:picLocks noChangeAspect="1" noChangeArrowheads="1"/>
          </p:cNvPicPr>
          <p:nvPr/>
        </p:nvPicPr>
        <p:blipFill>
          <a:blip r:embed="rId5" cstate="print"/>
          <a:srcRect/>
          <a:stretch>
            <a:fillRect/>
          </a:stretch>
        </p:blipFill>
        <p:spPr bwMode="auto">
          <a:xfrm>
            <a:off x="533400" y="1600200"/>
            <a:ext cx="1600200" cy="1066800"/>
          </a:xfrm>
          <a:prstGeom prst="rect">
            <a:avLst/>
          </a:prstGeom>
          <a:ln>
            <a:noFill/>
          </a:ln>
          <a:effectLst>
            <a:outerShdw blurRad="292100" dist="139700" dir="2700000" algn="tl" rotWithShape="0">
              <a:srgbClr val="333333">
                <a:alpha val="65000"/>
              </a:srgbClr>
            </a:outerShdw>
          </a:effectLst>
        </p:spPr>
      </p:pic>
      <p:pic>
        <p:nvPicPr>
          <p:cNvPr id="50186" name="Picture 10" descr="us-nj"/>
          <p:cNvPicPr>
            <a:picLocks noChangeAspect="1" noChangeArrowheads="1"/>
          </p:cNvPicPr>
          <p:nvPr/>
        </p:nvPicPr>
        <p:blipFill>
          <a:blip r:embed="rId6" cstate="print"/>
          <a:srcRect/>
          <a:stretch>
            <a:fillRect/>
          </a:stretch>
        </p:blipFill>
        <p:spPr bwMode="auto">
          <a:xfrm>
            <a:off x="533400" y="2895600"/>
            <a:ext cx="1600200" cy="1066800"/>
          </a:xfrm>
          <a:prstGeom prst="rect">
            <a:avLst/>
          </a:prstGeom>
          <a:ln>
            <a:noFill/>
          </a:ln>
          <a:effectLst>
            <a:outerShdw blurRad="292100" dist="139700" dir="2700000" algn="tl" rotWithShape="0">
              <a:srgbClr val="333333">
                <a:alpha val="65000"/>
              </a:srgbClr>
            </a:outerShdw>
          </a:effectLst>
        </p:spPr>
      </p:pic>
      <p:pic>
        <p:nvPicPr>
          <p:cNvPr id="50187" name="Picture 11" descr="us-ga"/>
          <p:cNvPicPr>
            <a:picLocks noChangeAspect="1" noChangeArrowheads="1"/>
          </p:cNvPicPr>
          <p:nvPr/>
        </p:nvPicPr>
        <p:blipFill>
          <a:blip r:embed="rId7" cstate="print"/>
          <a:srcRect/>
          <a:stretch>
            <a:fillRect/>
          </a:stretch>
        </p:blipFill>
        <p:spPr bwMode="auto">
          <a:xfrm>
            <a:off x="533400" y="4114800"/>
            <a:ext cx="1600200" cy="960438"/>
          </a:xfrm>
          <a:prstGeom prst="rect">
            <a:avLst/>
          </a:prstGeom>
          <a:ln>
            <a:noFill/>
          </a:ln>
          <a:effectLst>
            <a:outerShdw blurRad="292100" dist="139700" dir="2700000" algn="tl" rotWithShape="0">
              <a:srgbClr val="333333">
                <a:alpha val="65000"/>
              </a:srgbClr>
            </a:outerShdw>
          </a:effectLst>
        </p:spPr>
      </p:pic>
      <p:pic>
        <p:nvPicPr>
          <p:cNvPr id="50188" name="Picture 12" descr="us-ct"/>
          <p:cNvPicPr>
            <a:picLocks noChangeAspect="1" noChangeArrowheads="1"/>
          </p:cNvPicPr>
          <p:nvPr/>
        </p:nvPicPr>
        <p:blipFill>
          <a:blip r:embed="rId8" cstate="print"/>
          <a:srcRect/>
          <a:stretch>
            <a:fillRect/>
          </a:stretch>
        </p:blipFill>
        <p:spPr bwMode="auto">
          <a:xfrm>
            <a:off x="533400" y="5257800"/>
            <a:ext cx="1600200" cy="1257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1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0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0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8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01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18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01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018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501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01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P spid="50181" grpId="0" build="p" autoUpdateAnimBg="0"/>
      <p:bldP spid="50182" grpId="0" build="p" autoUpdateAnimBg="0"/>
      <p:bldP spid="50183" grpId="0" build="p" autoUpdateAnimBg="0"/>
      <p:bldP spid="5018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thumbs_up.jpg"/>
          <p:cNvPicPr>
            <a:picLocks noChangeAspect="1"/>
          </p:cNvPicPr>
          <p:nvPr/>
        </p:nvPicPr>
        <p:blipFill>
          <a:blip r:embed="rId3" cstate="print"/>
          <a:srcRect/>
          <a:stretch>
            <a:fillRect/>
          </a:stretch>
        </p:blipFill>
        <p:spPr bwMode="auto">
          <a:xfrm>
            <a:off x="6781800" y="1600200"/>
            <a:ext cx="2063750" cy="2057400"/>
          </a:xfrm>
          <a:prstGeom prst="rect">
            <a:avLst/>
          </a:prstGeom>
          <a:noFill/>
          <a:ln w="9525">
            <a:noFill/>
            <a:miter lim="800000"/>
            <a:headEnd/>
            <a:tailEnd/>
          </a:ln>
        </p:spPr>
      </p:pic>
      <p:sp>
        <p:nvSpPr>
          <p:cNvPr id="90115" name="Text Box 3"/>
          <p:cNvSpPr txBox="1">
            <a:spLocks noChangeArrowheads="1"/>
          </p:cNvSpPr>
          <p:nvPr/>
        </p:nvSpPr>
        <p:spPr bwMode="auto">
          <a:xfrm>
            <a:off x="2362200" y="304800"/>
            <a:ext cx="6019800" cy="1292662"/>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6. Massachusetts</a:t>
            </a:r>
          </a:p>
          <a:p>
            <a:pPr marL="342900" indent="-342900">
              <a:buFont typeface="Arial" pitchFamily="84" charset="0"/>
              <a:buNone/>
            </a:pPr>
            <a:r>
              <a:rPr lang="en-US" sz="2400" dirty="0"/>
              <a:t>But only if there is a Bill of Rights included!</a:t>
            </a:r>
            <a:endParaRPr lang="en-US" sz="3600" dirty="0"/>
          </a:p>
        </p:txBody>
      </p:sp>
      <p:sp>
        <p:nvSpPr>
          <p:cNvPr id="90117" name="Text Box 5"/>
          <p:cNvSpPr txBox="1">
            <a:spLocks noChangeArrowheads="1"/>
          </p:cNvSpPr>
          <p:nvPr/>
        </p:nvSpPr>
        <p:spPr bwMode="auto">
          <a:xfrm>
            <a:off x="2362200" y="1676400"/>
            <a:ext cx="38100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7. Maryland</a:t>
            </a:r>
          </a:p>
        </p:txBody>
      </p:sp>
      <p:sp>
        <p:nvSpPr>
          <p:cNvPr id="90118" name="Text Box 6"/>
          <p:cNvSpPr txBox="1">
            <a:spLocks noChangeArrowheads="1"/>
          </p:cNvSpPr>
          <p:nvPr/>
        </p:nvSpPr>
        <p:spPr bwMode="auto">
          <a:xfrm>
            <a:off x="2286000" y="2971800"/>
            <a:ext cx="6400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8. South Carolina</a:t>
            </a:r>
          </a:p>
        </p:txBody>
      </p:sp>
      <p:sp>
        <p:nvSpPr>
          <p:cNvPr id="90119" name="Text Box 7"/>
          <p:cNvSpPr txBox="1">
            <a:spLocks noChangeArrowheads="1"/>
          </p:cNvSpPr>
          <p:nvPr/>
        </p:nvSpPr>
        <p:spPr bwMode="auto">
          <a:xfrm>
            <a:off x="2286000" y="4114800"/>
            <a:ext cx="6400800" cy="1292662"/>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9. New Hampshire</a:t>
            </a:r>
          </a:p>
          <a:p>
            <a:pPr marL="342900" indent="-342900">
              <a:buFont typeface="Arial" pitchFamily="84" charset="0"/>
              <a:buNone/>
            </a:pPr>
            <a:r>
              <a:rPr lang="en-US" sz="2400" dirty="0"/>
              <a:t>The Constitution can now go into effect!</a:t>
            </a:r>
            <a:endParaRPr lang="en-US" sz="3600" dirty="0"/>
          </a:p>
        </p:txBody>
      </p:sp>
      <p:sp>
        <p:nvSpPr>
          <p:cNvPr id="90120" name="Text Box 8"/>
          <p:cNvSpPr txBox="1">
            <a:spLocks noChangeArrowheads="1"/>
          </p:cNvSpPr>
          <p:nvPr/>
        </p:nvSpPr>
        <p:spPr bwMode="auto">
          <a:xfrm>
            <a:off x="2286000" y="5410200"/>
            <a:ext cx="6400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10. Virginia</a:t>
            </a:r>
          </a:p>
        </p:txBody>
      </p:sp>
      <p:pic>
        <p:nvPicPr>
          <p:cNvPr id="90125" name="Picture 13" descr="us-ma"/>
          <p:cNvPicPr>
            <a:picLocks noChangeAspect="1" noChangeArrowheads="1"/>
          </p:cNvPicPr>
          <p:nvPr/>
        </p:nvPicPr>
        <p:blipFill>
          <a:blip r:embed="rId4" cstate="print"/>
          <a:srcRect/>
          <a:stretch>
            <a:fillRect/>
          </a:stretch>
        </p:blipFill>
        <p:spPr bwMode="auto">
          <a:xfrm>
            <a:off x="533400" y="381000"/>
            <a:ext cx="1600200" cy="955675"/>
          </a:xfrm>
          <a:prstGeom prst="rect">
            <a:avLst/>
          </a:prstGeom>
          <a:ln>
            <a:noFill/>
          </a:ln>
          <a:effectLst>
            <a:outerShdw blurRad="292100" dist="139700" dir="2700000" algn="tl" rotWithShape="0">
              <a:srgbClr val="333333">
                <a:alpha val="65000"/>
              </a:srgbClr>
            </a:outerShdw>
          </a:effectLst>
        </p:spPr>
      </p:pic>
      <p:pic>
        <p:nvPicPr>
          <p:cNvPr id="90126" name="Picture 14" descr="us-md"/>
          <p:cNvPicPr>
            <a:picLocks noChangeAspect="1" noChangeArrowheads="1"/>
          </p:cNvPicPr>
          <p:nvPr/>
        </p:nvPicPr>
        <p:blipFill>
          <a:blip r:embed="rId5" cstate="print"/>
          <a:srcRect/>
          <a:stretch>
            <a:fillRect/>
          </a:stretch>
        </p:blipFill>
        <p:spPr bwMode="auto">
          <a:xfrm>
            <a:off x="533400" y="1600200"/>
            <a:ext cx="1600200" cy="1066800"/>
          </a:xfrm>
          <a:prstGeom prst="rect">
            <a:avLst/>
          </a:prstGeom>
          <a:ln>
            <a:noFill/>
          </a:ln>
          <a:effectLst>
            <a:outerShdw blurRad="292100" dist="139700" dir="2700000" algn="tl" rotWithShape="0">
              <a:srgbClr val="333333">
                <a:alpha val="65000"/>
              </a:srgbClr>
            </a:outerShdw>
          </a:effectLst>
        </p:spPr>
      </p:pic>
      <p:pic>
        <p:nvPicPr>
          <p:cNvPr id="90127" name="Picture 15" descr="us-sc"/>
          <p:cNvPicPr>
            <a:picLocks noChangeAspect="1" noChangeArrowheads="1"/>
          </p:cNvPicPr>
          <p:nvPr/>
        </p:nvPicPr>
        <p:blipFill>
          <a:blip r:embed="rId6" cstate="print"/>
          <a:srcRect/>
          <a:stretch>
            <a:fillRect/>
          </a:stretch>
        </p:blipFill>
        <p:spPr bwMode="auto">
          <a:xfrm>
            <a:off x="533400" y="2819400"/>
            <a:ext cx="1600200" cy="1063625"/>
          </a:xfrm>
          <a:prstGeom prst="rect">
            <a:avLst/>
          </a:prstGeom>
          <a:ln>
            <a:noFill/>
          </a:ln>
          <a:effectLst>
            <a:outerShdw blurRad="292100" dist="139700" dir="2700000" algn="tl" rotWithShape="0">
              <a:srgbClr val="333333">
                <a:alpha val="65000"/>
              </a:srgbClr>
            </a:outerShdw>
          </a:effectLst>
        </p:spPr>
      </p:pic>
      <p:pic>
        <p:nvPicPr>
          <p:cNvPr id="90128" name="Picture 16" descr="us-nh"/>
          <p:cNvPicPr>
            <a:picLocks noChangeAspect="1" noChangeArrowheads="1"/>
          </p:cNvPicPr>
          <p:nvPr/>
        </p:nvPicPr>
        <p:blipFill>
          <a:blip r:embed="rId7" cstate="print"/>
          <a:srcRect/>
          <a:stretch>
            <a:fillRect/>
          </a:stretch>
        </p:blipFill>
        <p:spPr bwMode="auto">
          <a:xfrm>
            <a:off x="533400" y="4038600"/>
            <a:ext cx="1600200" cy="1066800"/>
          </a:xfrm>
          <a:prstGeom prst="rect">
            <a:avLst/>
          </a:prstGeom>
          <a:ln>
            <a:noFill/>
          </a:ln>
          <a:effectLst>
            <a:outerShdw blurRad="292100" dist="139700" dir="2700000" algn="tl" rotWithShape="0">
              <a:srgbClr val="333333">
                <a:alpha val="65000"/>
              </a:srgbClr>
            </a:outerShdw>
          </a:effectLst>
        </p:spPr>
      </p:pic>
      <p:pic>
        <p:nvPicPr>
          <p:cNvPr id="90129" name="Picture 17" descr="us-va"/>
          <p:cNvPicPr>
            <a:picLocks noChangeAspect="1" noChangeArrowheads="1"/>
          </p:cNvPicPr>
          <p:nvPr/>
        </p:nvPicPr>
        <p:blipFill>
          <a:blip r:embed="rId8" cstate="print"/>
          <a:srcRect/>
          <a:stretch>
            <a:fillRect/>
          </a:stretch>
        </p:blipFill>
        <p:spPr bwMode="auto">
          <a:xfrm>
            <a:off x="533400" y="5257800"/>
            <a:ext cx="1600200" cy="1063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2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0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01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0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1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0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01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011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901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90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thumbs_up.jpg"/>
          <p:cNvPicPr>
            <a:picLocks noChangeAspect="1"/>
          </p:cNvPicPr>
          <p:nvPr/>
        </p:nvPicPr>
        <p:blipFill>
          <a:blip r:embed="rId3" cstate="print"/>
          <a:srcRect/>
          <a:stretch>
            <a:fillRect/>
          </a:stretch>
        </p:blipFill>
        <p:spPr bwMode="auto">
          <a:xfrm>
            <a:off x="6781800" y="1600200"/>
            <a:ext cx="2063750" cy="2057400"/>
          </a:xfrm>
          <a:prstGeom prst="rect">
            <a:avLst/>
          </a:prstGeom>
          <a:noFill/>
          <a:ln w="9525">
            <a:noFill/>
            <a:miter lim="800000"/>
            <a:headEnd/>
            <a:tailEnd/>
          </a:ln>
        </p:spPr>
      </p:pic>
      <p:sp>
        <p:nvSpPr>
          <p:cNvPr id="92163" name="Text Box 3"/>
          <p:cNvSpPr txBox="1">
            <a:spLocks noChangeArrowheads="1"/>
          </p:cNvSpPr>
          <p:nvPr/>
        </p:nvSpPr>
        <p:spPr bwMode="auto">
          <a:xfrm>
            <a:off x="2362200" y="304800"/>
            <a:ext cx="6019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11. New York</a:t>
            </a:r>
          </a:p>
        </p:txBody>
      </p:sp>
      <p:sp>
        <p:nvSpPr>
          <p:cNvPr id="92164" name="Text Box 4"/>
          <p:cNvSpPr txBox="1">
            <a:spLocks noChangeArrowheads="1"/>
          </p:cNvSpPr>
          <p:nvPr/>
        </p:nvSpPr>
        <p:spPr bwMode="auto">
          <a:xfrm>
            <a:off x="2362200" y="1676400"/>
            <a:ext cx="5996014" cy="923330"/>
          </a:xfrm>
          <a:prstGeom prst="rect">
            <a:avLst/>
          </a:prstGeom>
          <a:noFill/>
          <a:ln w="9525">
            <a:noFill/>
            <a:miter lim="800000"/>
            <a:headEnd/>
            <a:tailEnd/>
          </a:ln>
        </p:spPr>
        <p:txBody>
          <a:bodyPr wrap="square">
            <a:prstTxWarp prst="textNoShape">
              <a:avLst/>
            </a:prstTxWarp>
            <a:spAutoFit/>
          </a:bodyPr>
          <a:lstStyle/>
          <a:p>
            <a:pPr marL="342900" indent="-342900">
              <a:buFont typeface="Arial" pitchFamily="84" charset="0"/>
              <a:buNone/>
            </a:pPr>
            <a:r>
              <a:rPr lang="en-US" sz="5400" dirty="0">
                <a:latin typeface="Blackadder ITC" pitchFamily="82" charset="0"/>
              </a:rPr>
              <a:t>12. North Carolina</a:t>
            </a:r>
          </a:p>
        </p:txBody>
      </p:sp>
      <p:sp>
        <p:nvSpPr>
          <p:cNvPr id="92165" name="Text Box 5"/>
          <p:cNvSpPr txBox="1">
            <a:spLocks noChangeArrowheads="1"/>
          </p:cNvSpPr>
          <p:nvPr/>
        </p:nvSpPr>
        <p:spPr bwMode="auto">
          <a:xfrm>
            <a:off x="2286000" y="2971800"/>
            <a:ext cx="6400800" cy="923330"/>
          </a:xfrm>
          <a:prstGeom prst="rect">
            <a:avLst/>
          </a:prstGeom>
          <a:noFill/>
          <a:ln w="9525">
            <a:noFill/>
            <a:miter lim="800000"/>
            <a:headEnd/>
            <a:tailEnd/>
          </a:ln>
        </p:spPr>
        <p:txBody>
          <a:bodyPr>
            <a:prstTxWarp prst="textNoShape">
              <a:avLst/>
            </a:prstTxWarp>
            <a:spAutoFit/>
          </a:bodyPr>
          <a:lstStyle/>
          <a:p>
            <a:pPr marL="342900" indent="-342900">
              <a:buFont typeface="Arial" pitchFamily="84" charset="0"/>
              <a:buNone/>
            </a:pPr>
            <a:r>
              <a:rPr lang="en-US" sz="5400" dirty="0">
                <a:latin typeface="Blackadder ITC" pitchFamily="82" charset="0"/>
              </a:rPr>
              <a:t>13. Rhode Island</a:t>
            </a:r>
          </a:p>
        </p:txBody>
      </p:sp>
      <p:pic>
        <p:nvPicPr>
          <p:cNvPr id="92173" name="Picture 13" descr="us-nc"/>
          <p:cNvPicPr>
            <a:picLocks noChangeAspect="1" noChangeArrowheads="1"/>
          </p:cNvPicPr>
          <p:nvPr/>
        </p:nvPicPr>
        <p:blipFill>
          <a:blip r:embed="rId4" cstate="print"/>
          <a:srcRect/>
          <a:stretch>
            <a:fillRect/>
          </a:stretch>
        </p:blipFill>
        <p:spPr bwMode="auto">
          <a:xfrm>
            <a:off x="533400" y="1524000"/>
            <a:ext cx="1600200" cy="1066800"/>
          </a:xfrm>
          <a:prstGeom prst="rect">
            <a:avLst/>
          </a:prstGeom>
          <a:ln>
            <a:noFill/>
          </a:ln>
          <a:effectLst>
            <a:outerShdw blurRad="292100" dist="139700" dir="2700000" algn="tl" rotWithShape="0">
              <a:srgbClr val="333333">
                <a:alpha val="65000"/>
              </a:srgbClr>
            </a:outerShdw>
          </a:effectLst>
        </p:spPr>
      </p:pic>
      <p:pic>
        <p:nvPicPr>
          <p:cNvPr id="92174" name="Picture 14" descr="us-ny"/>
          <p:cNvPicPr>
            <a:picLocks noChangeAspect="1" noChangeArrowheads="1"/>
          </p:cNvPicPr>
          <p:nvPr/>
        </p:nvPicPr>
        <p:blipFill>
          <a:blip r:embed="rId5" cstate="print"/>
          <a:srcRect/>
          <a:stretch>
            <a:fillRect/>
          </a:stretch>
        </p:blipFill>
        <p:spPr bwMode="auto">
          <a:xfrm>
            <a:off x="533400" y="381000"/>
            <a:ext cx="1600200" cy="842963"/>
          </a:xfrm>
          <a:prstGeom prst="rect">
            <a:avLst/>
          </a:prstGeom>
          <a:ln>
            <a:noFill/>
          </a:ln>
          <a:effectLst>
            <a:outerShdw blurRad="292100" dist="139700" dir="2700000" algn="tl" rotWithShape="0">
              <a:srgbClr val="333333">
                <a:alpha val="65000"/>
              </a:srgbClr>
            </a:outerShdw>
          </a:effectLst>
        </p:spPr>
      </p:pic>
      <p:pic>
        <p:nvPicPr>
          <p:cNvPr id="92175" name="Picture 15" descr="us-ri"/>
          <p:cNvPicPr>
            <a:picLocks noChangeAspect="1" noChangeArrowheads="1"/>
          </p:cNvPicPr>
          <p:nvPr/>
        </p:nvPicPr>
        <p:blipFill>
          <a:blip r:embed="rId6" cstate="print"/>
          <a:srcRect/>
          <a:stretch>
            <a:fillRect/>
          </a:stretch>
        </p:blipFill>
        <p:spPr bwMode="auto">
          <a:xfrm>
            <a:off x="533400" y="2819400"/>
            <a:ext cx="1600200" cy="141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2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16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1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a:t>Land Ordinance of 1785</a:t>
            </a:r>
          </a:p>
        </p:txBody>
      </p:sp>
      <p:sp>
        <p:nvSpPr>
          <p:cNvPr id="3" name="TextBox 2"/>
          <p:cNvSpPr txBox="1"/>
          <p:nvPr/>
        </p:nvSpPr>
        <p:spPr>
          <a:xfrm>
            <a:off x="0" y="0"/>
            <a:ext cx="1842940" cy="369332"/>
          </a:xfrm>
          <a:prstGeom prst="rect">
            <a:avLst/>
          </a:prstGeom>
          <a:noFill/>
        </p:spPr>
        <p:txBody>
          <a:bodyPr wrap="none" rtlCol="0">
            <a:spAutoFit/>
          </a:bodyPr>
          <a:lstStyle/>
          <a:p>
            <a:r>
              <a:rPr lang="en-US" dirty="0"/>
              <a:t>Accomplishments</a:t>
            </a:r>
          </a:p>
        </p:txBody>
      </p:sp>
      <p:sp>
        <p:nvSpPr>
          <p:cNvPr id="5" name="TextBox 4"/>
          <p:cNvSpPr txBox="1"/>
          <p:nvPr/>
        </p:nvSpPr>
        <p:spPr>
          <a:xfrm>
            <a:off x="1066801" y="1981200"/>
            <a:ext cx="7010400" cy="1384995"/>
          </a:xfrm>
          <a:prstGeom prst="rect">
            <a:avLst/>
          </a:prstGeom>
          <a:noFill/>
        </p:spPr>
        <p:txBody>
          <a:bodyPr wrap="square" rtlCol="0">
            <a:spAutoFit/>
          </a:bodyPr>
          <a:lstStyle/>
          <a:p>
            <a:r>
              <a:rPr lang="en-US" sz="2800" dirty="0"/>
              <a:t>-Divided new land into 36 square mile townships, and sold off 1 square mile sections at $1/acre</a:t>
            </a:r>
          </a:p>
        </p:txBody>
      </p:sp>
      <p:pic>
        <p:nvPicPr>
          <p:cNvPr id="6" name="Picture 5" descr="PLSSgrid.gif"/>
          <p:cNvPicPr>
            <a:picLocks noChangeAspect="1"/>
          </p:cNvPicPr>
          <p:nvPr/>
        </p:nvPicPr>
        <p:blipFill>
          <a:blip r:embed="rId2" cstate="print"/>
          <a:stretch>
            <a:fillRect/>
          </a:stretch>
        </p:blipFill>
        <p:spPr>
          <a:xfrm>
            <a:off x="1828800" y="3327811"/>
            <a:ext cx="5181600" cy="353018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2156"/>
            <a:ext cx="5683425" cy="6858000"/>
          </a:xfrm>
          <a:prstGeom prst="rect">
            <a:avLst/>
          </a:prstGeom>
        </p:spPr>
      </p:pic>
    </p:spTree>
    <p:extLst>
      <p:ext uri="{BB962C8B-B14F-4D97-AF65-F5344CB8AC3E}">
        <p14:creationId xmlns:p14="http://schemas.microsoft.com/office/powerpoint/2010/main" val="104105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6576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a:endCxn id="2" idx="2"/>
          </p:cNvCxnSpPr>
          <p:nvPr/>
        </p:nvCxnSpPr>
        <p:spPr>
          <a:xfrm rot="16200000" flipH="1">
            <a:off x="571500" y="20955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6200000" flipH="1">
            <a:off x="-38100" y="20955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647700" y="20955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1104900" y="20955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1714500" y="20955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3"/>
          </p:cNvCxnSpPr>
          <p:nvPr/>
        </p:nvCxnSpPr>
        <p:spPr>
          <a:xfrm flipH="1" flipV="1">
            <a:off x="457200" y="2057400"/>
            <a:ext cx="365760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457200" y="1524000"/>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57200" y="914400"/>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81000" y="26670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57200" y="32766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72000" y="1447800"/>
            <a:ext cx="43434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6200000" flipV="1">
            <a:off x="3238500" y="4000500"/>
            <a:ext cx="15240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086100" y="1790700"/>
            <a:ext cx="18288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3"/>
          </p:cNvCxnSpPr>
          <p:nvPr/>
        </p:nvCxnSpPr>
        <p:spPr>
          <a:xfrm flipH="1">
            <a:off x="4572000" y="3390900"/>
            <a:ext cx="434340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81600" y="1905000"/>
            <a:ext cx="2424253" cy="369332"/>
          </a:xfrm>
          <a:prstGeom prst="rect">
            <a:avLst/>
          </a:prstGeom>
          <a:noFill/>
        </p:spPr>
        <p:txBody>
          <a:bodyPr wrap="none" rtlCol="0">
            <a:spAutoFit/>
          </a:bodyPr>
          <a:lstStyle/>
          <a:p>
            <a:r>
              <a:rPr lang="en-US" dirty="0"/>
              <a:t>Half Section – 320 acres</a:t>
            </a:r>
          </a:p>
        </p:txBody>
      </p:sp>
      <p:cxnSp>
        <p:nvCxnSpPr>
          <p:cNvPr id="30" name="Straight Connector 29"/>
          <p:cNvCxnSpPr>
            <a:stCxn id="20" idx="2"/>
          </p:cNvCxnSpPr>
          <p:nvPr/>
        </p:nvCxnSpPr>
        <p:spPr>
          <a:xfrm rot="5400000" flipH="1">
            <a:off x="5772150" y="4362450"/>
            <a:ext cx="190500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76800" y="3886200"/>
            <a:ext cx="1668149" cy="646331"/>
          </a:xfrm>
          <a:prstGeom prst="rect">
            <a:avLst/>
          </a:prstGeom>
          <a:noFill/>
        </p:spPr>
        <p:txBody>
          <a:bodyPr wrap="none" rtlCol="0">
            <a:spAutoFit/>
          </a:bodyPr>
          <a:lstStyle/>
          <a:p>
            <a:r>
              <a:rPr lang="en-US" dirty="0"/>
              <a:t>Quarter Section</a:t>
            </a:r>
          </a:p>
          <a:p>
            <a:r>
              <a:rPr lang="en-US" dirty="0"/>
              <a:t>      160 acres</a:t>
            </a:r>
          </a:p>
        </p:txBody>
      </p:sp>
      <p:cxnSp>
        <p:nvCxnSpPr>
          <p:cNvPr id="34" name="Straight Connector 33"/>
          <p:cNvCxnSpPr/>
          <p:nvPr/>
        </p:nvCxnSpPr>
        <p:spPr>
          <a:xfrm rot="10800000">
            <a:off x="6705600" y="4343400"/>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71903" y="3581400"/>
            <a:ext cx="2083327" cy="646331"/>
          </a:xfrm>
          <a:prstGeom prst="rect">
            <a:avLst/>
          </a:prstGeom>
          <a:noFill/>
        </p:spPr>
        <p:txBody>
          <a:bodyPr wrap="none" rtlCol="0">
            <a:spAutoFit/>
          </a:bodyPr>
          <a:lstStyle/>
          <a:p>
            <a:r>
              <a:rPr lang="en-US" dirty="0"/>
              <a:t>Half-quarter Section</a:t>
            </a:r>
          </a:p>
          <a:p>
            <a:r>
              <a:rPr lang="en-US" dirty="0"/>
              <a:t>        80 acres</a:t>
            </a:r>
          </a:p>
        </p:txBody>
      </p:sp>
      <p:cxnSp>
        <p:nvCxnSpPr>
          <p:cNvPr id="40" name="Straight Connector 39"/>
          <p:cNvCxnSpPr/>
          <p:nvPr/>
        </p:nvCxnSpPr>
        <p:spPr>
          <a:xfrm rot="5400000">
            <a:off x="7277100" y="48387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553200" y="5562600"/>
            <a:ext cx="2425472" cy="646331"/>
          </a:xfrm>
          <a:prstGeom prst="rect">
            <a:avLst/>
          </a:prstGeom>
          <a:noFill/>
        </p:spPr>
        <p:txBody>
          <a:bodyPr wrap="none" rtlCol="0">
            <a:spAutoFit/>
          </a:bodyPr>
          <a:lstStyle/>
          <a:p>
            <a:r>
              <a:rPr lang="en-US" dirty="0"/>
              <a:t>Quarter </a:t>
            </a:r>
            <a:r>
              <a:rPr lang="en-US" dirty="0" err="1"/>
              <a:t>quarter</a:t>
            </a:r>
            <a:r>
              <a:rPr lang="en-US" dirty="0"/>
              <a:t> Section</a:t>
            </a:r>
          </a:p>
          <a:p>
            <a:r>
              <a:rPr lang="en-US" dirty="0"/>
              <a:t>              40 acres</a:t>
            </a:r>
          </a:p>
        </p:txBody>
      </p:sp>
      <p:cxnSp>
        <p:nvCxnSpPr>
          <p:cNvPr id="46" name="Straight Arrow Connector 45"/>
          <p:cNvCxnSpPr/>
          <p:nvPr/>
        </p:nvCxnSpPr>
        <p:spPr>
          <a:xfrm rot="5400000" flipH="1" flipV="1">
            <a:off x="8039100" y="52197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95400" y="1676400"/>
            <a:ext cx="1953227" cy="646331"/>
          </a:xfrm>
          <a:prstGeom prst="rect">
            <a:avLst/>
          </a:prstGeom>
          <a:noFill/>
        </p:spPr>
        <p:txBody>
          <a:bodyPr wrap="none" rtlCol="0">
            <a:spAutoFit/>
          </a:bodyPr>
          <a:lstStyle/>
          <a:p>
            <a:r>
              <a:rPr lang="en-US" sz="3600" dirty="0"/>
              <a:t>Township</a:t>
            </a:r>
          </a:p>
        </p:txBody>
      </p:sp>
      <p:sp>
        <p:nvSpPr>
          <p:cNvPr id="48" name="TextBox 47"/>
          <p:cNvSpPr txBox="1"/>
          <p:nvPr/>
        </p:nvSpPr>
        <p:spPr>
          <a:xfrm>
            <a:off x="1905000" y="0"/>
            <a:ext cx="849913" cy="369332"/>
          </a:xfrm>
          <a:prstGeom prst="rect">
            <a:avLst/>
          </a:prstGeom>
          <a:noFill/>
        </p:spPr>
        <p:txBody>
          <a:bodyPr wrap="none" rtlCol="0">
            <a:spAutoFit/>
          </a:bodyPr>
          <a:lstStyle/>
          <a:p>
            <a:r>
              <a:rPr lang="en-US" dirty="0"/>
              <a:t>6 miles</a:t>
            </a:r>
          </a:p>
        </p:txBody>
      </p:sp>
      <p:cxnSp>
        <p:nvCxnSpPr>
          <p:cNvPr id="50" name="Straight Arrow Connector 49"/>
          <p:cNvCxnSpPr/>
          <p:nvPr/>
        </p:nvCxnSpPr>
        <p:spPr>
          <a:xfrm>
            <a:off x="2895600" y="228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a:off x="609600" y="228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8"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Land Ordinances of 1785 &amp; 1787 Map.jpg"/>
          <p:cNvPicPr>
            <a:picLocks noChangeAspect="1"/>
          </p:cNvPicPr>
          <p:nvPr/>
        </p:nvPicPr>
        <p:blipFill>
          <a:blip r:embed="rId2" cstate="print"/>
          <a:stretch>
            <a:fillRect/>
          </a:stretch>
        </p:blipFill>
        <p:spPr>
          <a:xfrm>
            <a:off x="609600" y="609600"/>
            <a:ext cx="8044405" cy="571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map.jpg"/>
          <p:cNvPicPr>
            <a:picLocks noChangeAspect="1"/>
          </p:cNvPicPr>
          <p:nvPr/>
        </p:nvPicPr>
        <p:blipFill>
          <a:blip r:embed="rId2" cstate="print"/>
          <a:stretch>
            <a:fillRect/>
          </a:stretch>
        </p:blipFill>
        <p:spPr>
          <a:xfrm>
            <a:off x="0" y="45267"/>
            <a:ext cx="9144000" cy="6767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htwns.jpg"/>
          <p:cNvPicPr>
            <a:picLocks noChangeAspect="1"/>
          </p:cNvPicPr>
          <p:nvPr/>
        </p:nvPicPr>
        <p:blipFill>
          <a:blip r:embed="rId2" cstate="print"/>
          <a:stretch>
            <a:fillRect/>
          </a:stretch>
        </p:blipFill>
        <p:spPr>
          <a:xfrm rot="5400000">
            <a:off x="2004930" y="-1119271"/>
            <a:ext cx="5257799" cy="90203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ngestowns.jpg"/>
          <p:cNvPicPr>
            <a:picLocks noChangeAspect="1"/>
          </p:cNvPicPr>
          <p:nvPr/>
        </p:nvPicPr>
        <p:blipFill>
          <a:blip r:embed="rId2" cstate="print"/>
          <a:stretch>
            <a:fillRect/>
          </a:stretch>
        </p:blipFill>
        <p:spPr>
          <a:xfrm>
            <a:off x="0" y="377190"/>
            <a:ext cx="9144000" cy="61036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a:t>Northwest Ordinance</a:t>
            </a:r>
          </a:p>
        </p:txBody>
      </p:sp>
      <p:sp>
        <p:nvSpPr>
          <p:cNvPr id="3" name="TextBox 2"/>
          <p:cNvSpPr txBox="1"/>
          <p:nvPr/>
        </p:nvSpPr>
        <p:spPr>
          <a:xfrm>
            <a:off x="0" y="0"/>
            <a:ext cx="1842940" cy="369332"/>
          </a:xfrm>
          <a:prstGeom prst="rect">
            <a:avLst/>
          </a:prstGeom>
          <a:noFill/>
        </p:spPr>
        <p:txBody>
          <a:bodyPr wrap="none" rtlCol="0">
            <a:spAutoFit/>
          </a:bodyPr>
          <a:lstStyle/>
          <a:p>
            <a:r>
              <a:rPr lang="en-US" dirty="0"/>
              <a:t>Accomplishments</a:t>
            </a:r>
          </a:p>
        </p:txBody>
      </p:sp>
      <p:sp>
        <p:nvSpPr>
          <p:cNvPr id="5" name="TextBox 4"/>
          <p:cNvSpPr txBox="1"/>
          <p:nvPr/>
        </p:nvSpPr>
        <p:spPr>
          <a:xfrm>
            <a:off x="304800" y="1447800"/>
            <a:ext cx="8839200" cy="2246769"/>
          </a:xfrm>
          <a:prstGeom prst="rect">
            <a:avLst/>
          </a:prstGeom>
          <a:noFill/>
        </p:spPr>
        <p:txBody>
          <a:bodyPr wrap="square" rtlCol="0">
            <a:spAutoFit/>
          </a:bodyPr>
          <a:lstStyle/>
          <a:p>
            <a:pPr>
              <a:buFontTx/>
              <a:buChar char="-"/>
            </a:pPr>
            <a:r>
              <a:rPr lang="en-US" sz="2800" dirty="0"/>
              <a:t>Guaranteed basic rights in Northwest Territory</a:t>
            </a:r>
          </a:p>
          <a:p>
            <a:pPr>
              <a:buFontTx/>
              <a:buChar char="-"/>
            </a:pPr>
            <a:r>
              <a:rPr lang="en-US" sz="2800" dirty="0"/>
              <a:t>Bans slavery there</a:t>
            </a:r>
          </a:p>
          <a:p>
            <a:pPr>
              <a:buFontTx/>
              <a:buChar char="-"/>
            </a:pPr>
            <a:r>
              <a:rPr lang="en-US" sz="2800" dirty="0"/>
              <a:t>Will be divided into 3 to 5 new, equal states</a:t>
            </a:r>
          </a:p>
          <a:p>
            <a:pPr>
              <a:buFontTx/>
              <a:buChar char="-"/>
            </a:pPr>
            <a:r>
              <a:rPr lang="en-US" sz="2800" dirty="0"/>
              <a:t>Set up system to create new states</a:t>
            </a:r>
          </a:p>
          <a:p>
            <a:pPr>
              <a:buFontTx/>
              <a:buChar char="-"/>
            </a:pPr>
            <a:endParaRPr lang="en-US" sz="2800" dirty="0"/>
          </a:p>
        </p:txBody>
      </p:sp>
      <p:pic>
        <p:nvPicPr>
          <p:cNvPr id="7" name="Picture 6" descr="evt110504104600150.jpg"/>
          <p:cNvPicPr>
            <a:picLocks noChangeAspect="1"/>
          </p:cNvPicPr>
          <p:nvPr/>
        </p:nvPicPr>
        <p:blipFill>
          <a:blip r:embed="rId2" cstate="print"/>
          <a:stretch>
            <a:fillRect/>
          </a:stretch>
        </p:blipFill>
        <p:spPr>
          <a:xfrm>
            <a:off x="381000" y="3352800"/>
            <a:ext cx="4267200" cy="3302786"/>
          </a:xfrm>
          <a:prstGeom prst="rect">
            <a:avLst/>
          </a:prstGeom>
        </p:spPr>
      </p:pic>
      <p:pic>
        <p:nvPicPr>
          <p:cNvPr id="8" name="Picture 7" descr="778px-Flag_of_Illinois.svg.png"/>
          <p:cNvPicPr>
            <a:picLocks noChangeAspect="1"/>
          </p:cNvPicPr>
          <p:nvPr/>
        </p:nvPicPr>
        <p:blipFill>
          <a:blip r:embed="rId3" cstate="print"/>
          <a:stretch>
            <a:fillRect/>
          </a:stretch>
        </p:blipFill>
        <p:spPr>
          <a:xfrm>
            <a:off x="4800600" y="3352800"/>
            <a:ext cx="1675406" cy="990600"/>
          </a:xfrm>
          <a:prstGeom prst="rect">
            <a:avLst/>
          </a:prstGeom>
          <a:ln>
            <a:solidFill>
              <a:schemeClr val="tx1"/>
            </a:solidFill>
          </a:ln>
        </p:spPr>
      </p:pic>
      <p:pic>
        <p:nvPicPr>
          <p:cNvPr id="9" name="Picture 8" descr="744px-Flag_of_Indiana.svg.png"/>
          <p:cNvPicPr>
            <a:picLocks noChangeAspect="1"/>
          </p:cNvPicPr>
          <p:nvPr/>
        </p:nvPicPr>
        <p:blipFill>
          <a:blip r:embed="rId4" cstate="print"/>
          <a:stretch>
            <a:fillRect/>
          </a:stretch>
        </p:blipFill>
        <p:spPr>
          <a:xfrm>
            <a:off x="6934201" y="3319272"/>
            <a:ext cx="1600200" cy="1024128"/>
          </a:xfrm>
          <a:prstGeom prst="rect">
            <a:avLst/>
          </a:prstGeom>
        </p:spPr>
      </p:pic>
      <p:pic>
        <p:nvPicPr>
          <p:cNvPr id="10" name="Picture 9" descr="480px-Flag_of_Ohio.svg.png"/>
          <p:cNvPicPr>
            <a:picLocks noChangeAspect="1"/>
          </p:cNvPicPr>
          <p:nvPr/>
        </p:nvPicPr>
        <p:blipFill>
          <a:blip r:embed="rId5" cstate="print"/>
          <a:stretch>
            <a:fillRect/>
          </a:stretch>
        </p:blipFill>
        <p:spPr>
          <a:xfrm>
            <a:off x="4800600" y="4495800"/>
            <a:ext cx="1706880" cy="1066800"/>
          </a:xfrm>
          <a:prstGeom prst="rect">
            <a:avLst/>
          </a:prstGeom>
        </p:spPr>
      </p:pic>
      <p:pic>
        <p:nvPicPr>
          <p:cNvPr id="11" name="Picture 10" descr="675px-Flag_of_Wisconsin.svg.png"/>
          <p:cNvPicPr>
            <a:picLocks noChangeAspect="1"/>
          </p:cNvPicPr>
          <p:nvPr/>
        </p:nvPicPr>
        <p:blipFill>
          <a:blip r:embed="rId6" cstate="print"/>
          <a:stretch>
            <a:fillRect/>
          </a:stretch>
        </p:blipFill>
        <p:spPr>
          <a:xfrm>
            <a:off x="7010400" y="4495800"/>
            <a:ext cx="1524000" cy="1016000"/>
          </a:xfrm>
          <a:prstGeom prst="rect">
            <a:avLst/>
          </a:prstGeom>
        </p:spPr>
      </p:pic>
      <p:pic>
        <p:nvPicPr>
          <p:cNvPr id="12" name="Picture 11" descr="685px-Flag_of_Michigan.svg.png"/>
          <p:cNvPicPr>
            <a:picLocks noChangeAspect="1"/>
          </p:cNvPicPr>
          <p:nvPr/>
        </p:nvPicPr>
        <p:blipFill>
          <a:blip r:embed="rId7" cstate="print"/>
          <a:stretch>
            <a:fillRect/>
          </a:stretch>
        </p:blipFill>
        <p:spPr>
          <a:xfrm>
            <a:off x="4800600" y="5731500"/>
            <a:ext cx="1447799" cy="965904"/>
          </a:xfrm>
          <a:prstGeom prst="rect">
            <a:avLst/>
          </a:prstGeom>
        </p:spPr>
      </p:pic>
      <p:pic>
        <p:nvPicPr>
          <p:cNvPr id="13" name="Picture 12" descr="500px-Flag_of_Minnesota.svg.png"/>
          <p:cNvPicPr>
            <a:picLocks noChangeAspect="1"/>
          </p:cNvPicPr>
          <p:nvPr/>
        </p:nvPicPr>
        <p:blipFill>
          <a:blip r:embed="rId8" cstate="print"/>
          <a:stretch>
            <a:fillRect/>
          </a:stretch>
        </p:blipFill>
        <p:spPr>
          <a:xfrm>
            <a:off x="7010400" y="5715000"/>
            <a:ext cx="1512977" cy="9622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1046</Words>
  <Application>Microsoft Office PowerPoint</Application>
  <PresentationFormat>On-screen Show (4:3)</PresentationFormat>
  <Paragraphs>134</Paragraphs>
  <Slides>30</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Algerian</vt:lpstr>
      <vt:lpstr>Arial</vt:lpstr>
      <vt:lpstr>Arial Black</vt:lpstr>
      <vt:lpstr>Blackadder ITC</vt:lpstr>
      <vt:lpstr>Calibri</vt:lpstr>
      <vt:lpstr>Castellar</vt:lpstr>
      <vt:lpstr>Cooper Black</vt:lpstr>
      <vt:lpstr>Edwardian Script ITC</vt:lpstr>
      <vt:lpstr>French Script MT</vt:lpstr>
      <vt:lpstr>Goudy Old Style</vt:lpstr>
      <vt:lpstr>Monotype Corsiva</vt:lpstr>
      <vt:lpstr>Vivaldi</vt:lpstr>
      <vt:lpstr>Wingdings</vt:lpstr>
      <vt:lpstr>Office Theme</vt:lpstr>
      <vt:lpstr>The Articles of Confederation</vt:lpstr>
      <vt:lpstr>How the AoC Government worked:</vt:lpstr>
      <vt:lpstr>Land Ordinance of 1785</vt:lpstr>
      <vt:lpstr>PowerPoint Presentation</vt:lpstr>
      <vt:lpstr>PowerPoint Presentation</vt:lpstr>
      <vt:lpstr>PowerPoint Presentation</vt:lpstr>
      <vt:lpstr>PowerPoint Presentation</vt:lpstr>
      <vt:lpstr>PowerPoint Presentation</vt:lpstr>
      <vt:lpstr>Northwest Ordinance</vt:lpstr>
      <vt:lpstr>Virginia vs. Maryland dispute</vt:lpstr>
      <vt:lpstr>Shays’ Rebellion -Farmers in Western MA rebel against property repossession and not being paid for Revolutionary service. - It takes a privately funded army to stop the rebellion.</vt:lpstr>
      <vt:lpstr>PowerPoint Presentation</vt:lpstr>
      <vt:lpstr>The United States Constitution</vt:lpstr>
      <vt:lpstr>*The Convention:</vt:lpstr>
      <vt:lpstr>Important delegates:</vt:lpstr>
      <vt:lpstr>The Virginia Plan</vt:lpstr>
      <vt:lpstr>The New Jersey Plan</vt:lpstr>
      <vt:lpstr>The Connecticut Compromise</vt:lpstr>
      <vt:lpstr>1. Legislative Branch:  The Congress</vt:lpstr>
      <vt:lpstr>2. Executive Branch:  The President</vt:lpstr>
      <vt:lpstr>3. Judicial Branch:  The Supreme Court</vt:lpstr>
      <vt:lpstr>Other Constitutional “stuff”</vt:lpstr>
      <vt:lpstr>PowerPoint Presentation</vt:lpstr>
      <vt:lpstr>Ratification - Federalists</vt:lpstr>
      <vt:lpstr>PowerPoint Presentation</vt:lpstr>
      <vt:lpstr>Ratification - Antifederalists</vt:lpstr>
      <vt:lpstr>PowerPoint Presentation</vt:lpstr>
      <vt:lpstr>PowerPoint Presentation</vt:lpstr>
      <vt:lpstr>PowerPoint Presentation</vt:lpstr>
      <vt:lpstr>PowerPoint Presentation</vt:lpstr>
    </vt:vector>
  </TitlesOfParts>
  <Company>Monadnock Regional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Articles of Confederation</dc:title>
  <dc:creator>plambert</dc:creator>
  <cp:lastModifiedBy>Peter Lambert</cp:lastModifiedBy>
  <cp:revision>31</cp:revision>
  <dcterms:created xsi:type="dcterms:W3CDTF">2012-02-27T13:32:31Z</dcterms:created>
  <dcterms:modified xsi:type="dcterms:W3CDTF">2024-03-05T13:05:01Z</dcterms:modified>
</cp:coreProperties>
</file>