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3" r:id="rId2"/>
    <p:sldId id="354" r:id="rId3"/>
    <p:sldId id="355" r:id="rId4"/>
    <p:sldId id="358" r:id="rId5"/>
    <p:sldId id="377" r:id="rId6"/>
    <p:sldId id="362" r:id="rId7"/>
    <p:sldId id="363" r:id="rId8"/>
    <p:sldId id="364" r:id="rId9"/>
    <p:sldId id="365" r:id="rId10"/>
    <p:sldId id="366" r:id="rId11"/>
    <p:sldId id="367" r:id="rId12"/>
    <p:sldId id="368" r:id="rId13"/>
    <p:sldId id="369" r:id="rId14"/>
    <p:sldId id="370" r:id="rId15"/>
    <p:sldId id="371" r:id="rId16"/>
    <p:sldId id="376" r:id="rId17"/>
    <p:sldId id="372" r:id="rId18"/>
    <p:sldId id="373" r:id="rId19"/>
    <p:sldId id="374" r:id="rId20"/>
    <p:sldId id="375" r:id="rId21"/>
    <p:sldId id="379" r:id="rId22"/>
    <p:sldId id="380" r:id="rId23"/>
    <p:sldId id="381" r:id="rId24"/>
    <p:sldId id="382" r:id="rId25"/>
    <p:sldId id="383" r:id="rId26"/>
    <p:sldId id="384" r:id="rId27"/>
    <p:sldId id="385" r:id="rId28"/>
    <p:sldId id="386" r:id="rId29"/>
    <p:sldId id="387" r:id="rId30"/>
    <p:sldId id="388" r:id="rId31"/>
    <p:sldId id="389" r:id="rId32"/>
    <p:sldId id="390" r:id="rId33"/>
    <p:sldId id="391" r:id="rId34"/>
    <p:sldId id="392" r:id="rId35"/>
    <p:sldId id="393" r:id="rId36"/>
    <p:sldId id="394" r:id="rId37"/>
    <p:sldId id="395" r:id="rId38"/>
    <p:sldId id="396" r:id="rId39"/>
    <p:sldId id="397" r:id="rId40"/>
    <p:sldId id="398" r:id="rId41"/>
    <p:sldId id="399" r:id="rId42"/>
    <p:sldId id="400" r:id="rId43"/>
    <p:sldId id="401" r:id="rId44"/>
    <p:sldId id="402" r:id="rId45"/>
    <p:sldId id="403" r:id="rId46"/>
    <p:sldId id="341" r:id="rId47"/>
    <p:sldId id="342" r:id="rId48"/>
    <p:sldId id="343" r:id="rId49"/>
    <p:sldId id="344" r:id="rId50"/>
    <p:sldId id="348" r:id="rId51"/>
    <p:sldId id="345" r:id="rId52"/>
    <p:sldId id="346" r:id="rId53"/>
    <p:sldId id="347" r:id="rId54"/>
    <p:sldId id="349" r:id="rId55"/>
    <p:sldId id="329" r:id="rId56"/>
    <p:sldId id="330" r:id="rId57"/>
    <p:sldId id="331" r:id="rId58"/>
    <p:sldId id="332" r:id="rId59"/>
    <p:sldId id="340" r:id="rId60"/>
    <p:sldId id="333" r:id="rId61"/>
    <p:sldId id="334" r:id="rId62"/>
    <p:sldId id="335" r:id="rId63"/>
    <p:sldId id="336" r:id="rId64"/>
    <p:sldId id="321" r:id="rId65"/>
    <p:sldId id="322" r:id="rId66"/>
    <p:sldId id="323" r:id="rId67"/>
    <p:sldId id="324" r:id="rId68"/>
    <p:sldId id="350" r:id="rId69"/>
    <p:sldId id="325" r:id="rId70"/>
    <p:sldId id="326" r:id="rId71"/>
    <p:sldId id="327" r:id="rId72"/>
    <p:sldId id="328" r:id="rId73"/>
    <p:sldId id="351" r:id="rId74"/>
    <p:sldId id="281" r:id="rId75"/>
    <p:sldId id="282" r:id="rId76"/>
    <p:sldId id="283" r:id="rId77"/>
    <p:sldId id="284" r:id="rId78"/>
    <p:sldId id="285" r:id="rId79"/>
    <p:sldId id="286" r:id="rId80"/>
    <p:sldId id="287" r:id="rId81"/>
    <p:sldId id="288" r:id="rId82"/>
    <p:sldId id="289" r:id="rId83"/>
    <p:sldId id="290"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15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00" autoAdjust="0"/>
    <p:restoredTop sz="94660"/>
  </p:normalViewPr>
  <p:slideViewPr>
    <p:cSldViewPr snapToGrid="0">
      <p:cViewPr varScale="1">
        <p:scale>
          <a:sx n="86" d="100"/>
          <a:sy n="86" d="100"/>
        </p:scale>
        <p:origin x="581"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C950B8-0360-45FB-8319-F9FA25094AB9}"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17D69-5AA2-49F9-B73A-364408C741D4}" type="slidenum">
              <a:rPr lang="en-US" smtClean="0"/>
              <a:t>‹#›</a:t>
            </a:fld>
            <a:endParaRPr lang="en-US"/>
          </a:p>
        </p:txBody>
      </p:sp>
    </p:spTree>
    <p:extLst>
      <p:ext uri="{BB962C8B-B14F-4D97-AF65-F5344CB8AC3E}">
        <p14:creationId xmlns:p14="http://schemas.microsoft.com/office/powerpoint/2010/main" val="2946213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950B8-0360-45FB-8319-F9FA25094AB9}"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17D69-5AA2-49F9-B73A-364408C741D4}" type="slidenum">
              <a:rPr lang="en-US" smtClean="0"/>
              <a:t>‹#›</a:t>
            </a:fld>
            <a:endParaRPr lang="en-US"/>
          </a:p>
        </p:txBody>
      </p:sp>
    </p:spTree>
    <p:extLst>
      <p:ext uri="{BB962C8B-B14F-4D97-AF65-F5344CB8AC3E}">
        <p14:creationId xmlns:p14="http://schemas.microsoft.com/office/powerpoint/2010/main" val="2356061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950B8-0360-45FB-8319-F9FA25094AB9}"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17D69-5AA2-49F9-B73A-364408C741D4}" type="slidenum">
              <a:rPr lang="en-US" smtClean="0"/>
              <a:t>‹#›</a:t>
            </a:fld>
            <a:endParaRPr lang="en-US"/>
          </a:p>
        </p:txBody>
      </p:sp>
    </p:spTree>
    <p:extLst>
      <p:ext uri="{BB962C8B-B14F-4D97-AF65-F5344CB8AC3E}">
        <p14:creationId xmlns:p14="http://schemas.microsoft.com/office/powerpoint/2010/main" val="27672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A49A69-C39B-4961-A38A-F89C7F010930}" type="slidenum">
              <a:rPr lang="en-US" altLang="en-US"/>
              <a:pPr>
                <a:defRPr/>
              </a:pPr>
              <a:t>‹#›</a:t>
            </a:fld>
            <a:endParaRPr lang="en-US" altLang="en-US"/>
          </a:p>
        </p:txBody>
      </p:sp>
    </p:spTree>
    <p:extLst>
      <p:ext uri="{BB962C8B-B14F-4D97-AF65-F5344CB8AC3E}">
        <p14:creationId xmlns:p14="http://schemas.microsoft.com/office/powerpoint/2010/main" val="1745269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950B8-0360-45FB-8319-F9FA25094AB9}"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17D69-5AA2-49F9-B73A-364408C741D4}" type="slidenum">
              <a:rPr lang="en-US" smtClean="0"/>
              <a:t>‹#›</a:t>
            </a:fld>
            <a:endParaRPr lang="en-US"/>
          </a:p>
        </p:txBody>
      </p:sp>
    </p:spTree>
    <p:extLst>
      <p:ext uri="{BB962C8B-B14F-4D97-AF65-F5344CB8AC3E}">
        <p14:creationId xmlns:p14="http://schemas.microsoft.com/office/powerpoint/2010/main" val="1560805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C950B8-0360-45FB-8319-F9FA25094AB9}"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17D69-5AA2-49F9-B73A-364408C741D4}" type="slidenum">
              <a:rPr lang="en-US" smtClean="0"/>
              <a:t>‹#›</a:t>
            </a:fld>
            <a:endParaRPr lang="en-US"/>
          </a:p>
        </p:txBody>
      </p:sp>
    </p:spTree>
    <p:extLst>
      <p:ext uri="{BB962C8B-B14F-4D97-AF65-F5344CB8AC3E}">
        <p14:creationId xmlns:p14="http://schemas.microsoft.com/office/powerpoint/2010/main" val="1573286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C950B8-0360-45FB-8319-F9FA25094AB9}"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17D69-5AA2-49F9-B73A-364408C741D4}" type="slidenum">
              <a:rPr lang="en-US" smtClean="0"/>
              <a:t>‹#›</a:t>
            </a:fld>
            <a:endParaRPr lang="en-US"/>
          </a:p>
        </p:txBody>
      </p:sp>
    </p:spTree>
    <p:extLst>
      <p:ext uri="{BB962C8B-B14F-4D97-AF65-F5344CB8AC3E}">
        <p14:creationId xmlns:p14="http://schemas.microsoft.com/office/powerpoint/2010/main" val="1780555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C950B8-0360-45FB-8319-F9FA25094AB9}" type="datetimeFigureOut">
              <a:rPr lang="en-US" smtClean="0"/>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117D69-5AA2-49F9-B73A-364408C741D4}" type="slidenum">
              <a:rPr lang="en-US" smtClean="0"/>
              <a:t>‹#›</a:t>
            </a:fld>
            <a:endParaRPr lang="en-US"/>
          </a:p>
        </p:txBody>
      </p:sp>
    </p:spTree>
    <p:extLst>
      <p:ext uri="{BB962C8B-B14F-4D97-AF65-F5344CB8AC3E}">
        <p14:creationId xmlns:p14="http://schemas.microsoft.com/office/powerpoint/2010/main" val="149593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C950B8-0360-45FB-8319-F9FA25094AB9}" type="datetimeFigureOut">
              <a:rPr lang="en-US" smtClean="0"/>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117D69-5AA2-49F9-B73A-364408C741D4}" type="slidenum">
              <a:rPr lang="en-US" smtClean="0"/>
              <a:t>‹#›</a:t>
            </a:fld>
            <a:endParaRPr lang="en-US"/>
          </a:p>
        </p:txBody>
      </p:sp>
    </p:spTree>
    <p:extLst>
      <p:ext uri="{BB962C8B-B14F-4D97-AF65-F5344CB8AC3E}">
        <p14:creationId xmlns:p14="http://schemas.microsoft.com/office/powerpoint/2010/main" val="3958202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950B8-0360-45FB-8319-F9FA25094AB9}" type="datetimeFigureOut">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117D69-5AA2-49F9-B73A-364408C741D4}" type="slidenum">
              <a:rPr lang="en-US" smtClean="0"/>
              <a:t>‹#›</a:t>
            </a:fld>
            <a:endParaRPr lang="en-US"/>
          </a:p>
        </p:txBody>
      </p:sp>
    </p:spTree>
    <p:extLst>
      <p:ext uri="{BB962C8B-B14F-4D97-AF65-F5344CB8AC3E}">
        <p14:creationId xmlns:p14="http://schemas.microsoft.com/office/powerpoint/2010/main" val="3652908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C950B8-0360-45FB-8319-F9FA25094AB9}"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17D69-5AA2-49F9-B73A-364408C741D4}" type="slidenum">
              <a:rPr lang="en-US" smtClean="0"/>
              <a:t>‹#›</a:t>
            </a:fld>
            <a:endParaRPr lang="en-US"/>
          </a:p>
        </p:txBody>
      </p:sp>
    </p:spTree>
    <p:extLst>
      <p:ext uri="{BB962C8B-B14F-4D97-AF65-F5344CB8AC3E}">
        <p14:creationId xmlns:p14="http://schemas.microsoft.com/office/powerpoint/2010/main" val="1369656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C950B8-0360-45FB-8319-F9FA25094AB9}"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17D69-5AA2-49F9-B73A-364408C741D4}" type="slidenum">
              <a:rPr lang="en-US" smtClean="0"/>
              <a:t>‹#›</a:t>
            </a:fld>
            <a:endParaRPr lang="en-US"/>
          </a:p>
        </p:txBody>
      </p:sp>
    </p:spTree>
    <p:extLst>
      <p:ext uri="{BB962C8B-B14F-4D97-AF65-F5344CB8AC3E}">
        <p14:creationId xmlns:p14="http://schemas.microsoft.com/office/powerpoint/2010/main" val="3935314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C950B8-0360-45FB-8319-F9FA25094AB9}" type="datetimeFigureOut">
              <a:rPr lang="en-US" smtClean="0"/>
              <a:t>11/16/2022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17D69-5AA2-49F9-B73A-364408C741D4}" type="slidenum">
              <a:rPr lang="en-US" smtClean="0"/>
              <a:t>‹#›</a:t>
            </a:fld>
            <a:endParaRPr lang="en-US"/>
          </a:p>
        </p:txBody>
      </p:sp>
    </p:spTree>
    <p:extLst>
      <p:ext uri="{BB962C8B-B14F-4D97-AF65-F5344CB8AC3E}">
        <p14:creationId xmlns:p14="http://schemas.microsoft.com/office/powerpoint/2010/main" val="3016246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RzDAWHyt5gU" TargetMode="External"/><Relationship Id="rId2" Type="http://schemas.openxmlformats.org/officeDocument/2006/relationships/hyperlink" Target="https://www.youtube.com/watch?v=JJqXsqJmDnk" TargetMode="Externa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gif"/></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video.pbs.org/video/2310716980/"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hyperlink" Target="https://www.youtube.com/watch?v=pTfL6TiA7fw" TargetMode="External"/><Relationship Id="rId4" Type="http://schemas.openxmlformats.org/officeDocument/2006/relationships/image" Target="../media/image65.gif"/></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69.gif"/><Relationship Id="rId4" Type="http://schemas.openxmlformats.org/officeDocument/2006/relationships/hyperlink" Target="http://www.youtube.com/watch?v=3IYjvCv8g2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gif"/><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gif"/><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63.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s://www.youtube.com/watch?v=pwiztVCnjY0"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www.youtube.com/watch?v=bQUAo7mjs3Q"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8.png"/><Relationship Id="rId1" Type="http://schemas.openxmlformats.org/officeDocument/2006/relationships/slideLayout" Target="../slideLayouts/slideLayout12.xml"/><Relationship Id="rId4" Type="http://schemas.openxmlformats.org/officeDocument/2006/relationships/image" Target="../media/image119.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ine-tree-branch-and-cones-thumb2071635.jpg"/>
          <p:cNvPicPr>
            <a:picLocks noChangeAspect="1"/>
          </p:cNvPicPr>
          <p:nvPr/>
        </p:nvPicPr>
        <p:blipFill>
          <a:blip r:embed="rId2" cstate="print"/>
          <a:stretch>
            <a:fillRect/>
          </a:stretch>
        </p:blipFill>
        <p:spPr>
          <a:xfrm flipH="1">
            <a:off x="6858000" y="0"/>
            <a:ext cx="3810000" cy="3225800"/>
          </a:xfrm>
          <a:prstGeom prst="rect">
            <a:avLst/>
          </a:prstGeom>
        </p:spPr>
      </p:pic>
      <p:pic>
        <p:nvPicPr>
          <p:cNvPr id="17" name="Picture 16" descr="pine-tree-branch-and-cones-thumb2071635.jpg"/>
          <p:cNvPicPr>
            <a:picLocks noChangeAspect="1"/>
          </p:cNvPicPr>
          <p:nvPr/>
        </p:nvPicPr>
        <p:blipFill>
          <a:blip r:embed="rId2" cstate="print"/>
          <a:stretch>
            <a:fillRect/>
          </a:stretch>
        </p:blipFill>
        <p:spPr>
          <a:xfrm>
            <a:off x="1524000" y="0"/>
            <a:ext cx="3810000" cy="3225800"/>
          </a:xfrm>
          <a:prstGeom prst="rect">
            <a:avLst/>
          </a:prstGeom>
        </p:spPr>
      </p:pic>
      <p:pic>
        <p:nvPicPr>
          <p:cNvPr id="13" name="Picture 12" descr="Nhcolony.png"/>
          <p:cNvPicPr>
            <a:picLocks noChangeAspect="1"/>
          </p:cNvPicPr>
          <p:nvPr/>
        </p:nvPicPr>
        <p:blipFill>
          <a:blip r:embed="rId3" cstate="print"/>
          <a:stretch>
            <a:fillRect/>
          </a:stretch>
        </p:blipFill>
        <p:spPr>
          <a:xfrm>
            <a:off x="3581400" y="914401"/>
            <a:ext cx="4731190" cy="4928323"/>
          </a:xfrm>
          <a:prstGeom prst="rect">
            <a:avLst/>
          </a:prstGeom>
        </p:spPr>
      </p:pic>
      <p:pic>
        <p:nvPicPr>
          <p:cNvPr id="23" name="Picture 22" descr="Image447.gif"/>
          <p:cNvPicPr>
            <a:picLocks noChangeAspect="1"/>
          </p:cNvPicPr>
          <p:nvPr/>
        </p:nvPicPr>
        <p:blipFill>
          <a:blip r:embed="rId4" cstate="print"/>
          <a:stretch>
            <a:fillRect/>
          </a:stretch>
        </p:blipFill>
        <p:spPr>
          <a:xfrm>
            <a:off x="1524001" y="3352800"/>
            <a:ext cx="2026745" cy="1981200"/>
          </a:xfrm>
          <a:prstGeom prst="rect">
            <a:avLst/>
          </a:prstGeom>
        </p:spPr>
      </p:pic>
      <p:sp>
        <p:nvSpPr>
          <p:cNvPr id="14" name="TextBox 13"/>
          <p:cNvSpPr txBox="1"/>
          <p:nvPr/>
        </p:nvSpPr>
        <p:spPr>
          <a:xfrm>
            <a:off x="2133600" y="152401"/>
            <a:ext cx="7696200" cy="1200329"/>
          </a:xfrm>
          <a:prstGeom prst="rect">
            <a:avLst/>
          </a:prstGeom>
          <a:noFill/>
        </p:spPr>
        <p:txBody>
          <a:bodyPr wrap="square" rtlCol="0">
            <a:spAutoFit/>
          </a:bodyPr>
          <a:lstStyle/>
          <a:p>
            <a:pPr algn="ctr"/>
            <a:r>
              <a:rPr lang="en-US" sz="7200" dirty="0">
                <a:ln w="25400">
                  <a:solidFill>
                    <a:schemeClr val="tx1"/>
                  </a:solidFill>
                </a:ln>
                <a:solidFill>
                  <a:srgbClr val="1C944D"/>
                </a:solidFill>
                <a:latin typeface="Viner Hand ITC" pitchFamily="66" charset="0"/>
              </a:rPr>
              <a:t>New Hampshire</a:t>
            </a:r>
          </a:p>
        </p:txBody>
      </p:sp>
      <p:pic>
        <p:nvPicPr>
          <p:cNvPr id="25" name="Picture 24" descr="licod03a.jpg"/>
          <p:cNvPicPr>
            <a:picLocks noChangeAspect="1"/>
          </p:cNvPicPr>
          <p:nvPr/>
        </p:nvPicPr>
        <p:blipFill>
          <a:blip r:embed="rId5" cstate="print"/>
          <a:stretch>
            <a:fillRect/>
          </a:stretch>
        </p:blipFill>
        <p:spPr>
          <a:xfrm>
            <a:off x="1524000" y="5791201"/>
            <a:ext cx="2621281" cy="1066800"/>
          </a:xfrm>
          <a:prstGeom prst="rect">
            <a:avLst/>
          </a:prstGeom>
        </p:spPr>
      </p:pic>
      <p:pic>
        <p:nvPicPr>
          <p:cNvPr id="27" name="Picture 26" descr="Image447.gif"/>
          <p:cNvPicPr>
            <a:picLocks noChangeAspect="1"/>
          </p:cNvPicPr>
          <p:nvPr/>
        </p:nvPicPr>
        <p:blipFill>
          <a:blip r:embed="rId4" cstate="print"/>
          <a:stretch>
            <a:fillRect/>
          </a:stretch>
        </p:blipFill>
        <p:spPr>
          <a:xfrm>
            <a:off x="8458201" y="3352800"/>
            <a:ext cx="2026745" cy="1981200"/>
          </a:xfrm>
          <a:prstGeom prst="rect">
            <a:avLst/>
          </a:prstGeom>
        </p:spPr>
      </p:pic>
      <p:pic>
        <p:nvPicPr>
          <p:cNvPr id="28" name="Picture 27" descr="halibut2.jpg"/>
          <p:cNvPicPr>
            <a:picLocks noChangeAspect="1"/>
          </p:cNvPicPr>
          <p:nvPr/>
        </p:nvPicPr>
        <p:blipFill>
          <a:blip r:embed="rId6" cstate="print"/>
          <a:stretch>
            <a:fillRect/>
          </a:stretch>
        </p:blipFill>
        <p:spPr>
          <a:xfrm>
            <a:off x="4572001" y="5791200"/>
            <a:ext cx="1805573" cy="1066800"/>
          </a:xfrm>
          <a:prstGeom prst="rect">
            <a:avLst/>
          </a:prstGeom>
        </p:spPr>
      </p:pic>
      <p:pic>
        <p:nvPicPr>
          <p:cNvPr id="29" name="Picture 28" descr="redfish-1.jpg"/>
          <p:cNvPicPr>
            <a:picLocks noChangeAspect="1"/>
          </p:cNvPicPr>
          <p:nvPr/>
        </p:nvPicPr>
        <p:blipFill>
          <a:blip r:embed="rId7" cstate="print"/>
          <a:stretch>
            <a:fillRect/>
          </a:stretch>
        </p:blipFill>
        <p:spPr>
          <a:xfrm>
            <a:off x="6781800" y="5828246"/>
            <a:ext cx="1371600" cy="1029755"/>
          </a:xfrm>
          <a:prstGeom prst="rect">
            <a:avLst/>
          </a:prstGeom>
        </p:spPr>
      </p:pic>
      <p:pic>
        <p:nvPicPr>
          <p:cNvPr id="30" name="Picture 29" descr="mackerel-1.jpg"/>
          <p:cNvPicPr>
            <a:picLocks noChangeAspect="1"/>
          </p:cNvPicPr>
          <p:nvPr/>
        </p:nvPicPr>
        <p:blipFill>
          <a:blip r:embed="rId8" cstate="print"/>
          <a:stretch>
            <a:fillRect/>
          </a:stretch>
        </p:blipFill>
        <p:spPr>
          <a:xfrm flipH="1">
            <a:off x="8458200" y="5638801"/>
            <a:ext cx="1828800" cy="1373007"/>
          </a:xfrm>
          <a:prstGeom prst="rect">
            <a:avLst/>
          </a:prstGeom>
        </p:spPr>
      </p:pic>
    </p:spTree>
    <p:extLst>
      <p:ext uri="{BB962C8B-B14F-4D97-AF65-F5344CB8AC3E}">
        <p14:creationId xmlns:p14="http://schemas.microsoft.com/office/powerpoint/2010/main" val="4045604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pic>
        <p:nvPicPr>
          <p:cNvPr id="3" name="Picture 2" descr="nhvt.bmp"/>
          <p:cNvPicPr>
            <a:picLocks noChangeAspect="1"/>
          </p:cNvPicPr>
          <p:nvPr/>
        </p:nvPicPr>
        <p:blipFill>
          <a:blip r:embed="rId2" cstate="print"/>
          <a:stretch>
            <a:fillRect/>
          </a:stretch>
        </p:blipFill>
        <p:spPr>
          <a:xfrm>
            <a:off x="1524000" y="264736"/>
            <a:ext cx="9144000" cy="6593265"/>
          </a:xfrm>
          <a:prstGeom prst="rect">
            <a:avLst/>
          </a:prstGeom>
        </p:spPr>
      </p:pic>
      <p:cxnSp>
        <p:nvCxnSpPr>
          <p:cNvPr id="5" name="Straight Connector 4"/>
          <p:cNvCxnSpPr/>
          <p:nvPr/>
        </p:nvCxnSpPr>
        <p:spPr>
          <a:xfrm rot="10800000">
            <a:off x="3276600" y="5943600"/>
            <a:ext cx="91440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1502485" y="5056095"/>
            <a:ext cx="1764254" cy="1731981"/>
          </a:xfrm>
          <a:custGeom>
            <a:avLst/>
            <a:gdLst>
              <a:gd name="connsiteX0" fmla="*/ 1559859 w 1764254"/>
              <a:gd name="connsiteY0" fmla="*/ 1731981 h 1731981"/>
              <a:gd name="connsiteX1" fmla="*/ 1570616 w 1764254"/>
              <a:gd name="connsiteY1" fmla="*/ 1538344 h 1731981"/>
              <a:gd name="connsiteX2" fmla="*/ 1581374 w 1764254"/>
              <a:gd name="connsiteY2" fmla="*/ 1473798 h 1731981"/>
              <a:gd name="connsiteX3" fmla="*/ 1602889 w 1764254"/>
              <a:gd name="connsiteY3" fmla="*/ 1452282 h 1731981"/>
              <a:gd name="connsiteX4" fmla="*/ 1635162 w 1764254"/>
              <a:gd name="connsiteY4" fmla="*/ 1376979 h 1731981"/>
              <a:gd name="connsiteX5" fmla="*/ 1656677 w 1764254"/>
              <a:gd name="connsiteY5" fmla="*/ 1323191 h 1731981"/>
              <a:gd name="connsiteX6" fmla="*/ 1710466 w 1764254"/>
              <a:gd name="connsiteY6" fmla="*/ 1247887 h 1731981"/>
              <a:gd name="connsiteX7" fmla="*/ 1742739 w 1764254"/>
              <a:gd name="connsiteY7" fmla="*/ 1215614 h 1731981"/>
              <a:gd name="connsiteX8" fmla="*/ 1764254 w 1764254"/>
              <a:gd name="connsiteY8" fmla="*/ 1183341 h 1731981"/>
              <a:gd name="connsiteX9" fmla="*/ 1753496 w 1764254"/>
              <a:gd name="connsiteY9" fmla="*/ 1011219 h 1731981"/>
              <a:gd name="connsiteX10" fmla="*/ 1742739 w 1764254"/>
              <a:gd name="connsiteY10" fmla="*/ 978946 h 1731981"/>
              <a:gd name="connsiteX11" fmla="*/ 1764254 w 1764254"/>
              <a:gd name="connsiteY11" fmla="*/ 860612 h 1731981"/>
              <a:gd name="connsiteX12" fmla="*/ 1742739 w 1764254"/>
              <a:gd name="connsiteY12" fmla="*/ 785308 h 1731981"/>
              <a:gd name="connsiteX13" fmla="*/ 1678193 w 1764254"/>
              <a:gd name="connsiteY13" fmla="*/ 742278 h 1731981"/>
              <a:gd name="connsiteX14" fmla="*/ 1624404 w 1764254"/>
              <a:gd name="connsiteY14" fmla="*/ 677732 h 1731981"/>
              <a:gd name="connsiteX15" fmla="*/ 1581374 w 1764254"/>
              <a:gd name="connsiteY15" fmla="*/ 623944 h 1731981"/>
              <a:gd name="connsiteX16" fmla="*/ 1559859 w 1764254"/>
              <a:gd name="connsiteY16" fmla="*/ 548640 h 1731981"/>
              <a:gd name="connsiteX17" fmla="*/ 1549101 w 1764254"/>
              <a:gd name="connsiteY17" fmla="*/ 408791 h 1731981"/>
              <a:gd name="connsiteX18" fmla="*/ 1516828 w 1764254"/>
              <a:gd name="connsiteY18" fmla="*/ 365760 h 1731981"/>
              <a:gd name="connsiteX19" fmla="*/ 1441524 w 1764254"/>
              <a:gd name="connsiteY19" fmla="*/ 301214 h 1731981"/>
              <a:gd name="connsiteX20" fmla="*/ 1398494 w 1764254"/>
              <a:gd name="connsiteY20" fmla="*/ 290457 h 1731981"/>
              <a:gd name="connsiteX21" fmla="*/ 1333948 w 1764254"/>
              <a:gd name="connsiteY21" fmla="*/ 258184 h 1731981"/>
              <a:gd name="connsiteX22" fmla="*/ 1215614 w 1764254"/>
              <a:gd name="connsiteY22" fmla="*/ 161365 h 1731981"/>
              <a:gd name="connsiteX23" fmla="*/ 1172583 w 1764254"/>
              <a:gd name="connsiteY23" fmla="*/ 96819 h 1731981"/>
              <a:gd name="connsiteX24" fmla="*/ 1140310 w 1764254"/>
              <a:gd name="connsiteY24" fmla="*/ 53788 h 1731981"/>
              <a:gd name="connsiteX25" fmla="*/ 1043491 w 1764254"/>
              <a:gd name="connsiteY25" fmla="*/ 0 h 1731981"/>
              <a:gd name="connsiteX26" fmla="*/ 0 w 1764254"/>
              <a:gd name="connsiteY26" fmla="*/ 0 h 173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4254" h="1731981">
                <a:moveTo>
                  <a:pt x="1559859" y="1731981"/>
                </a:moveTo>
                <a:cubicBezTo>
                  <a:pt x="1563445" y="1667435"/>
                  <a:pt x="1565248" y="1602766"/>
                  <a:pt x="1570616" y="1538344"/>
                </a:cubicBezTo>
                <a:cubicBezTo>
                  <a:pt x="1572427" y="1516607"/>
                  <a:pt x="1573715" y="1494221"/>
                  <a:pt x="1581374" y="1473798"/>
                </a:cubicBezTo>
                <a:cubicBezTo>
                  <a:pt x="1584935" y="1464301"/>
                  <a:pt x="1595717" y="1459454"/>
                  <a:pt x="1602889" y="1452282"/>
                </a:cubicBezTo>
                <a:cubicBezTo>
                  <a:pt x="1624986" y="1385994"/>
                  <a:pt x="1599712" y="1456743"/>
                  <a:pt x="1635162" y="1376979"/>
                </a:cubicBezTo>
                <a:cubicBezTo>
                  <a:pt x="1643005" y="1359333"/>
                  <a:pt x="1648041" y="1340463"/>
                  <a:pt x="1656677" y="1323191"/>
                </a:cubicBezTo>
                <a:cubicBezTo>
                  <a:pt x="1663486" y="1309572"/>
                  <a:pt x="1704622" y="1254705"/>
                  <a:pt x="1710466" y="1247887"/>
                </a:cubicBezTo>
                <a:cubicBezTo>
                  <a:pt x="1720367" y="1236336"/>
                  <a:pt x="1733000" y="1227301"/>
                  <a:pt x="1742739" y="1215614"/>
                </a:cubicBezTo>
                <a:cubicBezTo>
                  <a:pt x="1751016" y="1205682"/>
                  <a:pt x="1757082" y="1194099"/>
                  <a:pt x="1764254" y="1183341"/>
                </a:cubicBezTo>
                <a:cubicBezTo>
                  <a:pt x="1760668" y="1125967"/>
                  <a:pt x="1759514" y="1068389"/>
                  <a:pt x="1753496" y="1011219"/>
                </a:cubicBezTo>
                <a:cubicBezTo>
                  <a:pt x="1752309" y="999942"/>
                  <a:pt x="1742739" y="990286"/>
                  <a:pt x="1742739" y="978946"/>
                </a:cubicBezTo>
                <a:cubicBezTo>
                  <a:pt x="1742739" y="918122"/>
                  <a:pt x="1749124" y="905999"/>
                  <a:pt x="1764254" y="860612"/>
                </a:cubicBezTo>
                <a:cubicBezTo>
                  <a:pt x="1757082" y="835511"/>
                  <a:pt x="1758094" y="806421"/>
                  <a:pt x="1742739" y="785308"/>
                </a:cubicBezTo>
                <a:cubicBezTo>
                  <a:pt x="1727530" y="764396"/>
                  <a:pt x="1698604" y="758153"/>
                  <a:pt x="1678193" y="742278"/>
                </a:cubicBezTo>
                <a:cubicBezTo>
                  <a:pt x="1642773" y="714729"/>
                  <a:pt x="1649264" y="710879"/>
                  <a:pt x="1624404" y="677732"/>
                </a:cubicBezTo>
                <a:cubicBezTo>
                  <a:pt x="1610628" y="659363"/>
                  <a:pt x="1595717" y="641873"/>
                  <a:pt x="1581374" y="623944"/>
                </a:cubicBezTo>
                <a:cubicBezTo>
                  <a:pt x="1574416" y="603070"/>
                  <a:pt x="1562316" y="569522"/>
                  <a:pt x="1559859" y="548640"/>
                </a:cubicBezTo>
                <a:cubicBezTo>
                  <a:pt x="1554396" y="502206"/>
                  <a:pt x="1559810" y="454302"/>
                  <a:pt x="1549101" y="408791"/>
                </a:cubicBezTo>
                <a:cubicBezTo>
                  <a:pt x="1544994" y="391338"/>
                  <a:pt x="1528635" y="379253"/>
                  <a:pt x="1516828" y="365760"/>
                </a:cubicBezTo>
                <a:cubicBezTo>
                  <a:pt x="1500797" y="347439"/>
                  <a:pt x="1467638" y="312406"/>
                  <a:pt x="1441524" y="301214"/>
                </a:cubicBezTo>
                <a:cubicBezTo>
                  <a:pt x="1427935" y="295390"/>
                  <a:pt x="1412837" y="294043"/>
                  <a:pt x="1398494" y="290457"/>
                </a:cubicBezTo>
                <a:cubicBezTo>
                  <a:pt x="1376979" y="279699"/>
                  <a:pt x="1354435" y="270791"/>
                  <a:pt x="1333948" y="258184"/>
                </a:cubicBezTo>
                <a:cubicBezTo>
                  <a:pt x="1265747" y="216214"/>
                  <a:pt x="1264931" y="210682"/>
                  <a:pt x="1215614" y="161365"/>
                </a:cubicBezTo>
                <a:cubicBezTo>
                  <a:pt x="1176575" y="83285"/>
                  <a:pt x="1213654" y="146103"/>
                  <a:pt x="1172583" y="96819"/>
                </a:cubicBezTo>
                <a:cubicBezTo>
                  <a:pt x="1161105" y="83045"/>
                  <a:pt x="1153711" y="65700"/>
                  <a:pt x="1140310" y="53788"/>
                </a:cubicBezTo>
                <a:cubicBezTo>
                  <a:pt x="1132690" y="47015"/>
                  <a:pt x="1071193" y="277"/>
                  <a:pt x="1043491" y="0"/>
                </a:cubicBezTo>
                <a:lnTo>
                  <a:pt x="0"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p:nvPr/>
        </p:nvCxnSpPr>
        <p:spPr>
          <a:xfrm>
            <a:off x="2286000" y="5029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V="1">
            <a:off x="6858000" y="5562600"/>
            <a:ext cx="5334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5943600" y="5638800"/>
            <a:ext cx="1067594" cy="7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6858000" y="5257800"/>
            <a:ext cx="304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77000" y="5105400"/>
            <a:ext cx="533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45" idx="41"/>
          </p:cNvCxnSpPr>
          <p:nvPr/>
        </p:nvCxnSpPr>
        <p:spPr>
          <a:xfrm rot="10800000" flipV="1">
            <a:off x="5665694" y="5030786"/>
            <a:ext cx="811306" cy="304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6400800" y="5105400"/>
            <a:ext cx="152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Arc 27"/>
          <p:cNvSpPr/>
          <p:nvPr/>
        </p:nvSpPr>
        <p:spPr>
          <a:xfrm>
            <a:off x="6934200" y="3962400"/>
            <a:ext cx="1066800" cy="762000"/>
          </a:xfrm>
          <a:prstGeom prst="arc">
            <a:avLst>
              <a:gd name="adj1" fmla="val 11374184"/>
              <a:gd name="adj2" fmla="val 16320813"/>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p:nvPr/>
        </p:nvCxnSpPr>
        <p:spPr>
          <a:xfrm>
            <a:off x="5867400" y="4267200"/>
            <a:ext cx="1066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200000" flipV="1">
            <a:off x="7315200" y="3429000"/>
            <a:ext cx="304800" cy="304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6020594" y="2209006"/>
            <a:ext cx="2590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324600" y="3429001"/>
            <a:ext cx="705642" cy="584775"/>
          </a:xfrm>
          <a:prstGeom prst="rect">
            <a:avLst/>
          </a:prstGeom>
          <a:noFill/>
        </p:spPr>
        <p:txBody>
          <a:bodyPr wrap="none" rtlCol="0">
            <a:spAutoFit/>
          </a:bodyPr>
          <a:lstStyle/>
          <a:p>
            <a:r>
              <a:rPr lang="en-US" sz="3200" dirty="0">
                <a:solidFill>
                  <a:srgbClr val="FF0000"/>
                </a:solidFill>
              </a:rPr>
              <a:t>NH</a:t>
            </a:r>
          </a:p>
        </p:txBody>
      </p:sp>
      <p:sp>
        <p:nvSpPr>
          <p:cNvPr id="38" name="TextBox 37"/>
          <p:cNvSpPr txBox="1"/>
          <p:nvPr/>
        </p:nvSpPr>
        <p:spPr>
          <a:xfrm>
            <a:off x="8305800" y="1066801"/>
            <a:ext cx="2178802" cy="584775"/>
          </a:xfrm>
          <a:prstGeom prst="rect">
            <a:avLst/>
          </a:prstGeom>
          <a:noFill/>
        </p:spPr>
        <p:txBody>
          <a:bodyPr wrap="none" rtlCol="0">
            <a:spAutoFit/>
          </a:bodyPr>
          <a:lstStyle/>
          <a:p>
            <a:r>
              <a:rPr lang="en-US" sz="3200" dirty="0">
                <a:solidFill>
                  <a:srgbClr val="FF0000"/>
                </a:solidFill>
              </a:rPr>
              <a:t>Maine (MA)</a:t>
            </a:r>
          </a:p>
        </p:txBody>
      </p:sp>
      <p:sp>
        <p:nvSpPr>
          <p:cNvPr id="39" name="TextBox 38"/>
          <p:cNvSpPr txBox="1"/>
          <p:nvPr/>
        </p:nvSpPr>
        <p:spPr>
          <a:xfrm>
            <a:off x="6477001" y="4419601"/>
            <a:ext cx="772969" cy="584775"/>
          </a:xfrm>
          <a:prstGeom prst="rect">
            <a:avLst/>
          </a:prstGeom>
          <a:noFill/>
        </p:spPr>
        <p:txBody>
          <a:bodyPr wrap="none" rtlCol="0">
            <a:spAutoFit/>
          </a:bodyPr>
          <a:lstStyle/>
          <a:p>
            <a:r>
              <a:rPr lang="en-US" sz="3200" dirty="0">
                <a:solidFill>
                  <a:srgbClr val="FF0000"/>
                </a:solidFill>
              </a:rPr>
              <a:t>MA</a:t>
            </a:r>
          </a:p>
        </p:txBody>
      </p:sp>
      <p:sp>
        <p:nvSpPr>
          <p:cNvPr id="40" name="TextBox 39"/>
          <p:cNvSpPr txBox="1"/>
          <p:nvPr/>
        </p:nvSpPr>
        <p:spPr>
          <a:xfrm>
            <a:off x="5638801" y="5410201"/>
            <a:ext cx="606641" cy="584775"/>
          </a:xfrm>
          <a:prstGeom prst="rect">
            <a:avLst/>
          </a:prstGeom>
          <a:noFill/>
        </p:spPr>
        <p:txBody>
          <a:bodyPr wrap="none" rtlCol="0">
            <a:spAutoFit/>
          </a:bodyPr>
          <a:lstStyle/>
          <a:p>
            <a:r>
              <a:rPr lang="en-US" sz="3200" dirty="0">
                <a:solidFill>
                  <a:srgbClr val="FF0000"/>
                </a:solidFill>
              </a:rPr>
              <a:t>CT</a:t>
            </a:r>
          </a:p>
        </p:txBody>
      </p:sp>
      <p:sp>
        <p:nvSpPr>
          <p:cNvPr id="41" name="TextBox 40"/>
          <p:cNvSpPr txBox="1"/>
          <p:nvPr/>
        </p:nvSpPr>
        <p:spPr>
          <a:xfrm>
            <a:off x="6477001" y="5410201"/>
            <a:ext cx="511679" cy="584775"/>
          </a:xfrm>
          <a:prstGeom prst="rect">
            <a:avLst/>
          </a:prstGeom>
          <a:noFill/>
        </p:spPr>
        <p:txBody>
          <a:bodyPr wrap="none" rtlCol="0">
            <a:spAutoFit/>
          </a:bodyPr>
          <a:lstStyle/>
          <a:p>
            <a:r>
              <a:rPr lang="en-US" sz="3200" dirty="0">
                <a:solidFill>
                  <a:srgbClr val="FF0000"/>
                </a:solidFill>
              </a:rPr>
              <a:t>RI</a:t>
            </a:r>
          </a:p>
        </p:txBody>
      </p:sp>
      <p:sp>
        <p:nvSpPr>
          <p:cNvPr id="42" name="TextBox 41"/>
          <p:cNvSpPr txBox="1"/>
          <p:nvPr/>
        </p:nvSpPr>
        <p:spPr>
          <a:xfrm>
            <a:off x="3124200" y="6400801"/>
            <a:ext cx="580608" cy="584775"/>
          </a:xfrm>
          <a:prstGeom prst="rect">
            <a:avLst/>
          </a:prstGeom>
          <a:noFill/>
        </p:spPr>
        <p:txBody>
          <a:bodyPr wrap="none" rtlCol="0">
            <a:spAutoFit/>
          </a:bodyPr>
          <a:lstStyle/>
          <a:p>
            <a:r>
              <a:rPr lang="en-US" sz="3200" dirty="0">
                <a:solidFill>
                  <a:srgbClr val="FF0000"/>
                </a:solidFill>
              </a:rPr>
              <a:t>NJ</a:t>
            </a:r>
          </a:p>
        </p:txBody>
      </p:sp>
      <p:sp>
        <p:nvSpPr>
          <p:cNvPr id="43" name="TextBox 42"/>
          <p:cNvSpPr txBox="1"/>
          <p:nvPr/>
        </p:nvSpPr>
        <p:spPr>
          <a:xfrm>
            <a:off x="1981200" y="5791201"/>
            <a:ext cx="603242" cy="584775"/>
          </a:xfrm>
          <a:prstGeom prst="rect">
            <a:avLst/>
          </a:prstGeom>
          <a:noFill/>
        </p:spPr>
        <p:txBody>
          <a:bodyPr wrap="none" rtlCol="0">
            <a:spAutoFit/>
          </a:bodyPr>
          <a:lstStyle/>
          <a:p>
            <a:r>
              <a:rPr lang="en-US" sz="3200" dirty="0">
                <a:solidFill>
                  <a:srgbClr val="FF0000"/>
                </a:solidFill>
              </a:rPr>
              <a:t>PA</a:t>
            </a:r>
          </a:p>
        </p:txBody>
      </p:sp>
      <p:sp>
        <p:nvSpPr>
          <p:cNvPr id="44" name="TextBox 43"/>
          <p:cNvSpPr txBox="1"/>
          <p:nvPr/>
        </p:nvSpPr>
        <p:spPr>
          <a:xfrm>
            <a:off x="2667000" y="3505201"/>
            <a:ext cx="1751826" cy="584775"/>
          </a:xfrm>
          <a:prstGeom prst="rect">
            <a:avLst/>
          </a:prstGeom>
          <a:noFill/>
        </p:spPr>
        <p:txBody>
          <a:bodyPr wrap="none" rtlCol="0">
            <a:spAutoFit/>
          </a:bodyPr>
          <a:lstStyle/>
          <a:p>
            <a:r>
              <a:rPr lang="en-US" sz="3200" dirty="0">
                <a:solidFill>
                  <a:srgbClr val="FF0000"/>
                </a:solidFill>
              </a:rPr>
              <a:t>New York</a:t>
            </a:r>
          </a:p>
        </p:txBody>
      </p:sp>
      <p:sp>
        <p:nvSpPr>
          <p:cNvPr id="45" name="Freeform 44"/>
          <p:cNvSpPr/>
          <p:nvPr/>
        </p:nvSpPr>
        <p:spPr>
          <a:xfrm>
            <a:off x="5363538" y="990601"/>
            <a:ext cx="1646862" cy="5377927"/>
          </a:xfrm>
          <a:custGeom>
            <a:avLst/>
            <a:gdLst>
              <a:gd name="connsiteX0" fmla="*/ 1646862 w 1646862"/>
              <a:gd name="connsiteY0" fmla="*/ 0 h 5443369"/>
              <a:gd name="connsiteX1" fmla="*/ 1517770 w 1646862"/>
              <a:gd name="connsiteY1" fmla="*/ 53788 h 5443369"/>
              <a:gd name="connsiteX2" fmla="*/ 1485497 w 1646862"/>
              <a:gd name="connsiteY2" fmla="*/ 75303 h 5443369"/>
              <a:gd name="connsiteX3" fmla="*/ 1431709 w 1646862"/>
              <a:gd name="connsiteY3" fmla="*/ 96818 h 5443369"/>
              <a:gd name="connsiteX4" fmla="*/ 1334890 w 1646862"/>
              <a:gd name="connsiteY4" fmla="*/ 215153 h 5443369"/>
              <a:gd name="connsiteX5" fmla="*/ 1313375 w 1646862"/>
              <a:gd name="connsiteY5" fmla="*/ 333487 h 5443369"/>
              <a:gd name="connsiteX6" fmla="*/ 1302617 w 1646862"/>
              <a:gd name="connsiteY6" fmla="*/ 430306 h 5443369"/>
              <a:gd name="connsiteX7" fmla="*/ 1248829 w 1646862"/>
              <a:gd name="connsiteY7" fmla="*/ 484094 h 5443369"/>
              <a:gd name="connsiteX8" fmla="*/ 1227314 w 1646862"/>
              <a:gd name="connsiteY8" fmla="*/ 548640 h 5443369"/>
              <a:gd name="connsiteX9" fmla="*/ 1291860 w 1646862"/>
              <a:gd name="connsiteY9" fmla="*/ 634701 h 5443369"/>
              <a:gd name="connsiteX10" fmla="*/ 1367163 w 1646862"/>
              <a:gd name="connsiteY10" fmla="*/ 699247 h 5443369"/>
              <a:gd name="connsiteX11" fmla="*/ 1377921 w 1646862"/>
              <a:gd name="connsiteY11" fmla="*/ 742277 h 5443369"/>
              <a:gd name="connsiteX12" fmla="*/ 1356406 w 1646862"/>
              <a:gd name="connsiteY12" fmla="*/ 882127 h 5443369"/>
              <a:gd name="connsiteX13" fmla="*/ 1259587 w 1646862"/>
              <a:gd name="connsiteY13" fmla="*/ 989703 h 5443369"/>
              <a:gd name="connsiteX14" fmla="*/ 1227314 w 1646862"/>
              <a:gd name="connsiteY14" fmla="*/ 1011218 h 5443369"/>
              <a:gd name="connsiteX15" fmla="*/ 1184283 w 1646862"/>
              <a:gd name="connsiteY15" fmla="*/ 1021976 h 5443369"/>
              <a:gd name="connsiteX16" fmla="*/ 1044434 w 1646862"/>
              <a:gd name="connsiteY16" fmla="*/ 1043491 h 5443369"/>
              <a:gd name="connsiteX17" fmla="*/ 958373 w 1646862"/>
              <a:gd name="connsiteY17" fmla="*/ 1065007 h 5443369"/>
              <a:gd name="connsiteX18" fmla="*/ 893827 w 1646862"/>
              <a:gd name="connsiteY18" fmla="*/ 1140310 h 5443369"/>
              <a:gd name="connsiteX19" fmla="*/ 872311 w 1646862"/>
              <a:gd name="connsiteY19" fmla="*/ 1161826 h 5443369"/>
              <a:gd name="connsiteX20" fmla="*/ 786250 w 1646862"/>
              <a:gd name="connsiteY20" fmla="*/ 1355463 h 5443369"/>
              <a:gd name="connsiteX21" fmla="*/ 797008 w 1646862"/>
              <a:gd name="connsiteY21" fmla="*/ 1473797 h 5443369"/>
              <a:gd name="connsiteX22" fmla="*/ 807766 w 1646862"/>
              <a:gd name="connsiteY22" fmla="*/ 1527586 h 5443369"/>
              <a:gd name="connsiteX23" fmla="*/ 753977 w 1646862"/>
              <a:gd name="connsiteY23" fmla="*/ 1635162 h 5443369"/>
              <a:gd name="connsiteX24" fmla="*/ 689431 w 1646862"/>
              <a:gd name="connsiteY24" fmla="*/ 1699708 h 5443369"/>
              <a:gd name="connsiteX25" fmla="*/ 581855 w 1646862"/>
              <a:gd name="connsiteY25" fmla="*/ 1882588 h 5443369"/>
              <a:gd name="connsiteX26" fmla="*/ 571097 w 1646862"/>
              <a:gd name="connsiteY26" fmla="*/ 2173044 h 5443369"/>
              <a:gd name="connsiteX27" fmla="*/ 549582 w 1646862"/>
              <a:gd name="connsiteY27" fmla="*/ 2205317 h 5443369"/>
              <a:gd name="connsiteX28" fmla="*/ 485036 w 1646862"/>
              <a:gd name="connsiteY28" fmla="*/ 2291378 h 5443369"/>
              <a:gd name="connsiteX29" fmla="*/ 474278 w 1646862"/>
              <a:gd name="connsiteY29" fmla="*/ 2840018 h 5443369"/>
              <a:gd name="connsiteX30" fmla="*/ 463521 w 1646862"/>
              <a:gd name="connsiteY30" fmla="*/ 2904564 h 5443369"/>
              <a:gd name="connsiteX31" fmla="*/ 452763 w 1646862"/>
              <a:gd name="connsiteY31" fmla="*/ 2979868 h 5443369"/>
              <a:gd name="connsiteX32" fmla="*/ 474278 w 1646862"/>
              <a:gd name="connsiteY32" fmla="*/ 3345628 h 5443369"/>
              <a:gd name="connsiteX33" fmla="*/ 463521 w 1646862"/>
              <a:gd name="connsiteY33" fmla="*/ 3528508 h 5443369"/>
              <a:gd name="connsiteX34" fmla="*/ 431248 w 1646862"/>
              <a:gd name="connsiteY34" fmla="*/ 3614569 h 5443369"/>
              <a:gd name="connsiteX35" fmla="*/ 420490 w 1646862"/>
              <a:gd name="connsiteY35" fmla="*/ 3668357 h 5443369"/>
              <a:gd name="connsiteX36" fmla="*/ 409733 w 1646862"/>
              <a:gd name="connsiteY36" fmla="*/ 3743661 h 5443369"/>
              <a:gd name="connsiteX37" fmla="*/ 388217 w 1646862"/>
              <a:gd name="connsiteY37" fmla="*/ 3765176 h 5443369"/>
              <a:gd name="connsiteX38" fmla="*/ 366702 w 1646862"/>
              <a:gd name="connsiteY38" fmla="*/ 3818964 h 5443369"/>
              <a:gd name="connsiteX39" fmla="*/ 323671 w 1646862"/>
              <a:gd name="connsiteY39" fmla="*/ 3861995 h 5443369"/>
              <a:gd name="connsiteX40" fmla="*/ 312914 w 1646862"/>
              <a:gd name="connsiteY40" fmla="*/ 3915783 h 5443369"/>
              <a:gd name="connsiteX41" fmla="*/ 302156 w 1646862"/>
              <a:gd name="connsiteY41" fmla="*/ 4120178 h 5443369"/>
              <a:gd name="connsiteX42" fmla="*/ 280641 w 1646862"/>
              <a:gd name="connsiteY42" fmla="*/ 4141694 h 5443369"/>
              <a:gd name="connsiteX43" fmla="*/ 237610 w 1646862"/>
              <a:gd name="connsiteY43" fmla="*/ 4173967 h 5443369"/>
              <a:gd name="connsiteX44" fmla="*/ 216095 w 1646862"/>
              <a:gd name="connsiteY44" fmla="*/ 4216997 h 5443369"/>
              <a:gd name="connsiteX45" fmla="*/ 194580 w 1646862"/>
              <a:gd name="connsiteY45" fmla="*/ 4281543 h 5443369"/>
              <a:gd name="connsiteX46" fmla="*/ 194580 w 1646862"/>
              <a:gd name="connsiteY46" fmla="*/ 4485938 h 5443369"/>
              <a:gd name="connsiteX47" fmla="*/ 173064 w 1646862"/>
              <a:gd name="connsiteY47" fmla="*/ 4561242 h 5443369"/>
              <a:gd name="connsiteX48" fmla="*/ 140791 w 1646862"/>
              <a:gd name="connsiteY48" fmla="*/ 4604273 h 5443369"/>
              <a:gd name="connsiteX49" fmla="*/ 65488 w 1646862"/>
              <a:gd name="connsiteY49" fmla="*/ 4679576 h 5443369"/>
              <a:gd name="connsiteX50" fmla="*/ 33215 w 1646862"/>
              <a:gd name="connsiteY50" fmla="*/ 4797910 h 5443369"/>
              <a:gd name="connsiteX51" fmla="*/ 43973 w 1646862"/>
              <a:gd name="connsiteY51" fmla="*/ 4851698 h 5443369"/>
              <a:gd name="connsiteX52" fmla="*/ 11700 w 1646862"/>
              <a:gd name="connsiteY52" fmla="*/ 5034578 h 5443369"/>
              <a:gd name="connsiteX53" fmla="*/ 942 w 1646862"/>
              <a:gd name="connsiteY53" fmla="*/ 5066851 h 5443369"/>
              <a:gd name="connsiteX54" fmla="*/ 22457 w 1646862"/>
              <a:gd name="connsiteY54" fmla="*/ 5163670 h 5443369"/>
              <a:gd name="connsiteX55" fmla="*/ 119276 w 1646862"/>
              <a:gd name="connsiteY55" fmla="*/ 5249731 h 5443369"/>
              <a:gd name="connsiteX56" fmla="*/ 226853 w 1646862"/>
              <a:gd name="connsiteY56" fmla="*/ 5303520 h 5443369"/>
              <a:gd name="connsiteX57" fmla="*/ 280641 w 1646862"/>
              <a:gd name="connsiteY57" fmla="*/ 5378823 h 5443369"/>
              <a:gd name="connsiteX58" fmla="*/ 302156 w 1646862"/>
              <a:gd name="connsiteY58" fmla="*/ 5421854 h 5443369"/>
              <a:gd name="connsiteX59" fmla="*/ 302156 w 1646862"/>
              <a:gd name="connsiteY59" fmla="*/ 5443369 h 544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646862" h="5443369">
                <a:moveTo>
                  <a:pt x="1646862" y="0"/>
                </a:moveTo>
                <a:cubicBezTo>
                  <a:pt x="1592553" y="18102"/>
                  <a:pt x="1589231" y="18058"/>
                  <a:pt x="1517770" y="53788"/>
                </a:cubicBezTo>
                <a:cubicBezTo>
                  <a:pt x="1506206" y="59570"/>
                  <a:pt x="1497061" y="69521"/>
                  <a:pt x="1485497" y="75303"/>
                </a:cubicBezTo>
                <a:cubicBezTo>
                  <a:pt x="1468225" y="83939"/>
                  <a:pt x="1449638" y="89646"/>
                  <a:pt x="1431709" y="96818"/>
                </a:cubicBezTo>
                <a:cubicBezTo>
                  <a:pt x="1387631" y="140896"/>
                  <a:pt x="1363437" y="158059"/>
                  <a:pt x="1334890" y="215153"/>
                </a:cubicBezTo>
                <a:cubicBezTo>
                  <a:pt x="1324868" y="235196"/>
                  <a:pt x="1314416" y="325158"/>
                  <a:pt x="1313375" y="333487"/>
                </a:cubicBezTo>
                <a:cubicBezTo>
                  <a:pt x="1309347" y="365708"/>
                  <a:pt x="1315408" y="400460"/>
                  <a:pt x="1302617" y="430306"/>
                </a:cubicBezTo>
                <a:cubicBezTo>
                  <a:pt x="1292629" y="453612"/>
                  <a:pt x="1266758" y="466165"/>
                  <a:pt x="1248829" y="484094"/>
                </a:cubicBezTo>
                <a:cubicBezTo>
                  <a:pt x="1241657" y="505609"/>
                  <a:pt x="1214734" y="529770"/>
                  <a:pt x="1227314" y="548640"/>
                </a:cubicBezTo>
                <a:cubicBezTo>
                  <a:pt x="1247178" y="578436"/>
                  <a:pt x="1266303" y="609144"/>
                  <a:pt x="1291860" y="634701"/>
                </a:cubicBezTo>
                <a:cubicBezTo>
                  <a:pt x="1315237" y="658078"/>
                  <a:pt x="1342062" y="677732"/>
                  <a:pt x="1367163" y="699247"/>
                </a:cubicBezTo>
                <a:cubicBezTo>
                  <a:pt x="1370749" y="713590"/>
                  <a:pt x="1378789" y="727518"/>
                  <a:pt x="1377921" y="742277"/>
                </a:cubicBezTo>
                <a:cubicBezTo>
                  <a:pt x="1375152" y="789361"/>
                  <a:pt x="1370609" y="837151"/>
                  <a:pt x="1356406" y="882127"/>
                </a:cubicBezTo>
                <a:cubicBezTo>
                  <a:pt x="1340823" y="931474"/>
                  <a:pt x="1297886" y="960979"/>
                  <a:pt x="1259587" y="989703"/>
                </a:cubicBezTo>
                <a:cubicBezTo>
                  <a:pt x="1249244" y="997460"/>
                  <a:pt x="1239198" y="1006125"/>
                  <a:pt x="1227314" y="1011218"/>
                </a:cubicBezTo>
                <a:cubicBezTo>
                  <a:pt x="1213724" y="1017042"/>
                  <a:pt x="1198830" y="1019331"/>
                  <a:pt x="1184283" y="1021976"/>
                </a:cubicBezTo>
                <a:cubicBezTo>
                  <a:pt x="1123842" y="1032966"/>
                  <a:pt x="1102631" y="1031020"/>
                  <a:pt x="1044434" y="1043491"/>
                </a:cubicBezTo>
                <a:cubicBezTo>
                  <a:pt x="1015520" y="1049687"/>
                  <a:pt x="958373" y="1065007"/>
                  <a:pt x="958373" y="1065007"/>
                </a:cubicBezTo>
                <a:cubicBezTo>
                  <a:pt x="899950" y="1103955"/>
                  <a:pt x="946907" y="1065999"/>
                  <a:pt x="893827" y="1140310"/>
                </a:cubicBezTo>
                <a:cubicBezTo>
                  <a:pt x="887932" y="1148563"/>
                  <a:pt x="877422" y="1153065"/>
                  <a:pt x="872311" y="1161826"/>
                </a:cubicBezTo>
                <a:cubicBezTo>
                  <a:pt x="825069" y="1242812"/>
                  <a:pt x="817127" y="1273125"/>
                  <a:pt x="786250" y="1355463"/>
                </a:cubicBezTo>
                <a:cubicBezTo>
                  <a:pt x="789836" y="1394908"/>
                  <a:pt x="792095" y="1434496"/>
                  <a:pt x="797008" y="1473797"/>
                </a:cubicBezTo>
                <a:cubicBezTo>
                  <a:pt x="799276" y="1491941"/>
                  <a:pt x="810772" y="1509550"/>
                  <a:pt x="807766" y="1527586"/>
                </a:cubicBezTo>
                <a:cubicBezTo>
                  <a:pt x="804461" y="1547416"/>
                  <a:pt x="774516" y="1612056"/>
                  <a:pt x="753977" y="1635162"/>
                </a:cubicBezTo>
                <a:cubicBezTo>
                  <a:pt x="733762" y="1657904"/>
                  <a:pt x="707687" y="1675366"/>
                  <a:pt x="689431" y="1699708"/>
                </a:cubicBezTo>
                <a:cubicBezTo>
                  <a:pt x="600209" y="1818671"/>
                  <a:pt x="608878" y="1801522"/>
                  <a:pt x="581855" y="1882588"/>
                </a:cubicBezTo>
                <a:cubicBezTo>
                  <a:pt x="578269" y="1979407"/>
                  <a:pt x="580737" y="2076640"/>
                  <a:pt x="571097" y="2173044"/>
                </a:cubicBezTo>
                <a:cubicBezTo>
                  <a:pt x="569811" y="2185909"/>
                  <a:pt x="556434" y="2194353"/>
                  <a:pt x="549582" y="2205317"/>
                </a:cubicBezTo>
                <a:cubicBezTo>
                  <a:pt x="505027" y="2276606"/>
                  <a:pt x="535336" y="2241080"/>
                  <a:pt x="485036" y="2291378"/>
                </a:cubicBezTo>
                <a:cubicBezTo>
                  <a:pt x="481450" y="2474258"/>
                  <a:pt x="480692" y="2657215"/>
                  <a:pt x="474278" y="2840018"/>
                </a:cubicBezTo>
                <a:cubicBezTo>
                  <a:pt x="473513" y="2861817"/>
                  <a:pt x="466838" y="2883006"/>
                  <a:pt x="463521" y="2904564"/>
                </a:cubicBezTo>
                <a:cubicBezTo>
                  <a:pt x="459665" y="2929625"/>
                  <a:pt x="456349" y="2954767"/>
                  <a:pt x="452763" y="2979868"/>
                </a:cubicBezTo>
                <a:cubicBezTo>
                  <a:pt x="469066" y="3126592"/>
                  <a:pt x="474278" y="3152731"/>
                  <a:pt x="474278" y="3345628"/>
                </a:cubicBezTo>
                <a:cubicBezTo>
                  <a:pt x="474278" y="3406693"/>
                  <a:pt x="473169" y="3468210"/>
                  <a:pt x="463521" y="3528508"/>
                </a:cubicBezTo>
                <a:cubicBezTo>
                  <a:pt x="458681" y="3558761"/>
                  <a:pt x="440258" y="3585286"/>
                  <a:pt x="431248" y="3614569"/>
                </a:cubicBezTo>
                <a:cubicBezTo>
                  <a:pt x="425871" y="3632045"/>
                  <a:pt x="423496" y="3650321"/>
                  <a:pt x="420490" y="3668357"/>
                </a:cubicBezTo>
                <a:cubicBezTo>
                  <a:pt x="416322" y="3693368"/>
                  <a:pt x="417751" y="3719606"/>
                  <a:pt x="409733" y="3743661"/>
                </a:cubicBezTo>
                <a:cubicBezTo>
                  <a:pt x="406526" y="3753283"/>
                  <a:pt x="395389" y="3758004"/>
                  <a:pt x="388217" y="3765176"/>
                </a:cubicBezTo>
                <a:cubicBezTo>
                  <a:pt x="381045" y="3783105"/>
                  <a:pt x="377414" y="3802897"/>
                  <a:pt x="366702" y="3818964"/>
                </a:cubicBezTo>
                <a:cubicBezTo>
                  <a:pt x="355450" y="3835842"/>
                  <a:pt x="323671" y="3861995"/>
                  <a:pt x="323671" y="3861995"/>
                </a:cubicBezTo>
                <a:cubicBezTo>
                  <a:pt x="320085" y="3879924"/>
                  <a:pt x="314432" y="3897562"/>
                  <a:pt x="312914" y="3915783"/>
                </a:cubicBezTo>
                <a:cubicBezTo>
                  <a:pt x="307248" y="3983773"/>
                  <a:pt x="311805" y="4052638"/>
                  <a:pt x="302156" y="4120178"/>
                </a:cubicBezTo>
                <a:cubicBezTo>
                  <a:pt x="300722" y="4130219"/>
                  <a:pt x="288433" y="4135201"/>
                  <a:pt x="280641" y="4141694"/>
                </a:cubicBezTo>
                <a:cubicBezTo>
                  <a:pt x="266867" y="4153172"/>
                  <a:pt x="251954" y="4163209"/>
                  <a:pt x="237610" y="4173967"/>
                </a:cubicBezTo>
                <a:cubicBezTo>
                  <a:pt x="230438" y="4188310"/>
                  <a:pt x="222051" y="4202108"/>
                  <a:pt x="216095" y="4216997"/>
                </a:cubicBezTo>
                <a:cubicBezTo>
                  <a:pt x="207672" y="4238054"/>
                  <a:pt x="194580" y="4281543"/>
                  <a:pt x="194580" y="4281543"/>
                </a:cubicBezTo>
                <a:cubicBezTo>
                  <a:pt x="216232" y="4368158"/>
                  <a:pt x="214263" y="4341595"/>
                  <a:pt x="194580" y="4485938"/>
                </a:cubicBezTo>
                <a:cubicBezTo>
                  <a:pt x="191053" y="4511804"/>
                  <a:pt x="183867" y="4537476"/>
                  <a:pt x="173064" y="4561242"/>
                </a:cubicBezTo>
                <a:cubicBezTo>
                  <a:pt x="165645" y="4577564"/>
                  <a:pt x="152852" y="4591006"/>
                  <a:pt x="140791" y="4604273"/>
                </a:cubicBezTo>
                <a:cubicBezTo>
                  <a:pt x="116912" y="4630540"/>
                  <a:pt x="65488" y="4679576"/>
                  <a:pt x="65488" y="4679576"/>
                </a:cubicBezTo>
                <a:cubicBezTo>
                  <a:pt x="40872" y="4728809"/>
                  <a:pt x="33215" y="4732784"/>
                  <a:pt x="33215" y="4797910"/>
                </a:cubicBezTo>
                <a:cubicBezTo>
                  <a:pt x="33215" y="4816194"/>
                  <a:pt x="40387" y="4833769"/>
                  <a:pt x="43973" y="4851698"/>
                </a:cubicBezTo>
                <a:cubicBezTo>
                  <a:pt x="33215" y="4912658"/>
                  <a:pt x="23840" y="4973878"/>
                  <a:pt x="11700" y="5034578"/>
                </a:cubicBezTo>
                <a:cubicBezTo>
                  <a:pt x="9476" y="5045697"/>
                  <a:pt x="0" y="5055551"/>
                  <a:pt x="942" y="5066851"/>
                </a:cubicBezTo>
                <a:cubicBezTo>
                  <a:pt x="3687" y="5099797"/>
                  <a:pt x="12002" y="5132306"/>
                  <a:pt x="22457" y="5163670"/>
                </a:cubicBezTo>
                <a:cubicBezTo>
                  <a:pt x="35179" y="5201836"/>
                  <a:pt x="95256" y="5235602"/>
                  <a:pt x="119276" y="5249731"/>
                </a:cubicBezTo>
                <a:cubicBezTo>
                  <a:pt x="153832" y="5270058"/>
                  <a:pt x="226853" y="5303520"/>
                  <a:pt x="226853" y="5303520"/>
                </a:cubicBezTo>
                <a:cubicBezTo>
                  <a:pt x="240709" y="5321995"/>
                  <a:pt x="268055" y="5356798"/>
                  <a:pt x="280641" y="5378823"/>
                </a:cubicBezTo>
                <a:cubicBezTo>
                  <a:pt x="288597" y="5392747"/>
                  <a:pt x="297085" y="5406640"/>
                  <a:pt x="302156" y="5421854"/>
                </a:cubicBezTo>
                <a:cubicBezTo>
                  <a:pt x="304424" y="5428658"/>
                  <a:pt x="302156" y="5436197"/>
                  <a:pt x="302156" y="5443369"/>
                </a:cubicBezTo>
              </a:path>
            </a:pathLst>
          </a:cu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a:off x="4267200" y="2514600"/>
            <a:ext cx="1486304" cy="523220"/>
          </a:xfrm>
          <a:prstGeom prst="rect">
            <a:avLst/>
          </a:prstGeom>
          <a:noFill/>
        </p:spPr>
        <p:txBody>
          <a:bodyPr wrap="none" rtlCol="0">
            <a:spAutoFit/>
          </a:bodyPr>
          <a:lstStyle/>
          <a:p>
            <a:r>
              <a:rPr lang="en-US" sz="2800" dirty="0">
                <a:solidFill>
                  <a:srgbClr val="FFC000"/>
                </a:solidFill>
              </a:rPr>
              <a:t>NY Claim</a:t>
            </a:r>
          </a:p>
        </p:txBody>
      </p:sp>
      <p:sp>
        <p:nvSpPr>
          <p:cNvPr id="51" name="Freeform 50"/>
          <p:cNvSpPr/>
          <p:nvPr/>
        </p:nvSpPr>
        <p:spPr>
          <a:xfrm>
            <a:off x="3933714" y="2893808"/>
            <a:ext cx="666549" cy="3948057"/>
          </a:xfrm>
          <a:custGeom>
            <a:avLst/>
            <a:gdLst>
              <a:gd name="connsiteX0" fmla="*/ 0 w 666549"/>
              <a:gd name="connsiteY0" fmla="*/ 247426 h 3948057"/>
              <a:gd name="connsiteX1" fmla="*/ 204395 w 666549"/>
              <a:gd name="connsiteY1" fmla="*/ 96819 h 3948057"/>
              <a:gd name="connsiteX2" fmla="*/ 225911 w 666549"/>
              <a:gd name="connsiteY2" fmla="*/ 64546 h 3948057"/>
              <a:gd name="connsiteX3" fmla="*/ 344245 w 666549"/>
              <a:gd name="connsiteY3" fmla="*/ 0 h 3948057"/>
              <a:gd name="connsiteX4" fmla="*/ 376518 w 666549"/>
              <a:gd name="connsiteY4" fmla="*/ 43031 h 3948057"/>
              <a:gd name="connsiteX5" fmla="*/ 430306 w 666549"/>
              <a:gd name="connsiteY5" fmla="*/ 118334 h 3948057"/>
              <a:gd name="connsiteX6" fmla="*/ 537882 w 666549"/>
              <a:gd name="connsiteY6" fmla="*/ 129092 h 3948057"/>
              <a:gd name="connsiteX7" fmla="*/ 591671 w 666549"/>
              <a:gd name="connsiteY7" fmla="*/ 139849 h 3948057"/>
              <a:gd name="connsiteX8" fmla="*/ 602428 w 666549"/>
              <a:gd name="connsiteY8" fmla="*/ 462579 h 3948057"/>
              <a:gd name="connsiteX9" fmla="*/ 570155 w 666549"/>
              <a:gd name="connsiteY9" fmla="*/ 1086522 h 3948057"/>
              <a:gd name="connsiteX10" fmla="*/ 559398 w 666549"/>
              <a:gd name="connsiteY10" fmla="*/ 1172584 h 3948057"/>
              <a:gd name="connsiteX11" fmla="*/ 548640 w 666549"/>
              <a:gd name="connsiteY11" fmla="*/ 1269402 h 3948057"/>
              <a:gd name="connsiteX12" fmla="*/ 602428 w 666549"/>
              <a:gd name="connsiteY12" fmla="*/ 1463040 h 3948057"/>
              <a:gd name="connsiteX13" fmla="*/ 591671 w 666549"/>
              <a:gd name="connsiteY13" fmla="*/ 1839558 h 3948057"/>
              <a:gd name="connsiteX14" fmla="*/ 548640 w 666549"/>
              <a:gd name="connsiteY14" fmla="*/ 1925619 h 3948057"/>
              <a:gd name="connsiteX15" fmla="*/ 484094 w 666549"/>
              <a:gd name="connsiteY15" fmla="*/ 2097741 h 3948057"/>
              <a:gd name="connsiteX16" fmla="*/ 451821 w 666549"/>
              <a:gd name="connsiteY16" fmla="*/ 2216075 h 3948057"/>
              <a:gd name="connsiteX17" fmla="*/ 473336 w 666549"/>
              <a:gd name="connsiteY17" fmla="*/ 2388198 h 3948057"/>
              <a:gd name="connsiteX18" fmla="*/ 494852 w 666549"/>
              <a:gd name="connsiteY18" fmla="*/ 2452744 h 3948057"/>
              <a:gd name="connsiteX19" fmla="*/ 484094 w 666549"/>
              <a:gd name="connsiteY19" fmla="*/ 2904565 h 3948057"/>
              <a:gd name="connsiteX20" fmla="*/ 462579 w 666549"/>
              <a:gd name="connsiteY20" fmla="*/ 2969111 h 3948057"/>
              <a:gd name="connsiteX21" fmla="*/ 430306 w 666549"/>
              <a:gd name="connsiteY21" fmla="*/ 3065929 h 3948057"/>
              <a:gd name="connsiteX22" fmla="*/ 398033 w 666549"/>
              <a:gd name="connsiteY22" fmla="*/ 3184264 h 3948057"/>
              <a:gd name="connsiteX23" fmla="*/ 376518 w 666549"/>
              <a:gd name="connsiteY23" fmla="*/ 3281082 h 3948057"/>
              <a:gd name="connsiteX24" fmla="*/ 333487 w 666549"/>
              <a:gd name="connsiteY24" fmla="*/ 3356386 h 3948057"/>
              <a:gd name="connsiteX25" fmla="*/ 311972 w 666549"/>
              <a:gd name="connsiteY25" fmla="*/ 3410174 h 3948057"/>
              <a:gd name="connsiteX26" fmla="*/ 290456 w 666549"/>
              <a:gd name="connsiteY26" fmla="*/ 3528508 h 3948057"/>
              <a:gd name="connsiteX27" fmla="*/ 279699 w 666549"/>
              <a:gd name="connsiteY27" fmla="*/ 3732904 h 3948057"/>
              <a:gd name="connsiteX28" fmla="*/ 258183 w 666549"/>
              <a:gd name="connsiteY28" fmla="*/ 3818965 h 3948057"/>
              <a:gd name="connsiteX29" fmla="*/ 247426 w 666549"/>
              <a:gd name="connsiteY29" fmla="*/ 3948057 h 394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6549" h="3948057">
                <a:moveTo>
                  <a:pt x="0" y="247426"/>
                </a:moveTo>
                <a:cubicBezTo>
                  <a:pt x="68132" y="197224"/>
                  <a:pt x="157450" y="167235"/>
                  <a:pt x="204395" y="96819"/>
                </a:cubicBezTo>
                <a:cubicBezTo>
                  <a:pt x="211567" y="86061"/>
                  <a:pt x="215815" y="72623"/>
                  <a:pt x="225911" y="64546"/>
                </a:cubicBezTo>
                <a:cubicBezTo>
                  <a:pt x="285709" y="16708"/>
                  <a:pt x="291906" y="17447"/>
                  <a:pt x="344245" y="0"/>
                </a:cubicBezTo>
                <a:cubicBezTo>
                  <a:pt x="355003" y="14344"/>
                  <a:pt x="367015" y="27827"/>
                  <a:pt x="376518" y="43031"/>
                </a:cubicBezTo>
                <a:cubicBezTo>
                  <a:pt x="388975" y="62962"/>
                  <a:pt x="401742" y="109545"/>
                  <a:pt x="430306" y="118334"/>
                </a:cubicBezTo>
                <a:cubicBezTo>
                  <a:pt x="464750" y="128932"/>
                  <a:pt x="502161" y="124329"/>
                  <a:pt x="537882" y="129092"/>
                </a:cubicBezTo>
                <a:cubicBezTo>
                  <a:pt x="556006" y="131509"/>
                  <a:pt x="573741" y="136263"/>
                  <a:pt x="591671" y="139849"/>
                </a:cubicBezTo>
                <a:cubicBezTo>
                  <a:pt x="666549" y="252167"/>
                  <a:pt x="616504" y="163461"/>
                  <a:pt x="602428" y="462579"/>
                </a:cubicBezTo>
                <a:cubicBezTo>
                  <a:pt x="592638" y="670608"/>
                  <a:pt x="582753" y="878644"/>
                  <a:pt x="570155" y="1086522"/>
                </a:cubicBezTo>
                <a:cubicBezTo>
                  <a:pt x="568406" y="1115380"/>
                  <a:pt x="562776" y="1143871"/>
                  <a:pt x="559398" y="1172584"/>
                </a:cubicBezTo>
                <a:cubicBezTo>
                  <a:pt x="555604" y="1204833"/>
                  <a:pt x="552226" y="1237129"/>
                  <a:pt x="548640" y="1269402"/>
                </a:cubicBezTo>
                <a:cubicBezTo>
                  <a:pt x="595733" y="1434225"/>
                  <a:pt x="579009" y="1369356"/>
                  <a:pt x="602428" y="1463040"/>
                </a:cubicBezTo>
                <a:cubicBezTo>
                  <a:pt x="619344" y="1615282"/>
                  <a:pt x="627680" y="1635509"/>
                  <a:pt x="591671" y="1839558"/>
                </a:cubicBezTo>
                <a:cubicBezTo>
                  <a:pt x="586097" y="1871143"/>
                  <a:pt x="560976" y="1896013"/>
                  <a:pt x="548640" y="1925619"/>
                </a:cubicBezTo>
                <a:cubicBezTo>
                  <a:pt x="525072" y="1982181"/>
                  <a:pt x="500927" y="2038823"/>
                  <a:pt x="484094" y="2097741"/>
                </a:cubicBezTo>
                <a:cubicBezTo>
                  <a:pt x="458517" y="2187261"/>
                  <a:pt x="468911" y="2147719"/>
                  <a:pt x="451821" y="2216075"/>
                </a:cubicBezTo>
                <a:cubicBezTo>
                  <a:pt x="458993" y="2273449"/>
                  <a:pt x="462993" y="2331310"/>
                  <a:pt x="473336" y="2388198"/>
                </a:cubicBezTo>
                <a:cubicBezTo>
                  <a:pt x="477393" y="2410511"/>
                  <a:pt x="494380" y="2430070"/>
                  <a:pt x="494852" y="2452744"/>
                </a:cubicBezTo>
                <a:cubicBezTo>
                  <a:pt x="497990" y="2603361"/>
                  <a:pt x="493491" y="2754209"/>
                  <a:pt x="484094" y="2904565"/>
                </a:cubicBezTo>
                <a:cubicBezTo>
                  <a:pt x="482679" y="2927200"/>
                  <a:pt x="469096" y="2947388"/>
                  <a:pt x="462579" y="2969111"/>
                </a:cubicBezTo>
                <a:cubicBezTo>
                  <a:pt x="434786" y="3061752"/>
                  <a:pt x="473443" y="2958084"/>
                  <a:pt x="430306" y="3065929"/>
                </a:cubicBezTo>
                <a:cubicBezTo>
                  <a:pt x="405920" y="3212243"/>
                  <a:pt x="436904" y="3054695"/>
                  <a:pt x="398033" y="3184264"/>
                </a:cubicBezTo>
                <a:cubicBezTo>
                  <a:pt x="387816" y="3218322"/>
                  <a:pt x="388928" y="3247990"/>
                  <a:pt x="376518" y="3281082"/>
                </a:cubicBezTo>
                <a:cubicBezTo>
                  <a:pt x="348229" y="3356518"/>
                  <a:pt x="364696" y="3293967"/>
                  <a:pt x="333487" y="3356386"/>
                </a:cubicBezTo>
                <a:cubicBezTo>
                  <a:pt x="324851" y="3373658"/>
                  <a:pt x="317521" y="3391678"/>
                  <a:pt x="311972" y="3410174"/>
                </a:cubicBezTo>
                <a:cubicBezTo>
                  <a:pt x="306333" y="3428970"/>
                  <a:pt x="293010" y="3513185"/>
                  <a:pt x="290456" y="3528508"/>
                </a:cubicBezTo>
                <a:cubicBezTo>
                  <a:pt x="286870" y="3596640"/>
                  <a:pt x="287233" y="3665095"/>
                  <a:pt x="279699" y="3732904"/>
                </a:cubicBezTo>
                <a:cubicBezTo>
                  <a:pt x="276434" y="3762293"/>
                  <a:pt x="258183" y="3818965"/>
                  <a:pt x="258183" y="3818965"/>
                </a:cubicBezTo>
                <a:cubicBezTo>
                  <a:pt x="246238" y="3926476"/>
                  <a:pt x="247426" y="3883312"/>
                  <a:pt x="247426" y="3948057"/>
                </a:cubicBez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p:cNvSpPr txBox="1"/>
          <p:nvPr/>
        </p:nvSpPr>
        <p:spPr>
          <a:xfrm rot="16200000">
            <a:off x="3423166" y="5492234"/>
            <a:ext cx="1447800" cy="369332"/>
          </a:xfrm>
          <a:prstGeom prst="rect">
            <a:avLst/>
          </a:prstGeom>
          <a:noFill/>
        </p:spPr>
        <p:txBody>
          <a:bodyPr wrap="square" rtlCol="0">
            <a:spAutoFit/>
          </a:bodyPr>
          <a:lstStyle/>
          <a:p>
            <a:r>
              <a:rPr lang="en-US" dirty="0">
                <a:solidFill>
                  <a:srgbClr val="00B0F0"/>
                </a:solidFill>
              </a:rPr>
              <a:t>Hudson River</a:t>
            </a:r>
          </a:p>
        </p:txBody>
      </p:sp>
      <p:cxnSp>
        <p:nvCxnSpPr>
          <p:cNvPr id="67" name="Straight Connector 66"/>
          <p:cNvCxnSpPr/>
          <p:nvPr/>
        </p:nvCxnSpPr>
        <p:spPr>
          <a:xfrm rot="10800000">
            <a:off x="4724400" y="5029200"/>
            <a:ext cx="1066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076700" y="5676900"/>
            <a:ext cx="1295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V="1">
            <a:off x="4419600" y="6324600"/>
            <a:ext cx="304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4381500" y="6515100"/>
            <a:ext cx="2286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a:off x="4876800" y="4267200"/>
            <a:ext cx="1066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4419600" y="4572000"/>
            <a:ext cx="7620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0800000">
            <a:off x="5029200" y="914400"/>
            <a:ext cx="2286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Freeform 86"/>
          <p:cNvSpPr/>
          <p:nvPr/>
        </p:nvSpPr>
        <p:spPr>
          <a:xfrm>
            <a:off x="4662639" y="914400"/>
            <a:ext cx="368354" cy="3356386"/>
          </a:xfrm>
          <a:custGeom>
            <a:avLst/>
            <a:gdLst>
              <a:gd name="connsiteX0" fmla="*/ 368354 w 368354"/>
              <a:gd name="connsiteY0" fmla="*/ 0 h 3356386"/>
              <a:gd name="connsiteX1" fmla="*/ 357596 w 368354"/>
              <a:gd name="connsiteY1" fmla="*/ 419548 h 3356386"/>
              <a:gd name="connsiteX2" fmla="*/ 346839 w 368354"/>
              <a:gd name="connsiteY2" fmla="*/ 462579 h 3356386"/>
              <a:gd name="connsiteX3" fmla="*/ 282293 w 368354"/>
              <a:gd name="connsiteY3" fmla="*/ 494852 h 3356386"/>
              <a:gd name="connsiteX4" fmla="*/ 217747 w 368354"/>
              <a:gd name="connsiteY4" fmla="*/ 613186 h 3356386"/>
              <a:gd name="connsiteX5" fmla="*/ 185474 w 368354"/>
              <a:gd name="connsiteY5" fmla="*/ 1172584 h 3356386"/>
              <a:gd name="connsiteX6" fmla="*/ 163959 w 368354"/>
              <a:gd name="connsiteY6" fmla="*/ 1204856 h 3356386"/>
              <a:gd name="connsiteX7" fmla="*/ 153201 w 368354"/>
              <a:gd name="connsiteY7" fmla="*/ 1247887 h 3356386"/>
              <a:gd name="connsiteX8" fmla="*/ 110170 w 368354"/>
              <a:gd name="connsiteY8" fmla="*/ 1323191 h 3356386"/>
              <a:gd name="connsiteX9" fmla="*/ 99413 w 368354"/>
              <a:gd name="connsiteY9" fmla="*/ 1409252 h 3356386"/>
              <a:gd name="connsiteX10" fmla="*/ 153201 w 368354"/>
              <a:gd name="connsiteY10" fmla="*/ 1764254 h 3356386"/>
              <a:gd name="connsiteX11" fmla="*/ 217747 w 368354"/>
              <a:gd name="connsiteY11" fmla="*/ 1753496 h 3356386"/>
              <a:gd name="connsiteX12" fmla="*/ 293050 w 368354"/>
              <a:gd name="connsiteY12" fmla="*/ 1710466 h 3356386"/>
              <a:gd name="connsiteX13" fmla="*/ 303808 w 368354"/>
              <a:gd name="connsiteY13" fmla="*/ 1785769 h 3356386"/>
              <a:gd name="connsiteX14" fmla="*/ 303808 w 368354"/>
              <a:gd name="connsiteY14" fmla="*/ 3356386 h 335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354" h="3356386">
                <a:moveTo>
                  <a:pt x="368354" y="0"/>
                </a:moveTo>
                <a:cubicBezTo>
                  <a:pt x="364768" y="139849"/>
                  <a:pt x="364096" y="279804"/>
                  <a:pt x="357596" y="419548"/>
                </a:cubicBezTo>
                <a:cubicBezTo>
                  <a:pt x="356909" y="434317"/>
                  <a:pt x="355040" y="450277"/>
                  <a:pt x="346839" y="462579"/>
                </a:cubicBezTo>
                <a:cubicBezTo>
                  <a:pt x="334923" y="480453"/>
                  <a:pt x="300702" y="488716"/>
                  <a:pt x="282293" y="494852"/>
                </a:cubicBezTo>
                <a:cubicBezTo>
                  <a:pt x="213081" y="564064"/>
                  <a:pt x="232674" y="523629"/>
                  <a:pt x="217747" y="613186"/>
                </a:cubicBezTo>
                <a:cubicBezTo>
                  <a:pt x="213233" y="757643"/>
                  <a:pt x="213079" y="1013853"/>
                  <a:pt x="185474" y="1172584"/>
                </a:cubicBezTo>
                <a:cubicBezTo>
                  <a:pt x="183259" y="1185322"/>
                  <a:pt x="171131" y="1194099"/>
                  <a:pt x="163959" y="1204856"/>
                </a:cubicBezTo>
                <a:cubicBezTo>
                  <a:pt x="160373" y="1219200"/>
                  <a:pt x="159319" y="1234427"/>
                  <a:pt x="153201" y="1247887"/>
                </a:cubicBezTo>
                <a:cubicBezTo>
                  <a:pt x="141238" y="1274206"/>
                  <a:pt x="119312" y="1295764"/>
                  <a:pt x="110170" y="1323191"/>
                </a:cubicBezTo>
                <a:cubicBezTo>
                  <a:pt x="101028" y="1350618"/>
                  <a:pt x="102999" y="1380565"/>
                  <a:pt x="99413" y="1409252"/>
                </a:cubicBezTo>
                <a:cubicBezTo>
                  <a:pt x="101265" y="1468531"/>
                  <a:pt x="0" y="1764254"/>
                  <a:pt x="153201" y="1764254"/>
                </a:cubicBezTo>
                <a:cubicBezTo>
                  <a:pt x="175013" y="1764254"/>
                  <a:pt x="196232" y="1757082"/>
                  <a:pt x="217747" y="1753496"/>
                </a:cubicBezTo>
                <a:cubicBezTo>
                  <a:pt x="226846" y="1739848"/>
                  <a:pt x="258488" y="1675905"/>
                  <a:pt x="293050" y="1710466"/>
                </a:cubicBezTo>
                <a:cubicBezTo>
                  <a:pt x="310979" y="1728395"/>
                  <a:pt x="303642" y="1760414"/>
                  <a:pt x="303808" y="1785769"/>
                </a:cubicBezTo>
                <a:cubicBezTo>
                  <a:pt x="307230" y="2309297"/>
                  <a:pt x="303808" y="2832847"/>
                  <a:pt x="303808" y="3356386"/>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Oval 87"/>
          <p:cNvSpPr/>
          <p:nvPr/>
        </p:nvSpPr>
        <p:spPr>
          <a:xfrm>
            <a:off x="4953000" y="39624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5105400" y="3810000"/>
            <a:ext cx="1267398" cy="369332"/>
          </a:xfrm>
          <a:prstGeom prst="rect">
            <a:avLst/>
          </a:prstGeom>
          <a:noFill/>
        </p:spPr>
        <p:txBody>
          <a:bodyPr wrap="none" rtlCol="0">
            <a:spAutoFit/>
          </a:bodyPr>
          <a:lstStyle/>
          <a:p>
            <a:r>
              <a:rPr lang="en-US" dirty="0">
                <a:solidFill>
                  <a:srgbClr val="FF0000"/>
                </a:solidFill>
              </a:rPr>
              <a:t>Bennington</a:t>
            </a:r>
          </a:p>
        </p:txBody>
      </p:sp>
      <p:sp>
        <p:nvSpPr>
          <p:cNvPr id="46" name="TextBox 45"/>
          <p:cNvSpPr txBox="1"/>
          <p:nvPr/>
        </p:nvSpPr>
        <p:spPr>
          <a:xfrm>
            <a:off x="7543800" y="4343400"/>
            <a:ext cx="3124200" cy="1815882"/>
          </a:xfrm>
          <a:prstGeom prst="rect">
            <a:avLst/>
          </a:prstGeom>
          <a:noFill/>
        </p:spPr>
        <p:txBody>
          <a:bodyPr wrap="square" rtlCol="0">
            <a:spAutoFit/>
          </a:bodyPr>
          <a:lstStyle/>
          <a:p>
            <a:r>
              <a:rPr lang="en-US" sz="2800" dirty="0">
                <a:solidFill>
                  <a:schemeClr val="bg1"/>
                </a:solidFill>
              </a:rPr>
              <a:t>1760s: Both NH and NY claim Vermont, called the “New Hampshire Grants”</a:t>
            </a:r>
          </a:p>
        </p:txBody>
      </p:sp>
    </p:spTree>
    <p:extLst>
      <p:ext uri="{BB962C8B-B14F-4D97-AF65-F5344CB8AC3E}">
        <p14:creationId xmlns:p14="http://schemas.microsoft.com/office/powerpoint/2010/main" val="429130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linds(horizontal)">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blinds(horizontal)">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linds(horizontal)">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blinds(horizontal)">
                                      <p:cBhvr>
                                        <p:cTn id="27" dur="500"/>
                                        <p:tgtEl>
                                          <p:spTgt spid="7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blinds(horizontal)">
                                      <p:cBhvr>
                                        <p:cTn id="32" dur="500"/>
                                        <p:tgtEl>
                                          <p:spTgt spid="7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linds(horizontal)">
                                      <p:cBhvr>
                                        <p:cTn id="37" dur="500"/>
                                        <p:tgtEl>
                                          <p:spTgt spid="7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blinds(horizontal)">
                                      <p:cBhvr>
                                        <p:cTn id="42" dur="500"/>
                                        <p:tgtEl>
                                          <p:spTgt spid="8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blinds(horizontal)">
                                      <p:cBhvr>
                                        <p:cTn id="47" dur="500"/>
                                        <p:tgtEl>
                                          <p:spTgt spid="8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blinds(horizontal)">
                                      <p:cBhvr>
                                        <p:cTn id="52" dur="500"/>
                                        <p:tgtEl>
                                          <p:spTgt spid="88"/>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89"/>
                                        </p:tgtEl>
                                        <p:attrNameLst>
                                          <p:attrName>style.visibility</p:attrName>
                                        </p:attrNameLst>
                                      </p:cBhvr>
                                      <p:to>
                                        <p:strVal val="visible"/>
                                      </p:to>
                                    </p:set>
                                    <p:animEffect transition="in" filter="blinds(horizontal)">
                                      <p:cBhvr>
                                        <p:cTn id="5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7" grpId="0" animBg="1"/>
      <p:bldP spid="88" grpId="0" animBg="1"/>
      <p:bldP spid="8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pic>
        <p:nvPicPr>
          <p:cNvPr id="3" name="Picture 2" descr="nhvt.bmp"/>
          <p:cNvPicPr>
            <a:picLocks noChangeAspect="1"/>
          </p:cNvPicPr>
          <p:nvPr/>
        </p:nvPicPr>
        <p:blipFill>
          <a:blip r:embed="rId2" cstate="print"/>
          <a:stretch>
            <a:fillRect/>
          </a:stretch>
        </p:blipFill>
        <p:spPr>
          <a:xfrm>
            <a:off x="1524000" y="264736"/>
            <a:ext cx="9144000" cy="6593265"/>
          </a:xfrm>
          <a:prstGeom prst="rect">
            <a:avLst/>
          </a:prstGeom>
        </p:spPr>
      </p:pic>
      <p:cxnSp>
        <p:nvCxnSpPr>
          <p:cNvPr id="5" name="Straight Connector 4"/>
          <p:cNvCxnSpPr/>
          <p:nvPr/>
        </p:nvCxnSpPr>
        <p:spPr>
          <a:xfrm rot="10800000">
            <a:off x="3276600" y="5943600"/>
            <a:ext cx="91440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1502485" y="5056095"/>
            <a:ext cx="1764254" cy="1731981"/>
          </a:xfrm>
          <a:custGeom>
            <a:avLst/>
            <a:gdLst>
              <a:gd name="connsiteX0" fmla="*/ 1559859 w 1764254"/>
              <a:gd name="connsiteY0" fmla="*/ 1731981 h 1731981"/>
              <a:gd name="connsiteX1" fmla="*/ 1570616 w 1764254"/>
              <a:gd name="connsiteY1" fmla="*/ 1538344 h 1731981"/>
              <a:gd name="connsiteX2" fmla="*/ 1581374 w 1764254"/>
              <a:gd name="connsiteY2" fmla="*/ 1473798 h 1731981"/>
              <a:gd name="connsiteX3" fmla="*/ 1602889 w 1764254"/>
              <a:gd name="connsiteY3" fmla="*/ 1452282 h 1731981"/>
              <a:gd name="connsiteX4" fmla="*/ 1635162 w 1764254"/>
              <a:gd name="connsiteY4" fmla="*/ 1376979 h 1731981"/>
              <a:gd name="connsiteX5" fmla="*/ 1656677 w 1764254"/>
              <a:gd name="connsiteY5" fmla="*/ 1323191 h 1731981"/>
              <a:gd name="connsiteX6" fmla="*/ 1710466 w 1764254"/>
              <a:gd name="connsiteY6" fmla="*/ 1247887 h 1731981"/>
              <a:gd name="connsiteX7" fmla="*/ 1742739 w 1764254"/>
              <a:gd name="connsiteY7" fmla="*/ 1215614 h 1731981"/>
              <a:gd name="connsiteX8" fmla="*/ 1764254 w 1764254"/>
              <a:gd name="connsiteY8" fmla="*/ 1183341 h 1731981"/>
              <a:gd name="connsiteX9" fmla="*/ 1753496 w 1764254"/>
              <a:gd name="connsiteY9" fmla="*/ 1011219 h 1731981"/>
              <a:gd name="connsiteX10" fmla="*/ 1742739 w 1764254"/>
              <a:gd name="connsiteY10" fmla="*/ 978946 h 1731981"/>
              <a:gd name="connsiteX11" fmla="*/ 1764254 w 1764254"/>
              <a:gd name="connsiteY11" fmla="*/ 860612 h 1731981"/>
              <a:gd name="connsiteX12" fmla="*/ 1742739 w 1764254"/>
              <a:gd name="connsiteY12" fmla="*/ 785308 h 1731981"/>
              <a:gd name="connsiteX13" fmla="*/ 1678193 w 1764254"/>
              <a:gd name="connsiteY13" fmla="*/ 742278 h 1731981"/>
              <a:gd name="connsiteX14" fmla="*/ 1624404 w 1764254"/>
              <a:gd name="connsiteY14" fmla="*/ 677732 h 1731981"/>
              <a:gd name="connsiteX15" fmla="*/ 1581374 w 1764254"/>
              <a:gd name="connsiteY15" fmla="*/ 623944 h 1731981"/>
              <a:gd name="connsiteX16" fmla="*/ 1559859 w 1764254"/>
              <a:gd name="connsiteY16" fmla="*/ 548640 h 1731981"/>
              <a:gd name="connsiteX17" fmla="*/ 1549101 w 1764254"/>
              <a:gd name="connsiteY17" fmla="*/ 408791 h 1731981"/>
              <a:gd name="connsiteX18" fmla="*/ 1516828 w 1764254"/>
              <a:gd name="connsiteY18" fmla="*/ 365760 h 1731981"/>
              <a:gd name="connsiteX19" fmla="*/ 1441524 w 1764254"/>
              <a:gd name="connsiteY19" fmla="*/ 301214 h 1731981"/>
              <a:gd name="connsiteX20" fmla="*/ 1398494 w 1764254"/>
              <a:gd name="connsiteY20" fmla="*/ 290457 h 1731981"/>
              <a:gd name="connsiteX21" fmla="*/ 1333948 w 1764254"/>
              <a:gd name="connsiteY21" fmla="*/ 258184 h 1731981"/>
              <a:gd name="connsiteX22" fmla="*/ 1215614 w 1764254"/>
              <a:gd name="connsiteY22" fmla="*/ 161365 h 1731981"/>
              <a:gd name="connsiteX23" fmla="*/ 1172583 w 1764254"/>
              <a:gd name="connsiteY23" fmla="*/ 96819 h 1731981"/>
              <a:gd name="connsiteX24" fmla="*/ 1140310 w 1764254"/>
              <a:gd name="connsiteY24" fmla="*/ 53788 h 1731981"/>
              <a:gd name="connsiteX25" fmla="*/ 1043491 w 1764254"/>
              <a:gd name="connsiteY25" fmla="*/ 0 h 1731981"/>
              <a:gd name="connsiteX26" fmla="*/ 0 w 1764254"/>
              <a:gd name="connsiteY26" fmla="*/ 0 h 173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4254" h="1731981">
                <a:moveTo>
                  <a:pt x="1559859" y="1731981"/>
                </a:moveTo>
                <a:cubicBezTo>
                  <a:pt x="1563445" y="1667435"/>
                  <a:pt x="1565248" y="1602766"/>
                  <a:pt x="1570616" y="1538344"/>
                </a:cubicBezTo>
                <a:cubicBezTo>
                  <a:pt x="1572427" y="1516607"/>
                  <a:pt x="1573715" y="1494221"/>
                  <a:pt x="1581374" y="1473798"/>
                </a:cubicBezTo>
                <a:cubicBezTo>
                  <a:pt x="1584935" y="1464301"/>
                  <a:pt x="1595717" y="1459454"/>
                  <a:pt x="1602889" y="1452282"/>
                </a:cubicBezTo>
                <a:cubicBezTo>
                  <a:pt x="1624986" y="1385994"/>
                  <a:pt x="1599712" y="1456743"/>
                  <a:pt x="1635162" y="1376979"/>
                </a:cubicBezTo>
                <a:cubicBezTo>
                  <a:pt x="1643005" y="1359333"/>
                  <a:pt x="1648041" y="1340463"/>
                  <a:pt x="1656677" y="1323191"/>
                </a:cubicBezTo>
                <a:cubicBezTo>
                  <a:pt x="1663486" y="1309572"/>
                  <a:pt x="1704622" y="1254705"/>
                  <a:pt x="1710466" y="1247887"/>
                </a:cubicBezTo>
                <a:cubicBezTo>
                  <a:pt x="1720367" y="1236336"/>
                  <a:pt x="1733000" y="1227301"/>
                  <a:pt x="1742739" y="1215614"/>
                </a:cubicBezTo>
                <a:cubicBezTo>
                  <a:pt x="1751016" y="1205682"/>
                  <a:pt x="1757082" y="1194099"/>
                  <a:pt x="1764254" y="1183341"/>
                </a:cubicBezTo>
                <a:cubicBezTo>
                  <a:pt x="1760668" y="1125967"/>
                  <a:pt x="1759514" y="1068389"/>
                  <a:pt x="1753496" y="1011219"/>
                </a:cubicBezTo>
                <a:cubicBezTo>
                  <a:pt x="1752309" y="999942"/>
                  <a:pt x="1742739" y="990286"/>
                  <a:pt x="1742739" y="978946"/>
                </a:cubicBezTo>
                <a:cubicBezTo>
                  <a:pt x="1742739" y="918122"/>
                  <a:pt x="1749124" y="905999"/>
                  <a:pt x="1764254" y="860612"/>
                </a:cubicBezTo>
                <a:cubicBezTo>
                  <a:pt x="1757082" y="835511"/>
                  <a:pt x="1758094" y="806421"/>
                  <a:pt x="1742739" y="785308"/>
                </a:cubicBezTo>
                <a:cubicBezTo>
                  <a:pt x="1727530" y="764396"/>
                  <a:pt x="1698604" y="758153"/>
                  <a:pt x="1678193" y="742278"/>
                </a:cubicBezTo>
                <a:cubicBezTo>
                  <a:pt x="1642773" y="714729"/>
                  <a:pt x="1649264" y="710879"/>
                  <a:pt x="1624404" y="677732"/>
                </a:cubicBezTo>
                <a:cubicBezTo>
                  <a:pt x="1610628" y="659363"/>
                  <a:pt x="1595717" y="641873"/>
                  <a:pt x="1581374" y="623944"/>
                </a:cubicBezTo>
                <a:cubicBezTo>
                  <a:pt x="1574416" y="603070"/>
                  <a:pt x="1562316" y="569522"/>
                  <a:pt x="1559859" y="548640"/>
                </a:cubicBezTo>
                <a:cubicBezTo>
                  <a:pt x="1554396" y="502206"/>
                  <a:pt x="1559810" y="454302"/>
                  <a:pt x="1549101" y="408791"/>
                </a:cubicBezTo>
                <a:cubicBezTo>
                  <a:pt x="1544994" y="391338"/>
                  <a:pt x="1528635" y="379253"/>
                  <a:pt x="1516828" y="365760"/>
                </a:cubicBezTo>
                <a:cubicBezTo>
                  <a:pt x="1500797" y="347439"/>
                  <a:pt x="1467638" y="312406"/>
                  <a:pt x="1441524" y="301214"/>
                </a:cubicBezTo>
                <a:cubicBezTo>
                  <a:pt x="1427935" y="295390"/>
                  <a:pt x="1412837" y="294043"/>
                  <a:pt x="1398494" y="290457"/>
                </a:cubicBezTo>
                <a:cubicBezTo>
                  <a:pt x="1376979" y="279699"/>
                  <a:pt x="1354435" y="270791"/>
                  <a:pt x="1333948" y="258184"/>
                </a:cubicBezTo>
                <a:cubicBezTo>
                  <a:pt x="1265747" y="216214"/>
                  <a:pt x="1264931" y="210682"/>
                  <a:pt x="1215614" y="161365"/>
                </a:cubicBezTo>
                <a:cubicBezTo>
                  <a:pt x="1176575" y="83285"/>
                  <a:pt x="1213654" y="146103"/>
                  <a:pt x="1172583" y="96819"/>
                </a:cubicBezTo>
                <a:cubicBezTo>
                  <a:pt x="1161105" y="83045"/>
                  <a:pt x="1153711" y="65700"/>
                  <a:pt x="1140310" y="53788"/>
                </a:cubicBezTo>
                <a:cubicBezTo>
                  <a:pt x="1132690" y="47015"/>
                  <a:pt x="1071193" y="277"/>
                  <a:pt x="1043491" y="0"/>
                </a:cubicBezTo>
                <a:lnTo>
                  <a:pt x="0"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p:nvPr/>
        </p:nvCxnSpPr>
        <p:spPr>
          <a:xfrm>
            <a:off x="2286000" y="5029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V="1">
            <a:off x="6858000" y="5562600"/>
            <a:ext cx="5334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5943600" y="5638800"/>
            <a:ext cx="1067594" cy="7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6858000" y="5257800"/>
            <a:ext cx="304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77000" y="5105400"/>
            <a:ext cx="533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5665694" y="5030786"/>
            <a:ext cx="811306" cy="304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6400800" y="5105400"/>
            <a:ext cx="152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Arc 27"/>
          <p:cNvSpPr/>
          <p:nvPr/>
        </p:nvSpPr>
        <p:spPr>
          <a:xfrm>
            <a:off x="6934200" y="3962400"/>
            <a:ext cx="1066800" cy="762000"/>
          </a:xfrm>
          <a:prstGeom prst="arc">
            <a:avLst>
              <a:gd name="adj1" fmla="val 11374184"/>
              <a:gd name="adj2" fmla="val 16320813"/>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p:nvPr/>
        </p:nvCxnSpPr>
        <p:spPr>
          <a:xfrm>
            <a:off x="5867400" y="4267200"/>
            <a:ext cx="1066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200000" flipV="1">
            <a:off x="7315200" y="3429000"/>
            <a:ext cx="304800" cy="304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6020594" y="2209006"/>
            <a:ext cx="2590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324600" y="3429001"/>
            <a:ext cx="705642" cy="584775"/>
          </a:xfrm>
          <a:prstGeom prst="rect">
            <a:avLst/>
          </a:prstGeom>
          <a:noFill/>
        </p:spPr>
        <p:txBody>
          <a:bodyPr wrap="none" rtlCol="0">
            <a:spAutoFit/>
          </a:bodyPr>
          <a:lstStyle/>
          <a:p>
            <a:r>
              <a:rPr lang="en-US" sz="3200" dirty="0">
                <a:solidFill>
                  <a:srgbClr val="FF0000"/>
                </a:solidFill>
              </a:rPr>
              <a:t>NH</a:t>
            </a:r>
          </a:p>
        </p:txBody>
      </p:sp>
      <p:sp>
        <p:nvSpPr>
          <p:cNvPr id="38" name="TextBox 37"/>
          <p:cNvSpPr txBox="1"/>
          <p:nvPr/>
        </p:nvSpPr>
        <p:spPr>
          <a:xfrm>
            <a:off x="8305800" y="1066801"/>
            <a:ext cx="2178802" cy="584775"/>
          </a:xfrm>
          <a:prstGeom prst="rect">
            <a:avLst/>
          </a:prstGeom>
          <a:noFill/>
        </p:spPr>
        <p:txBody>
          <a:bodyPr wrap="none" rtlCol="0">
            <a:spAutoFit/>
          </a:bodyPr>
          <a:lstStyle/>
          <a:p>
            <a:r>
              <a:rPr lang="en-US" sz="3200" dirty="0">
                <a:solidFill>
                  <a:srgbClr val="FF0000"/>
                </a:solidFill>
              </a:rPr>
              <a:t>Maine (MA)</a:t>
            </a:r>
          </a:p>
        </p:txBody>
      </p:sp>
      <p:sp>
        <p:nvSpPr>
          <p:cNvPr id="39" name="TextBox 38"/>
          <p:cNvSpPr txBox="1"/>
          <p:nvPr/>
        </p:nvSpPr>
        <p:spPr>
          <a:xfrm>
            <a:off x="6477001" y="4419601"/>
            <a:ext cx="772969" cy="584775"/>
          </a:xfrm>
          <a:prstGeom prst="rect">
            <a:avLst/>
          </a:prstGeom>
          <a:noFill/>
        </p:spPr>
        <p:txBody>
          <a:bodyPr wrap="none" rtlCol="0">
            <a:spAutoFit/>
          </a:bodyPr>
          <a:lstStyle/>
          <a:p>
            <a:r>
              <a:rPr lang="en-US" sz="3200" dirty="0">
                <a:solidFill>
                  <a:srgbClr val="FF0000"/>
                </a:solidFill>
              </a:rPr>
              <a:t>MA</a:t>
            </a:r>
          </a:p>
        </p:txBody>
      </p:sp>
      <p:sp>
        <p:nvSpPr>
          <p:cNvPr id="40" name="TextBox 39"/>
          <p:cNvSpPr txBox="1"/>
          <p:nvPr/>
        </p:nvSpPr>
        <p:spPr>
          <a:xfrm>
            <a:off x="5638801" y="5410201"/>
            <a:ext cx="606641" cy="584775"/>
          </a:xfrm>
          <a:prstGeom prst="rect">
            <a:avLst/>
          </a:prstGeom>
          <a:noFill/>
        </p:spPr>
        <p:txBody>
          <a:bodyPr wrap="none" rtlCol="0">
            <a:spAutoFit/>
          </a:bodyPr>
          <a:lstStyle/>
          <a:p>
            <a:r>
              <a:rPr lang="en-US" sz="3200" dirty="0">
                <a:solidFill>
                  <a:srgbClr val="FF0000"/>
                </a:solidFill>
              </a:rPr>
              <a:t>CT</a:t>
            </a:r>
          </a:p>
        </p:txBody>
      </p:sp>
      <p:sp>
        <p:nvSpPr>
          <p:cNvPr id="41" name="TextBox 40"/>
          <p:cNvSpPr txBox="1"/>
          <p:nvPr/>
        </p:nvSpPr>
        <p:spPr>
          <a:xfrm>
            <a:off x="6477001" y="5410201"/>
            <a:ext cx="511679" cy="584775"/>
          </a:xfrm>
          <a:prstGeom prst="rect">
            <a:avLst/>
          </a:prstGeom>
          <a:noFill/>
        </p:spPr>
        <p:txBody>
          <a:bodyPr wrap="none" rtlCol="0">
            <a:spAutoFit/>
          </a:bodyPr>
          <a:lstStyle/>
          <a:p>
            <a:r>
              <a:rPr lang="en-US" sz="3200" dirty="0">
                <a:solidFill>
                  <a:srgbClr val="FF0000"/>
                </a:solidFill>
              </a:rPr>
              <a:t>RI</a:t>
            </a:r>
          </a:p>
        </p:txBody>
      </p:sp>
      <p:sp>
        <p:nvSpPr>
          <p:cNvPr id="42" name="TextBox 41"/>
          <p:cNvSpPr txBox="1"/>
          <p:nvPr/>
        </p:nvSpPr>
        <p:spPr>
          <a:xfrm>
            <a:off x="3124200" y="6400801"/>
            <a:ext cx="580608" cy="584775"/>
          </a:xfrm>
          <a:prstGeom prst="rect">
            <a:avLst/>
          </a:prstGeom>
          <a:noFill/>
        </p:spPr>
        <p:txBody>
          <a:bodyPr wrap="none" rtlCol="0">
            <a:spAutoFit/>
          </a:bodyPr>
          <a:lstStyle/>
          <a:p>
            <a:r>
              <a:rPr lang="en-US" sz="3200" dirty="0">
                <a:solidFill>
                  <a:srgbClr val="FF0000"/>
                </a:solidFill>
              </a:rPr>
              <a:t>NJ</a:t>
            </a:r>
          </a:p>
        </p:txBody>
      </p:sp>
      <p:sp>
        <p:nvSpPr>
          <p:cNvPr id="43" name="TextBox 42"/>
          <p:cNvSpPr txBox="1"/>
          <p:nvPr/>
        </p:nvSpPr>
        <p:spPr>
          <a:xfrm>
            <a:off x="1981200" y="5791201"/>
            <a:ext cx="603242" cy="584775"/>
          </a:xfrm>
          <a:prstGeom prst="rect">
            <a:avLst/>
          </a:prstGeom>
          <a:noFill/>
        </p:spPr>
        <p:txBody>
          <a:bodyPr wrap="none" rtlCol="0">
            <a:spAutoFit/>
          </a:bodyPr>
          <a:lstStyle/>
          <a:p>
            <a:r>
              <a:rPr lang="en-US" sz="3200" dirty="0">
                <a:solidFill>
                  <a:srgbClr val="FF0000"/>
                </a:solidFill>
              </a:rPr>
              <a:t>PA</a:t>
            </a:r>
          </a:p>
        </p:txBody>
      </p:sp>
      <p:sp>
        <p:nvSpPr>
          <p:cNvPr id="44" name="TextBox 43"/>
          <p:cNvSpPr txBox="1"/>
          <p:nvPr/>
        </p:nvSpPr>
        <p:spPr>
          <a:xfrm>
            <a:off x="2667000" y="3505201"/>
            <a:ext cx="1751826" cy="584775"/>
          </a:xfrm>
          <a:prstGeom prst="rect">
            <a:avLst/>
          </a:prstGeom>
          <a:noFill/>
        </p:spPr>
        <p:txBody>
          <a:bodyPr wrap="none" rtlCol="0">
            <a:spAutoFit/>
          </a:bodyPr>
          <a:lstStyle/>
          <a:p>
            <a:r>
              <a:rPr lang="en-US" sz="3200" dirty="0">
                <a:solidFill>
                  <a:srgbClr val="FF0000"/>
                </a:solidFill>
              </a:rPr>
              <a:t>New York</a:t>
            </a:r>
          </a:p>
        </p:txBody>
      </p:sp>
      <p:sp>
        <p:nvSpPr>
          <p:cNvPr id="51" name="Freeform 50"/>
          <p:cNvSpPr/>
          <p:nvPr/>
        </p:nvSpPr>
        <p:spPr>
          <a:xfrm>
            <a:off x="3933714" y="2893808"/>
            <a:ext cx="666549" cy="3948057"/>
          </a:xfrm>
          <a:custGeom>
            <a:avLst/>
            <a:gdLst>
              <a:gd name="connsiteX0" fmla="*/ 0 w 666549"/>
              <a:gd name="connsiteY0" fmla="*/ 247426 h 3948057"/>
              <a:gd name="connsiteX1" fmla="*/ 204395 w 666549"/>
              <a:gd name="connsiteY1" fmla="*/ 96819 h 3948057"/>
              <a:gd name="connsiteX2" fmla="*/ 225911 w 666549"/>
              <a:gd name="connsiteY2" fmla="*/ 64546 h 3948057"/>
              <a:gd name="connsiteX3" fmla="*/ 344245 w 666549"/>
              <a:gd name="connsiteY3" fmla="*/ 0 h 3948057"/>
              <a:gd name="connsiteX4" fmla="*/ 376518 w 666549"/>
              <a:gd name="connsiteY4" fmla="*/ 43031 h 3948057"/>
              <a:gd name="connsiteX5" fmla="*/ 430306 w 666549"/>
              <a:gd name="connsiteY5" fmla="*/ 118334 h 3948057"/>
              <a:gd name="connsiteX6" fmla="*/ 537882 w 666549"/>
              <a:gd name="connsiteY6" fmla="*/ 129092 h 3948057"/>
              <a:gd name="connsiteX7" fmla="*/ 591671 w 666549"/>
              <a:gd name="connsiteY7" fmla="*/ 139849 h 3948057"/>
              <a:gd name="connsiteX8" fmla="*/ 602428 w 666549"/>
              <a:gd name="connsiteY8" fmla="*/ 462579 h 3948057"/>
              <a:gd name="connsiteX9" fmla="*/ 570155 w 666549"/>
              <a:gd name="connsiteY9" fmla="*/ 1086522 h 3948057"/>
              <a:gd name="connsiteX10" fmla="*/ 559398 w 666549"/>
              <a:gd name="connsiteY10" fmla="*/ 1172584 h 3948057"/>
              <a:gd name="connsiteX11" fmla="*/ 548640 w 666549"/>
              <a:gd name="connsiteY11" fmla="*/ 1269402 h 3948057"/>
              <a:gd name="connsiteX12" fmla="*/ 602428 w 666549"/>
              <a:gd name="connsiteY12" fmla="*/ 1463040 h 3948057"/>
              <a:gd name="connsiteX13" fmla="*/ 591671 w 666549"/>
              <a:gd name="connsiteY13" fmla="*/ 1839558 h 3948057"/>
              <a:gd name="connsiteX14" fmla="*/ 548640 w 666549"/>
              <a:gd name="connsiteY14" fmla="*/ 1925619 h 3948057"/>
              <a:gd name="connsiteX15" fmla="*/ 484094 w 666549"/>
              <a:gd name="connsiteY15" fmla="*/ 2097741 h 3948057"/>
              <a:gd name="connsiteX16" fmla="*/ 451821 w 666549"/>
              <a:gd name="connsiteY16" fmla="*/ 2216075 h 3948057"/>
              <a:gd name="connsiteX17" fmla="*/ 473336 w 666549"/>
              <a:gd name="connsiteY17" fmla="*/ 2388198 h 3948057"/>
              <a:gd name="connsiteX18" fmla="*/ 494852 w 666549"/>
              <a:gd name="connsiteY18" fmla="*/ 2452744 h 3948057"/>
              <a:gd name="connsiteX19" fmla="*/ 484094 w 666549"/>
              <a:gd name="connsiteY19" fmla="*/ 2904565 h 3948057"/>
              <a:gd name="connsiteX20" fmla="*/ 462579 w 666549"/>
              <a:gd name="connsiteY20" fmla="*/ 2969111 h 3948057"/>
              <a:gd name="connsiteX21" fmla="*/ 430306 w 666549"/>
              <a:gd name="connsiteY21" fmla="*/ 3065929 h 3948057"/>
              <a:gd name="connsiteX22" fmla="*/ 398033 w 666549"/>
              <a:gd name="connsiteY22" fmla="*/ 3184264 h 3948057"/>
              <a:gd name="connsiteX23" fmla="*/ 376518 w 666549"/>
              <a:gd name="connsiteY23" fmla="*/ 3281082 h 3948057"/>
              <a:gd name="connsiteX24" fmla="*/ 333487 w 666549"/>
              <a:gd name="connsiteY24" fmla="*/ 3356386 h 3948057"/>
              <a:gd name="connsiteX25" fmla="*/ 311972 w 666549"/>
              <a:gd name="connsiteY25" fmla="*/ 3410174 h 3948057"/>
              <a:gd name="connsiteX26" fmla="*/ 290456 w 666549"/>
              <a:gd name="connsiteY26" fmla="*/ 3528508 h 3948057"/>
              <a:gd name="connsiteX27" fmla="*/ 279699 w 666549"/>
              <a:gd name="connsiteY27" fmla="*/ 3732904 h 3948057"/>
              <a:gd name="connsiteX28" fmla="*/ 258183 w 666549"/>
              <a:gd name="connsiteY28" fmla="*/ 3818965 h 3948057"/>
              <a:gd name="connsiteX29" fmla="*/ 247426 w 666549"/>
              <a:gd name="connsiteY29" fmla="*/ 3948057 h 394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6549" h="3948057">
                <a:moveTo>
                  <a:pt x="0" y="247426"/>
                </a:moveTo>
                <a:cubicBezTo>
                  <a:pt x="68132" y="197224"/>
                  <a:pt x="157450" y="167235"/>
                  <a:pt x="204395" y="96819"/>
                </a:cubicBezTo>
                <a:cubicBezTo>
                  <a:pt x="211567" y="86061"/>
                  <a:pt x="215815" y="72623"/>
                  <a:pt x="225911" y="64546"/>
                </a:cubicBezTo>
                <a:cubicBezTo>
                  <a:pt x="285709" y="16708"/>
                  <a:pt x="291906" y="17447"/>
                  <a:pt x="344245" y="0"/>
                </a:cubicBezTo>
                <a:cubicBezTo>
                  <a:pt x="355003" y="14344"/>
                  <a:pt x="367015" y="27827"/>
                  <a:pt x="376518" y="43031"/>
                </a:cubicBezTo>
                <a:cubicBezTo>
                  <a:pt x="388975" y="62962"/>
                  <a:pt x="401742" y="109545"/>
                  <a:pt x="430306" y="118334"/>
                </a:cubicBezTo>
                <a:cubicBezTo>
                  <a:pt x="464750" y="128932"/>
                  <a:pt x="502161" y="124329"/>
                  <a:pt x="537882" y="129092"/>
                </a:cubicBezTo>
                <a:cubicBezTo>
                  <a:pt x="556006" y="131509"/>
                  <a:pt x="573741" y="136263"/>
                  <a:pt x="591671" y="139849"/>
                </a:cubicBezTo>
                <a:cubicBezTo>
                  <a:pt x="666549" y="252167"/>
                  <a:pt x="616504" y="163461"/>
                  <a:pt x="602428" y="462579"/>
                </a:cubicBezTo>
                <a:cubicBezTo>
                  <a:pt x="592638" y="670608"/>
                  <a:pt x="582753" y="878644"/>
                  <a:pt x="570155" y="1086522"/>
                </a:cubicBezTo>
                <a:cubicBezTo>
                  <a:pt x="568406" y="1115380"/>
                  <a:pt x="562776" y="1143871"/>
                  <a:pt x="559398" y="1172584"/>
                </a:cubicBezTo>
                <a:cubicBezTo>
                  <a:pt x="555604" y="1204833"/>
                  <a:pt x="552226" y="1237129"/>
                  <a:pt x="548640" y="1269402"/>
                </a:cubicBezTo>
                <a:cubicBezTo>
                  <a:pt x="595733" y="1434225"/>
                  <a:pt x="579009" y="1369356"/>
                  <a:pt x="602428" y="1463040"/>
                </a:cubicBezTo>
                <a:cubicBezTo>
                  <a:pt x="619344" y="1615282"/>
                  <a:pt x="627680" y="1635509"/>
                  <a:pt x="591671" y="1839558"/>
                </a:cubicBezTo>
                <a:cubicBezTo>
                  <a:pt x="586097" y="1871143"/>
                  <a:pt x="560976" y="1896013"/>
                  <a:pt x="548640" y="1925619"/>
                </a:cubicBezTo>
                <a:cubicBezTo>
                  <a:pt x="525072" y="1982181"/>
                  <a:pt x="500927" y="2038823"/>
                  <a:pt x="484094" y="2097741"/>
                </a:cubicBezTo>
                <a:cubicBezTo>
                  <a:pt x="458517" y="2187261"/>
                  <a:pt x="468911" y="2147719"/>
                  <a:pt x="451821" y="2216075"/>
                </a:cubicBezTo>
                <a:cubicBezTo>
                  <a:pt x="458993" y="2273449"/>
                  <a:pt x="462993" y="2331310"/>
                  <a:pt x="473336" y="2388198"/>
                </a:cubicBezTo>
                <a:cubicBezTo>
                  <a:pt x="477393" y="2410511"/>
                  <a:pt x="494380" y="2430070"/>
                  <a:pt x="494852" y="2452744"/>
                </a:cubicBezTo>
                <a:cubicBezTo>
                  <a:pt x="497990" y="2603361"/>
                  <a:pt x="493491" y="2754209"/>
                  <a:pt x="484094" y="2904565"/>
                </a:cubicBezTo>
                <a:cubicBezTo>
                  <a:pt x="482679" y="2927200"/>
                  <a:pt x="469096" y="2947388"/>
                  <a:pt x="462579" y="2969111"/>
                </a:cubicBezTo>
                <a:cubicBezTo>
                  <a:pt x="434786" y="3061752"/>
                  <a:pt x="473443" y="2958084"/>
                  <a:pt x="430306" y="3065929"/>
                </a:cubicBezTo>
                <a:cubicBezTo>
                  <a:pt x="405920" y="3212243"/>
                  <a:pt x="436904" y="3054695"/>
                  <a:pt x="398033" y="3184264"/>
                </a:cubicBezTo>
                <a:cubicBezTo>
                  <a:pt x="387816" y="3218322"/>
                  <a:pt x="388928" y="3247990"/>
                  <a:pt x="376518" y="3281082"/>
                </a:cubicBezTo>
                <a:cubicBezTo>
                  <a:pt x="348229" y="3356518"/>
                  <a:pt x="364696" y="3293967"/>
                  <a:pt x="333487" y="3356386"/>
                </a:cubicBezTo>
                <a:cubicBezTo>
                  <a:pt x="324851" y="3373658"/>
                  <a:pt x="317521" y="3391678"/>
                  <a:pt x="311972" y="3410174"/>
                </a:cubicBezTo>
                <a:cubicBezTo>
                  <a:pt x="306333" y="3428970"/>
                  <a:pt x="293010" y="3513185"/>
                  <a:pt x="290456" y="3528508"/>
                </a:cubicBezTo>
                <a:cubicBezTo>
                  <a:pt x="286870" y="3596640"/>
                  <a:pt x="287233" y="3665095"/>
                  <a:pt x="279699" y="3732904"/>
                </a:cubicBezTo>
                <a:cubicBezTo>
                  <a:pt x="276434" y="3762293"/>
                  <a:pt x="258183" y="3818965"/>
                  <a:pt x="258183" y="3818965"/>
                </a:cubicBezTo>
                <a:cubicBezTo>
                  <a:pt x="246238" y="3926476"/>
                  <a:pt x="247426" y="3883312"/>
                  <a:pt x="247426" y="3948057"/>
                </a:cubicBez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p:cNvSpPr txBox="1"/>
          <p:nvPr/>
        </p:nvSpPr>
        <p:spPr>
          <a:xfrm rot="16200000">
            <a:off x="3423166" y="5492234"/>
            <a:ext cx="1447800" cy="369332"/>
          </a:xfrm>
          <a:prstGeom prst="rect">
            <a:avLst/>
          </a:prstGeom>
          <a:noFill/>
        </p:spPr>
        <p:txBody>
          <a:bodyPr wrap="square" rtlCol="0">
            <a:spAutoFit/>
          </a:bodyPr>
          <a:lstStyle/>
          <a:p>
            <a:r>
              <a:rPr lang="en-US" dirty="0">
                <a:solidFill>
                  <a:srgbClr val="00B0F0"/>
                </a:solidFill>
              </a:rPr>
              <a:t>Hudson River</a:t>
            </a:r>
          </a:p>
        </p:txBody>
      </p:sp>
      <p:cxnSp>
        <p:nvCxnSpPr>
          <p:cNvPr id="67" name="Straight Connector 66"/>
          <p:cNvCxnSpPr/>
          <p:nvPr/>
        </p:nvCxnSpPr>
        <p:spPr>
          <a:xfrm rot="10800000">
            <a:off x="4724400" y="5029200"/>
            <a:ext cx="1066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076700" y="5676900"/>
            <a:ext cx="1295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V="1">
            <a:off x="4419600" y="6324600"/>
            <a:ext cx="304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4381500" y="6515100"/>
            <a:ext cx="2286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a:off x="4876800" y="4267200"/>
            <a:ext cx="1066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4419600" y="4572000"/>
            <a:ext cx="7620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Freeform 48"/>
          <p:cNvSpPr/>
          <p:nvPr/>
        </p:nvSpPr>
        <p:spPr>
          <a:xfrm>
            <a:off x="5622665" y="903643"/>
            <a:ext cx="1667435" cy="3324113"/>
          </a:xfrm>
          <a:custGeom>
            <a:avLst/>
            <a:gdLst>
              <a:gd name="connsiteX0" fmla="*/ 64545 w 1667435"/>
              <a:gd name="connsiteY0" fmla="*/ 3324113 h 3324113"/>
              <a:gd name="connsiteX1" fmla="*/ 53788 w 1667435"/>
              <a:gd name="connsiteY1" fmla="*/ 3227294 h 3324113"/>
              <a:gd name="connsiteX2" fmla="*/ 32272 w 1667435"/>
              <a:gd name="connsiteY2" fmla="*/ 3162749 h 3324113"/>
              <a:gd name="connsiteX3" fmla="*/ 0 w 1667435"/>
              <a:gd name="connsiteY3" fmla="*/ 3076687 h 3324113"/>
              <a:gd name="connsiteX4" fmla="*/ 32272 w 1667435"/>
              <a:gd name="connsiteY4" fmla="*/ 2764716 h 3324113"/>
              <a:gd name="connsiteX5" fmla="*/ 53788 w 1667435"/>
              <a:gd name="connsiteY5" fmla="*/ 2678654 h 3324113"/>
              <a:gd name="connsiteX6" fmla="*/ 64545 w 1667435"/>
              <a:gd name="connsiteY6" fmla="*/ 2506532 h 3324113"/>
              <a:gd name="connsiteX7" fmla="*/ 107576 w 1667435"/>
              <a:gd name="connsiteY7" fmla="*/ 2441986 h 3324113"/>
              <a:gd name="connsiteX8" fmla="*/ 129091 w 1667435"/>
              <a:gd name="connsiteY8" fmla="*/ 2398956 h 3324113"/>
              <a:gd name="connsiteX9" fmla="*/ 150607 w 1667435"/>
              <a:gd name="connsiteY9" fmla="*/ 2302137 h 3324113"/>
              <a:gd name="connsiteX10" fmla="*/ 161364 w 1667435"/>
              <a:gd name="connsiteY10" fmla="*/ 2269864 h 3324113"/>
              <a:gd name="connsiteX11" fmla="*/ 172122 w 1667435"/>
              <a:gd name="connsiteY11" fmla="*/ 1990165 h 3324113"/>
              <a:gd name="connsiteX12" fmla="*/ 204395 w 1667435"/>
              <a:gd name="connsiteY12" fmla="*/ 1957892 h 3324113"/>
              <a:gd name="connsiteX13" fmla="*/ 236668 w 1667435"/>
              <a:gd name="connsiteY13" fmla="*/ 1893346 h 3324113"/>
              <a:gd name="connsiteX14" fmla="*/ 344244 w 1667435"/>
              <a:gd name="connsiteY14" fmla="*/ 1775012 h 3324113"/>
              <a:gd name="connsiteX15" fmla="*/ 387275 w 1667435"/>
              <a:gd name="connsiteY15" fmla="*/ 1753497 h 3324113"/>
              <a:gd name="connsiteX16" fmla="*/ 494851 w 1667435"/>
              <a:gd name="connsiteY16" fmla="*/ 1602890 h 3324113"/>
              <a:gd name="connsiteX17" fmla="*/ 527124 w 1667435"/>
              <a:gd name="connsiteY17" fmla="*/ 1559859 h 3324113"/>
              <a:gd name="connsiteX18" fmla="*/ 548640 w 1667435"/>
              <a:gd name="connsiteY18" fmla="*/ 1151069 h 3324113"/>
              <a:gd name="connsiteX19" fmla="*/ 580912 w 1667435"/>
              <a:gd name="connsiteY19" fmla="*/ 1043492 h 3324113"/>
              <a:gd name="connsiteX20" fmla="*/ 634701 w 1667435"/>
              <a:gd name="connsiteY20" fmla="*/ 1032734 h 3324113"/>
              <a:gd name="connsiteX21" fmla="*/ 806823 w 1667435"/>
              <a:gd name="connsiteY21" fmla="*/ 1021977 h 3324113"/>
              <a:gd name="connsiteX22" fmla="*/ 871369 w 1667435"/>
              <a:gd name="connsiteY22" fmla="*/ 946673 h 3324113"/>
              <a:gd name="connsiteX23" fmla="*/ 914400 w 1667435"/>
              <a:gd name="connsiteY23" fmla="*/ 925158 h 3324113"/>
              <a:gd name="connsiteX24" fmla="*/ 968188 w 1667435"/>
              <a:gd name="connsiteY24" fmla="*/ 839097 h 3324113"/>
              <a:gd name="connsiteX25" fmla="*/ 978945 w 1667435"/>
              <a:gd name="connsiteY25" fmla="*/ 699247 h 3324113"/>
              <a:gd name="connsiteX26" fmla="*/ 1011218 w 1667435"/>
              <a:gd name="connsiteY26" fmla="*/ 688490 h 3324113"/>
              <a:gd name="connsiteX27" fmla="*/ 1054249 w 1667435"/>
              <a:gd name="connsiteY27" fmla="*/ 677732 h 3324113"/>
              <a:gd name="connsiteX28" fmla="*/ 1086522 w 1667435"/>
              <a:gd name="connsiteY28" fmla="*/ 634702 h 3324113"/>
              <a:gd name="connsiteX29" fmla="*/ 1108037 w 1667435"/>
              <a:gd name="connsiteY29" fmla="*/ 537883 h 3324113"/>
              <a:gd name="connsiteX30" fmla="*/ 1118795 w 1667435"/>
              <a:gd name="connsiteY30" fmla="*/ 344245 h 3324113"/>
              <a:gd name="connsiteX31" fmla="*/ 1151068 w 1667435"/>
              <a:gd name="connsiteY31" fmla="*/ 290457 h 3324113"/>
              <a:gd name="connsiteX32" fmla="*/ 1183341 w 1667435"/>
              <a:gd name="connsiteY32" fmla="*/ 193638 h 3324113"/>
              <a:gd name="connsiteX33" fmla="*/ 1215614 w 1667435"/>
              <a:gd name="connsiteY33" fmla="*/ 75304 h 3324113"/>
              <a:gd name="connsiteX34" fmla="*/ 1323190 w 1667435"/>
              <a:gd name="connsiteY34" fmla="*/ 53789 h 3324113"/>
              <a:gd name="connsiteX35" fmla="*/ 1366221 w 1667435"/>
              <a:gd name="connsiteY35" fmla="*/ 32273 h 3324113"/>
              <a:gd name="connsiteX36" fmla="*/ 1409251 w 1667435"/>
              <a:gd name="connsiteY36" fmla="*/ 21516 h 3324113"/>
              <a:gd name="connsiteX37" fmla="*/ 1473797 w 1667435"/>
              <a:gd name="connsiteY37" fmla="*/ 0 h 3324113"/>
              <a:gd name="connsiteX38" fmla="*/ 1667435 w 1667435"/>
              <a:gd name="connsiteY38" fmla="*/ 10758 h 332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67435" h="3324113">
                <a:moveTo>
                  <a:pt x="64545" y="3324113"/>
                </a:moveTo>
                <a:cubicBezTo>
                  <a:pt x="60959" y="3291840"/>
                  <a:pt x="60156" y="3259135"/>
                  <a:pt x="53788" y="3227294"/>
                </a:cubicBezTo>
                <a:cubicBezTo>
                  <a:pt x="49340" y="3205056"/>
                  <a:pt x="39444" y="3184264"/>
                  <a:pt x="32272" y="3162749"/>
                </a:cubicBezTo>
                <a:cubicBezTo>
                  <a:pt x="15401" y="3112138"/>
                  <a:pt x="25739" y="3141036"/>
                  <a:pt x="0" y="3076687"/>
                </a:cubicBezTo>
                <a:cubicBezTo>
                  <a:pt x="12019" y="2872346"/>
                  <a:pt x="1646" y="2938262"/>
                  <a:pt x="32272" y="2764716"/>
                </a:cubicBezTo>
                <a:cubicBezTo>
                  <a:pt x="42008" y="2709545"/>
                  <a:pt x="39261" y="2722235"/>
                  <a:pt x="53788" y="2678654"/>
                </a:cubicBezTo>
                <a:cubicBezTo>
                  <a:pt x="57374" y="2621280"/>
                  <a:pt x="51805" y="2562588"/>
                  <a:pt x="64545" y="2506532"/>
                </a:cubicBezTo>
                <a:cubicBezTo>
                  <a:pt x="70276" y="2481317"/>
                  <a:pt x="96012" y="2465114"/>
                  <a:pt x="107576" y="2441986"/>
                </a:cubicBezTo>
                <a:cubicBezTo>
                  <a:pt x="114748" y="2427643"/>
                  <a:pt x="123460" y="2413971"/>
                  <a:pt x="129091" y="2398956"/>
                </a:cubicBezTo>
                <a:cubicBezTo>
                  <a:pt x="137373" y="2376870"/>
                  <a:pt x="145495" y="2322584"/>
                  <a:pt x="150607" y="2302137"/>
                </a:cubicBezTo>
                <a:cubicBezTo>
                  <a:pt x="153357" y="2291136"/>
                  <a:pt x="157778" y="2280622"/>
                  <a:pt x="161364" y="2269864"/>
                </a:cubicBezTo>
                <a:cubicBezTo>
                  <a:pt x="164950" y="2176631"/>
                  <a:pt x="159373" y="2082592"/>
                  <a:pt x="172122" y="1990165"/>
                </a:cubicBezTo>
                <a:cubicBezTo>
                  <a:pt x="174201" y="1975094"/>
                  <a:pt x="195956" y="1970551"/>
                  <a:pt x="204395" y="1957892"/>
                </a:cubicBezTo>
                <a:cubicBezTo>
                  <a:pt x="217738" y="1937877"/>
                  <a:pt x="224292" y="1913973"/>
                  <a:pt x="236668" y="1893346"/>
                </a:cubicBezTo>
                <a:cubicBezTo>
                  <a:pt x="255888" y="1861312"/>
                  <a:pt x="324277" y="1784995"/>
                  <a:pt x="344244" y="1775012"/>
                </a:cubicBezTo>
                <a:lnTo>
                  <a:pt x="387275" y="1753497"/>
                </a:lnTo>
                <a:lnTo>
                  <a:pt x="494851" y="1602890"/>
                </a:lnTo>
                <a:cubicBezTo>
                  <a:pt x="505349" y="1588355"/>
                  <a:pt x="527124" y="1559859"/>
                  <a:pt x="527124" y="1559859"/>
                </a:cubicBezTo>
                <a:cubicBezTo>
                  <a:pt x="556250" y="1355984"/>
                  <a:pt x="525491" y="1590912"/>
                  <a:pt x="548640" y="1151069"/>
                </a:cubicBezTo>
                <a:cubicBezTo>
                  <a:pt x="549514" y="1134454"/>
                  <a:pt x="551303" y="1060411"/>
                  <a:pt x="580912" y="1043492"/>
                </a:cubicBezTo>
                <a:cubicBezTo>
                  <a:pt x="596788" y="1034420"/>
                  <a:pt x="616499" y="1034468"/>
                  <a:pt x="634701" y="1032734"/>
                </a:cubicBezTo>
                <a:cubicBezTo>
                  <a:pt x="691928" y="1027284"/>
                  <a:pt x="749449" y="1025563"/>
                  <a:pt x="806823" y="1021977"/>
                </a:cubicBezTo>
                <a:cubicBezTo>
                  <a:pt x="828506" y="989453"/>
                  <a:pt x="836587" y="972760"/>
                  <a:pt x="871369" y="946673"/>
                </a:cubicBezTo>
                <a:cubicBezTo>
                  <a:pt x="884198" y="937051"/>
                  <a:pt x="900056" y="932330"/>
                  <a:pt x="914400" y="925158"/>
                </a:cubicBezTo>
                <a:cubicBezTo>
                  <a:pt x="928352" y="906554"/>
                  <a:pt x="963645" y="864840"/>
                  <a:pt x="968188" y="839097"/>
                </a:cubicBezTo>
                <a:cubicBezTo>
                  <a:pt x="976313" y="793054"/>
                  <a:pt x="966101" y="744202"/>
                  <a:pt x="978945" y="699247"/>
                </a:cubicBezTo>
                <a:cubicBezTo>
                  <a:pt x="982060" y="688344"/>
                  <a:pt x="1000315" y="691605"/>
                  <a:pt x="1011218" y="688490"/>
                </a:cubicBezTo>
                <a:cubicBezTo>
                  <a:pt x="1025434" y="684428"/>
                  <a:pt x="1039905" y="681318"/>
                  <a:pt x="1054249" y="677732"/>
                </a:cubicBezTo>
                <a:cubicBezTo>
                  <a:pt x="1065007" y="663389"/>
                  <a:pt x="1078504" y="650738"/>
                  <a:pt x="1086522" y="634702"/>
                </a:cubicBezTo>
                <a:cubicBezTo>
                  <a:pt x="1091588" y="624571"/>
                  <a:pt x="1106904" y="543546"/>
                  <a:pt x="1108037" y="537883"/>
                </a:cubicBezTo>
                <a:cubicBezTo>
                  <a:pt x="1111623" y="473337"/>
                  <a:pt x="1107718" y="407935"/>
                  <a:pt x="1118795" y="344245"/>
                </a:cubicBezTo>
                <a:cubicBezTo>
                  <a:pt x="1122378" y="323645"/>
                  <a:pt x="1141717" y="309159"/>
                  <a:pt x="1151068" y="290457"/>
                </a:cubicBezTo>
                <a:cubicBezTo>
                  <a:pt x="1171322" y="249949"/>
                  <a:pt x="1173069" y="234724"/>
                  <a:pt x="1183341" y="193638"/>
                </a:cubicBezTo>
                <a:cubicBezTo>
                  <a:pt x="1184266" y="185314"/>
                  <a:pt x="1174557" y="88989"/>
                  <a:pt x="1215614" y="75304"/>
                </a:cubicBezTo>
                <a:cubicBezTo>
                  <a:pt x="1250306" y="63740"/>
                  <a:pt x="1323190" y="53789"/>
                  <a:pt x="1323190" y="53789"/>
                </a:cubicBezTo>
                <a:cubicBezTo>
                  <a:pt x="1337534" y="46617"/>
                  <a:pt x="1351205" y="37904"/>
                  <a:pt x="1366221" y="32273"/>
                </a:cubicBezTo>
                <a:cubicBezTo>
                  <a:pt x="1380064" y="27082"/>
                  <a:pt x="1395090" y="25764"/>
                  <a:pt x="1409251" y="21516"/>
                </a:cubicBezTo>
                <a:cubicBezTo>
                  <a:pt x="1430974" y="14999"/>
                  <a:pt x="1452282" y="7172"/>
                  <a:pt x="1473797" y="0"/>
                </a:cubicBezTo>
                <a:cubicBezTo>
                  <a:pt x="1638711" y="11780"/>
                  <a:pt x="1574074" y="10758"/>
                  <a:pt x="1667435" y="10758"/>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6" name="Straight Connector 55"/>
          <p:cNvCxnSpPr/>
          <p:nvPr/>
        </p:nvCxnSpPr>
        <p:spPr>
          <a:xfrm rot="10800000">
            <a:off x="3429000" y="990600"/>
            <a:ext cx="3352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Freeform 57"/>
          <p:cNvSpPr/>
          <p:nvPr/>
        </p:nvSpPr>
        <p:spPr>
          <a:xfrm>
            <a:off x="1502486" y="1011219"/>
            <a:ext cx="1904103" cy="1378386"/>
          </a:xfrm>
          <a:custGeom>
            <a:avLst/>
            <a:gdLst>
              <a:gd name="connsiteX0" fmla="*/ 1904103 w 1904103"/>
              <a:gd name="connsiteY0" fmla="*/ 0 h 1378386"/>
              <a:gd name="connsiteX1" fmla="*/ 1764254 w 1904103"/>
              <a:gd name="connsiteY1" fmla="*/ 32273 h 1378386"/>
              <a:gd name="connsiteX2" fmla="*/ 1699708 w 1904103"/>
              <a:gd name="connsiteY2" fmla="*/ 53788 h 1378386"/>
              <a:gd name="connsiteX3" fmla="*/ 1602889 w 1904103"/>
              <a:gd name="connsiteY3" fmla="*/ 118334 h 1378386"/>
              <a:gd name="connsiteX4" fmla="*/ 1538343 w 1904103"/>
              <a:gd name="connsiteY4" fmla="*/ 172122 h 1378386"/>
              <a:gd name="connsiteX5" fmla="*/ 1366221 w 1904103"/>
              <a:gd name="connsiteY5" fmla="*/ 290456 h 1378386"/>
              <a:gd name="connsiteX6" fmla="*/ 1269402 w 1904103"/>
              <a:gd name="connsiteY6" fmla="*/ 365760 h 1378386"/>
              <a:gd name="connsiteX7" fmla="*/ 1140310 w 1904103"/>
              <a:gd name="connsiteY7" fmla="*/ 494852 h 1378386"/>
              <a:gd name="connsiteX8" fmla="*/ 1054249 w 1904103"/>
              <a:gd name="connsiteY8" fmla="*/ 591670 h 1378386"/>
              <a:gd name="connsiteX9" fmla="*/ 1011219 w 1904103"/>
              <a:gd name="connsiteY9" fmla="*/ 613186 h 1378386"/>
              <a:gd name="connsiteX10" fmla="*/ 946673 w 1904103"/>
              <a:gd name="connsiteY10" fmla="*/ 688489 h 1378386"/>
              <a:gd name="connsiteX11" fmla="*/ 914400 w 1904103"/>
              <a:gd name="connsiteY11" fmla="*/ 710005 h 1378386"/>
              <a:gd name="connsiteX12" fmla="*/ 892884 w 1904103"/>
              <a:gd name="connsiteY12" fmla="*/ 731520 h 1378386"/>
              <a:gd name="connsiteX13" fmla="*/ 849854 w 1904103"/>
              <a:gd name="connsiteY13" fmla="*/ 763793 h 1378386"/>
              <a:gd name="connsiteX14" fmla="*/ 817581 w 1904103"/>
              <a:gd name="connsiteY14" fmla="*/ 796066 h 1378386"/>
              <a:gd name="connsiteX15" fmla="*/ 742277 w 1904103"/>
              <a:gd name="connsiteY15" fmla="*/ 828339 h 1378386"/>
              <a:gd name="connsiteX16" fmla="*/ 645459 w 1904103"/>
              <a:gd name="connsiteY16" fmla="*/ 914400 h 1378386"/>
              <a:gd name="connsiteX17" fmla="*/ 494851 w 1904103"/>
              <a:gd name="connsiteY17" fmla="*/ 946673 h 1378386"/>
              <a:gd name="connsiteX18" fmla="*/ 441063 w 1904103"/>
              <a:gd name="connsiteY18" fmla="*/ 978946 h 1378386"/>
              <a:gd name="connsiteX19" fmla="*/ 398033 w 1904103"/>
              <a:gd name="connsiteY19" fmla="*/ 1011219 h 1378386"/>
              <a:gd name="connsiteX20" fmla="*/ 355002 w 1904103"/>
              <a:gd name="connsiteY20" fmla="*/ 1021976 h 1378386"/>
              <a:gd name="connsiteX21" fmla="*/ 322729 w 1904103"/>
              <a:gd name="connsiteY21" fmla="*/ 1043492 h 1378386"/>
              <a:gd name="connsiteX22" fmla="*/ 301214 w 1904103"/>
              <a:gd name="connsiteY22" fmla="*/ 1075765 h 1378386"/>
              <a:gd name="connsiteX23" fmla="*/ 268941 w 1904103"/>
              <a:gd name="connsiteY23" fmla="*/ 1118795 h 1378386"/>
              <a:gd name="connsiteX24" fmla="*/ 247426 w 1904103"/>
              <a:gd name="connsiteY24" fmla="*/ 1161826 h 1378386"/>
              <a:gd name="connsiteX25" fmla="*/ 182880 w 1904103"/>
              <a:gd name="connsiteY25" fmla="*/ 1226372 h 1378386"/>
              <a:gd name="connsiteX26" fmla="*/ 53788 w 1904103"/>
              <a:gd name="connsiteY26" fmla="*/ 1366221 h 1378386"/>
              <a:gd name="connsiteX27" fmla="*/ 21515 w 1904103"/>
              <a:gd name="connsiteY27" fmla="*/ 1376979 h 1378386"/>
              <a:gd name="connsiteX28" fmla="*/ 0 w 1904103"/>
              <a:gd name="connsiteY28" fmla="*/ 1376979 h 137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04103" h="1378386">
                <a:moveTo>
                  <a:pt x="1904103" y="0"/>
                </a:moveTo>
                <a:cubicBezTo>
                  <a:pt x="1857487" y="10758"/>
                  <a:pt x="1810520" y="20098"/>
                  <a:pt x="1764254" y="32273"/>
                </a:cubicBezTo>
                <a:cubicBezTo>
                  <a:pt x="1742322" y="38045"/>
                  <a:pt x="1699708" y="53788"/>
                  <a:pt x="1699708" y="53788"/>
                </a:cubicBezTo>
                <a:cubicBezTo>
                  <a:pt x="1593436" y="160060"/>
                  <a:pt x="1722715" y="42082"/>
                  <a:pt x="1602889" y="118334"/>
                </a:cubicBezTo>
                <a:cubicBezTo>
                  <a:pt x="1579261" y="133370"/>
                  <a:pt x="1560993" y="155649"/>
                  <a:pt x="1538343" y="172122"/>
                </a:cubicBezTo>
                <a:cubicBezTo>
                  <a:pt x="1482035" y="213073"/>
                  <a:pt x="1415453" y="241223"/>
                  <a:pt x="1366221" y="290456"/>
                </a:cubicBezTo>
                <a:cubicBezTo>
                  <a:pt x="1301093" y="355585"/>
                  <a:pt x="1335112" y="332906"/>
                  <a:pt x="1269402" y="365760"/>
                </a:cubicBezTo>
                <a:cubicBezTo>
                  <a:pt x="1226371" y="408791"/>
                  <a:pt x="1176823" y="446169"/>
                  <a:pt x="1140310" y="494852"/>
                </a:cubicBezTo>
                <a:cubicBezTo>
                  <a:pt x="1111623" y="533101"/>
                  <a:pt x="1094128" y="560652"/>
                  <a:pt x="1054249" y="591670"/>
                </a:cubicBezTo>
                <a:cubicBezTo>
                  <a:pt x="1041591" y="601516"/>
                  <a:pt x="1025562" y="606014"/>
                  <a:pt x="1011219" y="613186"/>
                </a:cubicBezTo>
                <a:cubicBezTo>
                  <a:pt x="985841" y="651252"/>
                  <a:pt x="987251" y="653707"/>
                  <a:pt x="946673" y="688489"/>
                </a:cubicBezTo>
                <a:cubicBezTo>
                  <a:pt x="936856" y="696903"/>
                  <a:pt x="924496" y="701928"/>
                  <a:pt x="914400" y="710005"/>
                </a:cubicBezTo>
                <a:cubicBezTo>
                  <a:pt x="906480" y="716341"/>
                  <a:pt x="900676" y="725027"/>
                  <a:pt x="892884" y="731520"/>
                </a:cubicBezTo>
                <a:cubicBezTo>
                  <a:pt x="879110" y="742998"/>
                  <a:pt x="863467" y="752125"/>
                  <a:pt x="849854" y="763793"/>
                </a:cubicBezTo>
                <a:cubicBezTo>
                  <a:pt x="838303" y="773694"/>
                  <a:pt x="830627" y="788239"/>
                  <a:pt x="817581" y="796066"/>
                </a:cubicBezTo>
                <a:cubicBezTo>
                  <a:pt x="794163" y="810117"/>
                  <a:pt x="767378" y="817581"/>
                  <a:pt x="742277" y="828339"/>
                </a:cubicBezTo>
                <a:cubicBezTo>
                  <a:pt x="717459" y="853157"/>
                  <a:pt x="676093" y="897690"/>
                  <a:pt x="645459" y="914400"/>
                </a:cubicBezTo>
                <a:cubicBezTo>
                  <a:pt x="599888" y="939257"/>
                  <a:pt x="544265" y="940496"/>
                  <a:pt x="494851" y="946673"/>
                </a:cubicBezTo>
                <a:cubicBezTo>
                  <a:pt x="476922" y="957431"/>
                  <a:pt x="458460" y="967348"/>
                  <a:pt x="441063" y="978946"/>
                </a:cubicBezTo>
                <a:cubicBezTo>
                  <a:pt x="426145" y="988891"/>
                  <a:pt x="414069" y="1003201"/>
                  <a:pt x="398033" y="1011219"/>
                </a:cubicBezTo>
                <a:cubicBezTo>
                  <a:pt x="384809" y="1017831"/>
                  <a:pt x="369346" y="1018390"/>
                  <a:pt x="355002" y="1021976"/>
                </a:cubicBezTo>
                <a:cubicBezTo>
                  <a:pt x="344244" y="1029148"/>
                  <a:pt x="331871" y="1034350"/>
                  <a:pt x="322729" y="1043492"/>
                </a:cubicBezTo>
                <a:cubicBezTo>
                  <a:pt x="313587" y="1052634"/>
                  <a:pt x="308729" y="1065244"/>
                  <a:pt x="301214" y="1075765"/>
                </a:cubicBezTo>
                <a:cubicBezTo>
                  <a:pt x="290793" y="1090355"/>
                  <a:pt x="278443" y="1103591"/>
                  <a:pt x="268941" y="1118795"/>
                </a:cubicBezTo>
                <a:cubicBezTo>
                  <a:pt x="260442" y="1132394"/>
                  <a:pt x="257444" y="1149303"/>
                  <a:pt x="247426" y="1161826"/>
                </a:cubicBezTo>
                <a:cubicBezTo>
                  <a:pt x="228418" y="1185586"/>
                  <a:pt x="202808" y="1203379"/>
                  <a:pt x="182880" y="1226372"/>
                </a:cubicBezTo>
                <a:cubicBezTo>
                  <a:pt x="144343" y="1270838"/>
                  <a:pt x="110861" y="1337684"/>
                  <a:pt x="53788" y="1366221"/>
                </a:cubicBezTo>
                <a:cubicBezTo>
                  <a:pt x="43646" y="1371292"/>
                  <a:pt x="32634" y="1374755"/>
                  <a:pt x="21515" y="1376979"/>
                </a:cubicBezTo>
                <a:cubicBezTo>
                  <a:pt x="14483" y="1378386"/>
                  <a:pt x="7172" y="1376979"/>
                  <a:pt x="0" y="1376979"/>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93324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24f.jpg"/>
          <p:cNvPicPr>
            <a:picLocks noChangeAspect="1"/>
          </p:cNvPicPr>
          <p:nvPr/>
        </p:nvPicPr>
        <p:blipFill>
          <a:blip r:embed="rId2" cstate="print"/>
          <a:stretch>
            <a:fillRect/>
          </a:stretch>
        </p:blipFill>
        <p:spPr>
          <a:xfrm>
            <a:off x="1524000" y="0"/>
            <a:ext cx="4267200" cy="6858000"/>
          </a:xfrm>
          <a:prstGeom prst="rect">
            <a:avLst/>
          </a:prstGeom>
        </p:spPr>
      </p:pic>
      <p:sp>
        <p:nvSpPr>
          <p:cNvPr id="2" name="TextBox 1"/>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sp>
        <p:nvSpPr>
          <p:cNvPr id="3" name="TextBox 2"/>
          <p:cNvSpPr txBox="1"/>
          <p:nvPr/>
        </p:nvSpPr>
        <p:spPr>
          <a:xfrm>
            <a:off x="6019800" y="914401"/>
            <a:ext cx="4191000" cy="4893647"/>
          </a:xfrm>
          <a:prstGeom prst="rect">
            <a:avLst/>
          </a:prstGeom>
          <a:noFill/>
        </p:spPr>
        <p:txBody>
          <a:bodyPr wrap="square" rtlCol="0">
            <a:spAutoFit/>
          </a:bodyPr>
          <a:lstStyle/>
          <a:p>
            <a:r>
              <a:rPr lang="en-US" sz="2400" dirty="0">
                <a:latin typeface="Arial Black" pitchFamily="34" charset="0"/>
              </a:rPr>
              <a:t>1764: King George II awards NH Grants to New York. NH is awarded the Connecticut River.</a:t>
            </a:r>
          </a:p>
          <a:p>
            <a:endParaRPr lang="en-US" sz="2400" dirty="0">
              <a:latin typeface="Arial Black" pitchFamily="34" charset="0"/>
            </a:endParaRPr>
          </a:p>
          <a:p>
            <a:r>
              <a:rPr lang="en-US" sz="2400" dirty="0">
                <a:latin typeface="Arial Black" pitchFamily="34" charset="0"/>
              </a:rPr>
              <a:t>“Green Mountain Boys” (leader: Ethan Allen): NH settlers who rebelled against NY, declaring independence in 1777.</a:t>
            </a:r>
          </a:p>
          <a:p>
            <a:endParaRPr lang="en-US" sz="2400" dirty="0">
              <a:latin typeface="Arial Black" pitchFamily="34" charset="0"/>
            </a:endParaRPr>
          </a:p>
        </p:txBody>
      </p:sp>
    </p:spTree>
    <p:extLst>
      <p:ext uri="{BB962C8B-B14F-4D97-AF65-F5344CB8AC3E}">
        <p14:creationId xmlns:p14="http://schemas.microsoft.com/office/powerpoint/2010/main" val="369982242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uy_200.jpg"/>
          <p:cNvPicPr>
            <a:picLocks noChangeAspect="1"/>
          </p:cNvPicPr>
          <p:nvPr/>
        </p:nvPicPr>
        <p:blipFill>
          <a:blip r:embed="rId2" cstate="print"/>
          <a:stretch>
            <a:fillRect/>
          </a:stretch>
        </p:blipFill>
        <p:spPr>
          <a:xfrm>
            <a:off x="6400801" y="990600"/>
            <a:ext cx="3933825" cy="4495800"/>
          </a:xfrm>
          <a:prstGeom prst="rect">
            <a:avLst/>
          </a:prstGeom>
        </p:spPr>
      </p:pic>
      <p:sp>
        <p:nvSpPr>
          <p:cNvPr id="2" name="TextBox 1"/>
          <p:cNvSpPr txBox="1"/>
          <p:nvPr/>
        </p:nvSpPr>
        <p:spPr>
          <a:xfrm>
            <a:off x="442913" y="674133"/>
            <a:ext cx="7924800" cy="1877437"/>
          </a:xfrm>
          <a:prstGeom prst="rect">
            <a:avLst/>
          </a:prstGeom>
          <a:noFill/>
        </p:spPr>
        <p:txBody>
          <a:bodyPr wrap="square" rtlCol="0">
            <a:spAutoFit/>
          </a:bodyPr>
          <a:lstStyle/>
          <a:p>
            <a:r>
              <a:rPr lang="en-US" sz="4000" dirty="0">
                <a:latin typeface="Baskerville Old Face" pitchFamily="18" charset="0"/>
              </a:rPr>
              <a:t>Founded: 	1623 (settled)</a:t>
            </a:r>
          </a:p>
          <a:p>
            <a:r>
              <a:rPr lang="en-US" sz="4000" dirty="0">
                <a:latin typeface="Baskerville Old Face" pitchFamily="18" charset="0"/>
              </a:rPr>
              <a:t>			1629 (granted)</a:t>
            </a:r>
          </a:p>
          <a:p>
            <a:endParaRPr lang="en-US" sz="3600" dirty="0">
              <a:latin typeface="Baskerville Old Face" pitchFamily="18" charset="0"/>
            </a:endParaRPr>
          </a:p>
        </p:txBody>
      </p:sp>
      <p:sp>
        <p:nvSpPr>
          <p:cNvPr id="4" name="TextBox 3"/>
          <p:cNvSpPr txBox="1"/>
          <p:nvPr/>
        </p:nvSpPr>
        <p:spPr>
          <a:xfrm>
            <a:off x="1828800" y="5943601"/>
            <a:ext cx="8839200" cy="584775"/>
          </a:xfrm>
          <a:prstGeom prst="rect">
            <a:avLst/>
          </a:prstGeom>
          <a:noFill/>
        </p:spPr>
        <p:txBody>
          <a:bodyPr wrap="square" rtlCol="0">
            <a:spAutoFit/>
          </a:bodyPr>
          <a:lstStyle/>
          <a:p>
            <a:r>
              <a:rPr lang="en-US" sz="3200" dirty="0">
                <a:latin typeface="Baskerville Old Face" pitchFamily="18" charset="0"/>
              </a:rPr>
              <a:t>Founder: Captain John Mason</a:t>
            </a:r>
          </a:p>
        </p:txBody>
      </p:sp>
      <p:sp>
        <p:nvSpPr>
          <p:cNvPr id="11" name="Oval Callout 10"/>
          <p:cNvSpPr/>
          <p:nvPr/>
        </p:nvSpPr>
        <p:spPr>
          <a:xfrm>
            <a:off x="1676400" y="3200400"/>
            <a:ext cx="4038600" cy="1371600"/>
          </a:xfrm>
          <a:prstGeom prst="wedgeEllipseCallout">
            <a:avLst>
              <a:gd name="adj1" fmla="val 87047"/>
              <a:gd name="adj2" fmla="val -6625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362200" y="3505201"/>
            <a:ext cx="2819400" cy="830997"/>
          </a:xfrm>
          <a:prstGeom prst="rect">
            <a:avLst/>
          </a:prstGeom>
          <a:noFill/>
        </p:spPr>
        <p:txBody>
          <a:bodyPr wrap="square" rtlCol="0">
            <a:spAutoFit/>
          </a:bodyPr>
          <a:lstStyle/>
          <a:p>
            <a:pPr algn="ctr"/>
            <a:r>
              <a:rPr lang="en-US" sz="2400" dirty="0"/>
              <a:t>I never even got to see my colony!</a:t>
            </a:r>
          </a:p>
        </p:txBody>
      </p:sp>
      <p:sp>
        <p:nvSpPr>
          <p:cNvPr id="9" name="TextBox 8"/>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spTree>
    <p:extLst>
      <p:ext uri="{BB962C8B-B14F-4D97-AF65-F5344CB8AC3E}">
        <p14:creationId xmlns:p14="http://schemas.microsoft.com/office/powerpoint/2010/main" val="67724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libut2.jpg"/>
          <p:cNvPicPr>
            <a:picLocks noChangeAspect="1"/>
          </p:cNvPicPr>
          <p:nvPr/>
        </p:nvPicPr>
        <p:blipFill>
          <a:blip r:embed="rId2" cstate="print"/>
          <a:stretch>
            <a:fillRect/>
          </a:stretch>
        </p:blipFill>
        <p:spPr>
          <a:xfrm flipH="1">
            <a:off x="4343401" y="3124200"/>
            <a:ext cx="6029325" cy="3562350"/>
          </a:xfrm>
          <a:prstGeom prst="rect">
            <a:avLst/>
          </a:prstGeom>
        </p:spPr>
      </p:pic>
      <p:sp>
        <p:nvSpPr>
          <p:cNvPr id="2" name="TextBox 1"/>
          <p:cNvSpPr txBox="1"/>
          <p:nvPr/>
        </p:nvSpPr>
        <p:spPr>
          <a:xfrm>
            <a:off x="228600" y="399870"/>
            <a:ext cx="7848600" cy="1200329"/>
          </a:xfrm>
          <a:prstGeom prst="rect">
            <a:avLst/>
          </a:prstGeom>
          <a:noFill/>
        </p:spPr>
        <p:txBody>
          <a:bodyPr wrap="square" rtlCol="0">
            <a:spAutoFit/>
          </a:bodyPr>
          <a:lstStyle/>
          <a:p>
            <a:pPr algn="ctr"/>
            <a:r>
              <a:rPr lang="en-US" sz="3600" dirty="0">
                <a:latin typeface="Baskerville Old Face" pitchFamily="18" charset="0"/>
              </a:rPr>
              <a:t>Reason: To make money through fishing, a counterweight to Puritan Massachusetts</a:t>
            </a:r>
          </a:p>
        </p:txBody>
      </p:sp>
      <p:sp>
        <p:nvSpPr>
          <p:cNvPr id="8" name="TextBox 7"/>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pic>
        <p:nvPicPr>
          <p:cNvPr id="7" name="Picture 6" descr="licod03a.jpg"/>
          <p:cNvPicPr>
            <a:picLocks noChangeAspect="1"/>
          </p:cNvPicPr>
          <p:nvPr/>
        </p:nvPicPr>
        <p:blipFill>
          <a:blip r:embed="rId3" cstate="print"/>
          <a:stretch>
            <a:fillRect/>
          </a:stretch>
        </p:blipFill>
        <p:spPr>
          <a:xfrm>
            <a:off x="1828800" y="1600200"/>
            <a:ext cx="5257800" cy="2139802"/>
          </a:xfrm>
          <a:prstGeom prst="rect">
            <a:avLst/>
          </a:prstGeom>
        </p:spPr>
      </p:pic>
      <p:sp>
        <p:nvSpPr>
          <p:cNvPr id="14" name="Oval Callout 13"/>
          <p:cNvSpPr/>
          <p:nvPr/>
        </p:nvSpPr>
        <p:spPr>
          <a:xfrm flipH="1">
            <a:off x="7772400" y="914400"/>
            <a:ext cx="2514600" cy="2209800"/>
          </a:xfrm>
          <a:prstGeom prst="wedgeEllipseCallout">
            <a:avLst>
              <a:gd name="adj1" fmla="val 74603"/>
              <a:gd name="adj2" fmla="val 2740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077200" y="1295400"/>
            <a:ext cx="1828800" cy="1569660"/>
          </a:xfrm>
          <a:prstGeom prst="rect">
            <a:avLst/>
          </a:prstGeom>
          <a:noFill/>
        </p:spPr>
        <p:txBody>
          <a:bodyPr wrap="square" rtlCol="0">
            <a:spAutoFit/>
          </a:bodyPr>
          <a:lstStyle/>
          <a:p>
            <a:pPr algn="ctr"/>
            <a:r>
              <a:rPr lang="en-US" sz="2400" dirty="0"/>
              <a:t>Oh my cod! Why did you bite that hook!?</a:t>
            </a:r>
          </a:p>
        </p:txBody>
      </p:sp>
      <p:sp>
        <p:nvSpPr>
          <p:cNvPr id="11" name="Oval Callout 10"/>
          <p:cNvSpPr/>
          <p:nvPr/>
        </p:nvSpPr>
        <p:spPr>
          <a:xfrm flipH="1">
            <a:off x="1676400" y="3505200"/>
            <a:ext cx="2514600" cy="1905000"/>
          </a:xfrm>
          <a:prstGeom prst="wedgeEllipseCallout">
            <a:avLst>
              <a:gd name="adj1" fmla="val -52884"/>
              <a:gd name="adj2" fmla="val 341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57400" y="4038601"/>
            <a:ext cx="1828800" cy="830997"/>
          </a:xfrm>
          <a:prstGeom prst="rect">
            <a:avLst/>
          </a:prstGeom>
          <a:noFill/>
        </p:spPr>
        <p:txBody>
          <a:bodyPr wrap="square" rtlCol="0">
            <a:spAutoFit/>
          </a:bodyPr>
          <a:lstStyle/>
          <a:p>
            <a:pPr algn="ctr"/>
            <a:r>
              <a:rPr lang="en-US" sz="2400" dirty="0"/>
              <a:t>Just for the halibut…</a:t>
            </a:r>
          </a:p>
        </p:txBody>
      </p:sp>
      <p:cxnSp>
        <p:nvCxnSpPr>
          <p:cNvPr id="16" name="Straight Connector 15"/>
          <p:cNvCxnSpPr/>
          <p:nvPr/>
        </p:nvCxnSpPr>
        <p:spPr>
          <a:xfrm rot="16200000" flipV="1">
            <a:off x="1409700" y="2095500"/>
            <a:ext cx="5105400" cy="9144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926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91000" y="2971801"/>
            <a:ext cx="3886200" cy="646331"/>
          </a:xfrm>
          <a:prstGeom prst="rect">
            <a:avLst/>
          </a:prstGeom>
          <a:noFill/>
        </p:spPr>
        <p:txBody>
          <a:bodyPr wrap="square" rtlCol="0">
            <a:spAutoFit/>
          </a:bodyPr>
          <a:lstStyle/>
          <a:p>
            <a:r>
              <a:rPr lang="en-US" sz="3600" dirty="0">
                <a:solidFill>
                  <a:schemeClr val="bg2">
                    <a:lumMod val="10000"/>
                  </a:schemeClr>
                </a:solidFill>
                <a:latin typeface="Baskerville Old Face" pitchFamily="18" charset="0"/>
              </a:rPr>
              <a:t>Capital: Portsmouth</a:t>
            </a:r>
          </a:p>
        </p:txBody>
      </p:sp>
      <p:sp>
        <p:nvSpPr>
          <p:cNvPr id="5" name="TextBox 4"/>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pic>
        <p:nvPicPr>
          <p:cNvPr id="6" name="Picture 5" descr="3768272905_ea515ee304.jpg"/>
          <p:cNvPicPr>
            <a:picLocks noChangeAspect="1"/>
          </p:cNvPicPr>
          <p:nvPr/>
        </p:nvPicPr>
        <p:blipFill>
          <a:blip r:embed="rId2" cstate="print"/>
          <a:stretch>
            <a:fillRect/>
          </a:stretch>
        </p:blipFill>
        <p:spPr>
          <a:xfrm>
            <a:off x="3505201" y="152400"/>
            <a:ext cx="5530645" cy="2743200"/>
          </a:xfrm>
          <a:prstGeom prst="rect">
            <a:avLst/>
          </a:prstGeom>
        </p:spPr>
      </p:pic>
      <p:pic>
        <p:nvPicPr>
          <p:cNvPr id="7" name="Picture 6" descr="portsmouthstatehouse.jpg"/>
          <p:cNvPicPr>
            <a:picLocks noChangeAspect="1"/>
          </p:cNvPicPr>
          <p:nvPr/>
        </p:nvPicPr>
        <p:blipFill>
          <a:blip r:embed="rId3" cstate="print"/>
          <a:stretch>
            <a:fillRect/>
          </a:stretch>
        </p:blipFill>
        <p:spPr>
          <a:xfrm>
            <a:off x="3886200" y="3695700"/>
            <a:ext cx="4762500" cy="3162300"/>
          </a:xfrm>
          <a:prstGeom prst="rect">
            <a:avLst/>
          </a:prstGeom>
        </p:spPr>
      </p:pic>
    </p:spTree>
    <p:extLst>
      <p:ext uri="{BB962C8B-B14F-4D97-AF65-F5344CB8AC3E}">
        <p14:creationId xmlns:p14="http://schemas.microsoft.com/office/powerpoint/2010/main" val="4123881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609601"/>
            <a:ext cx="7772400" cy="646331"/>
          </a:xfrm>
          <a:prstGeom prst="rect">
            <a:avLst/>
          </a:prstGeom>
          <a:noFill/>
        </p:spPr>
        <p:txBody>
          <a:bodyPr wrap="square" rtlCol="0">
            <a:spAutoFit/>
          </a:bodyPr>
          <a:lstStyle/>
          <a:p>
            <a:r>
              <a:rPr lang="en-US" sz="3600" dirty="0">
                <a:solidFill>
                  <a:schemeClr val="bg2">
                    <a:lumMod val="10000"/>
                  </a:schemeClr>
                </a:solidFill>
                <a:latin typeface="Baskerville Old Face" pitchFamily="18" charset="0"/>
              </a:rPr>
              <a:t>Colony type: Royal</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1797446"/>
            <a:ext cx="4546118" cy="4416721"/>
          </a:xfrm>
          <a:prstGeom prst="rect">
            <a:avLst/>
          </a:prstGeom>
        </p:spPr>
      </p:pic>
      <p:sp>
        <p:nvSpPr>
          <p:cNvPr id="8" name="TextBox 7"/>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spTree>
    <p:extLst>
      <p:ext uri="{BB962C8B-B14F-4D97-AF65-F5344CB8AC3E}">
        <p14:creationId xmlns:p14="http://schemas.microsoft.com/office/powerpoint/2010/main" val="136531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381001"/>
            <a:ext cx="8153400" cy="646331"/>
          </a:xfrm>
          <a:prstGeom prst="rect">
            <a:avLst/>
          </a:prstGeom>
          <a:noFill/>
        </p:spPr>
        <p:txBody>
          <a:bodyPr wrap="square" rtlCol="0">
            <a:spAutoFit/>
          </a:bodyPr>
          <a:lstStyle/>
          <a:p>
            <a:r>
              <a:rPr lang="en-US" sz="3600" dirty="0">
                <a:latin typeface="Baskerville Old Face" pitchFamily="18" charset="0"/>
              </a:rPr>
              <a:t>Name: From Hampshire, an English county</a:t>
            </a:r>
          </a:p>
        </p:txBody>
      </p:sp>
      <p:sp>
        <p:nvSpPr>
          <p:cNvPr id="7" name="TextBox 6"/>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pic>
        <p:nvPicPr>
          <p:cNvPr id="5" name="Picture 4" descr="hampshire.gif"/>
          <p:cNvPicPr>
            <a:picLocks noChangeAspect="1"/>
          </p:cNvPicPr>
          <p:nvPr/>
        </p:nvPicPr>
        <p:blipFill>
          <a:blip r:embed="rId2" cstate="print"/>
          <a:stretch>
            <a:fillRect/>
          </a:stretch>
        </p:blipFill>
        <p:spPr>
          <a:xfrm>
            <a:off x="2667000" y="1447800"/>
            <a:ext cx="6803136" cy="4724400"/>
          </a:xfrm>
          <a:prstGeom prst="rect">
            <a:avLst/>
          </a:prstGeom>
          <a:solidFill>
            <a:schemeClr val="bg1"/>
          </a:solidFill>
        </p:spPr>
      </p:pic>
      <p:sp>
        <p:nvSpPr>
          <p:cNvPr id="6" name="Rectangle 5"/>
          <p:cNvSpPr/>
          <p:nvPr/>
        </p:nvSpPr>
        <p:spPr>
          <a:xfrm>
            <a:off x="7315200" y="5486400"/>
            <a:ext cx="1752600" cy="304800"/>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66963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5486401"/>
            <a:ext cx="6858000" cy="646331"/>
          </a:xfrm>
          <a:prstGeom prst="rect">
            <a:avLst/>
          </a:prstGeom>
          <a:noFill/>
        </p:spPr>
        <p:txBody>
          <a:bodyPr wrap="square" rtlCol="0">
            <a:spAutoFit/>
          </a:bodyPr>
          <a:lstStyle/>
          <a:p>
            <a:pPr algn="ctr"/>
            <a:r>
              <a:rPr lang="en-US" sz="3600" dirty="0">
                <a:latin typeface="Baskerville Old Face" pitchFamily="18" charset="0"/>
              </a:rPr>
              <a:t>Agriculture: subsistence farms</a:t>
            </a:r>
          </a:p>
        </p:txBody>
      </p:sp>
      <p:sp>
        <p:nvSpPr>
          <p:cNvPr id="6" name="TextBox 5"/>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pic>
        <p:nvPicPr>
          <p:cNvPr id="5" name="Picture 4" descr="232705036_8b4fa2711f.jpg"/>
          <p:cNvPicPr>
            <a:picLocks noChangeAspect="1"/>
          </p:cNvPicPr>
          <p:nvPr/>
        </p:nvPicPr>
        <p:blipFill>
          <a:blip r:embed="rId2" cstate="print"/>
          <a:stretch>
            <a:fillRect/>
          </a:stretch>
        </p:blipFill>
        <p:spPr>
          <a:xfrm>
            <a:off x="2895600" y="914400"/>
            <a:ext cx="6350000" cy="4229100"/>
          </a:xfrm>
          <a:prstGeom prst="rect">
            <a:avLst/>
          </a:prstGeom>
        </p:spPr>
      </p:pic>
    </p:spTree>
    <p:extLst>
      <p:ext uri="{BB962C8B-B14F-4D97-AF65-F5344CB8AC3E}">
        <p14:creationId xmlns:p14="http://schemas.microsoft.com/office/powerpoint/2010/main" val="3291156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06047" y="1147702"/>
            <a:ext cx="3352800" cy="1754326"/>
          </a:xfrm>
          <a:prstGeom prst="rect">
            <a:avLst/>
          </a:prstGeom>
          <a:noFill/>
        </p:spPr>
        <p:txBody>
          <a:bodyPr wrap="square" rtlCol="0">
            <a:spAutoFit/>
          </a:bodyPr>
          <a:lstStyle/>
          <a:p>
            <a:pPr algn="ctr"/>
            <a:r>
              <a:rPr lang="en-US" sz="3600" dirty="0">
                <a:latin typeface="Baskerville Old Face" pitchFamily="18" charset="0"/>
              </a:rPr>
              <a:t>Economy: masts, ship building, fishing</a:t>
            </a:r>
          </a:p>
        </p:txBody>
      </p:sp>
      <p:sp>
        <p:nvSpPr>
          <p:cNvPr id="7" name="TextBox 6"/>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pic>
        <p:nvPicPr>
          <p:cNvPr id="8" name="Picture 7" descr="1207kingsbroadarrow3.jpg"/>
          <p:cNvPicPr>
            <a:picLocks noChangeAspect="1"/>
          </p:cNvPicPr>
          <p:nvPr/>
        </p:nvPicPr>
        <p:blipFill>
          <a:blip r:embed="rId2" cstate="print"/>
          <a:stretch>
            <a:fillRect/>
          </a:stretch>
        </p:blipFill>
        <p:spPr>
          <a:xfrm>
            <a:off x="3387754" y="369332"/>
            <a:ext cx="3775046" cy="2743200"/>
          </a:xfrm>
          <a:prstGeom prst="rect">
            <a:avLst/>
          </a:prstGeom>
        </p:spPr>
      </p:pic>
      <p:pic>
        <p:nvPicPr>
          <p:cNvPr id="12" name="Picture 11" descr="portsmouth.jpg"/>
          <p:cNvPicPr>
            <a:picLocks noChangeAspect="1"/>
          </p:cNvPicPr>
          <p:nvPr/>
        </p:nvPicPr>
        <p:blipFill>
          <a:blip r:embed="rId3" cstate="print"/>
          <a:stretch>
            <a:fillRect/>
          </a:stretch>
        </p:blipFill>
        <p:spPr>
          <a:xfrm>
            <a:off x="2575677" y="3112532"/>
            <a:ext cx="5105400" cy="3509963"/>
          </a:xfrm>
          <a:prstGeom prst="rect">
            <a:avLst/>
          </a:prstGeom>
        </p:spPr>
      </p:pic>
      <p:pic>
        <p:nvPicPr>
          <p:cNvPr id="14" name="Picture 13" descr="redfish-1.jpg"/>
          <p:cNvPicPr>
            <a:picLocks noChangeAspect="1"/>
          </p:cNvPicPr>
          <p:nvPr/>
        </p:nvPicPr>
        <p:blipFill>
          <a:blip r:embed="rId4" cstate="print"/>
          <a:stretch>
            <a:fillRect/>
          </a:stretch>
        </p:blipFill>
        <p:spPr>
          <a:xfrm>
            <a:off x="7681077" y="3353697"/>
            <a:ext cx="4063790" cy="3050969"/>
          </a:xfrm>
          <a:prstGeom prst="rect">
            <a:avLst/>
          </a:prstGeom>
        </p:spPr>
      </p:pic>
      <p:pic>
        <p:nvPicPr>
          <p:cNvPr id="1026" name="Picture 2" descr="Seal of New Hampshire.sv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499" y="3124200"/>
            <a:ext cx="2298612" cy="22986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lonial seal of new hampshi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545" y="737508"/>
            <a:ext cx="2164520" cy="216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104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l_1661793c.jpg"/>
          <p:cNvPicPr>
            <a:picLocks noChangeAspect="1"/>
          </p:cNvPicPr>
          <p:nvPr/>
        </p:nvPicPr>
        <p:blipFill>
          <a:blip r:embed="rId2" cstate="print"/>
          <a:stretch>
            <a:fillRect/>
          </a:stretch>
        </p:blipFill>
        <p:spPr>
          <a:xfrm>
            <a:off x="2667001" y="1143000"/>
            <a:ext cx="6815667" cy="4267200"/>
          </a:xfrm>
          <a:prstGeom prst="rect">
            <a:avLst/>
          </a:prstGeom>
        </p:spPr>
      </p:pic>
      <p:pic>
        <p:nvPicPr>
          <p:cNvPr id="3" name="Picture 2" descr="57560_hampsh_seal_lg.gif"/>
          <p:cNvPicPr>
            <a:picLocks noChangeAspect="1"/>
          </p:cNvPicPr>
          <p:nvPr/>
        </p:nvPicPr>
        <p:blipFill>
          <a:blip r:embed="rId3" cstate="print"/>
          <a:stretch>
            <a:fillRect/>
          </a:stretch>
        </p:blipFill>
        <p:spPr>
          <a:xfrm>
            <a:off x="2636595" y="0"/>
            <a:ext cx="6918810" cy="6858000"/>
          </a:xfrm>
          <a:prstGeom prst="rect">
            <a:avLst/>
          </a:prstGeom>
        </p:spPr>
      </p:pic>
    </p:spTree>
    <p:extLst>
      <p:ext uri="{BB962C8B-B14F-4D97-AF65-F5344CB8AC3E}">
        <p14:creationId xmlns:p14="http://schemas.microsoft.com/office/powerpoint/2010/main" val="3120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133840.jpg"/>
          <p:cNvPicPr>
            <a:picLocks noChangeAspect="1"/>
          </p:cNvPicPr>
          <p:nvPr/>
        </p:nvPicPr>
        <p:blipFill>
          <a:blip r:embed="rId2" cstate="print"/>
          <a:stretch>
            <a:fillRect/>
          </a:stretch>
        </p:blipFill>
        <p:spPr>
          <a:xfrm>
            <a:off x="1524000" y="381000"/>
            <a:ext cx="4775200" cy="7162800"/>
          </a:xfrm>
          <a:prstGeom prst="rect">
            <a:avLst/>
          </a:prstGeom>
        </p:spPr>
      </p:pic>
      <p:sp>
        <p:nvSpPr>
          <p:cNvPr id="8" name="TextBox 7"/>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sp>
        <p:nvSpPr>
          <p:cNvPr id="15" name="TextBox 14"/>
          <p:cNvSpPr txBox="1"/>
          <p:nvPr/>
        </p:nvSpPr>
        <p:spPr>
          <a:xfrm>
            <a:off x="6553200" y="838201"/>
            <a:ext cx="3886200" cy="5139869"/>
          </a:xfrm>
          <a:prstGeom prst="rect">
            <a:avLst/>
          </a:prstGeom>
          <a:noFill/>
        </p:spPr>
        <p:txBody>
          <a:bodyPr wrap="square" rtlCol="0">
            <a:spAutoFit/>
          </a:bodyPr>
          <a:lstStyle/>
          <a:p>
            <a:r>
              <a:rPr lang="en-US" sz="4000" dirty="0">
                <a:latin typeface="Aparajita" panose="020B0604020202020204" pitchFamily="34" charset="0"/>
                <a:cs typeface="Aparajita" panose="020B0604020202020204" pitchFamily="34" charset="0"/>
              </a:rPr>
              <a:t>Other Stuff:</a:t>
            </a:r>
          </a:p>
          <a:p>
            <a:r>
              <a:rPr lang="en-US" sz="3600" dirty="0">
                <a:latin typeface="Aparajita" panose="020B0604020202020204" pitchFamily="34" charset="0"/>
                <a:cs typeface="Aparajita" panose="020B0604020202020204" pitchFamily="34" charset="0"/>
              </a:rPr>
              <a:t>Mast Pines: All straight pine trees over 12 inches in diameter were reserved for use by the Royal Navy, and marked with a:</a:t>
            </a:r>
          </a:p>
        </p:txBody>
      </p:sp>
      <p:pic>
        <p:nvPicPr>
          <p:cNvPr id="2050" name="Picture 2" descr="Image result for broad arrow mast t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1" y="5334000"/>
            <a:ext cx="1241425" cy="143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901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0" y="304800"/>
            <a:ext cx="7772400" cy="1143000"/>
          </a:xfrm>
        </p:spPr>
        <p:txBody>
          <a:bodyPr/>
          <a:lstStyle/>
          <a:p>
            <a:r>
              <a:rPr lang="en-US" altLang="en-US"/>
              <a:t>Charles I</a:t>
            </a:r>
            <a:br>
              <a:rPr lang="en-US" altLang="en-US"/>
            </a:br>
            <a:r>
              <a:rPr lang="en-US" altLang="en-US" sz="1400" b="1">
                <a:solidFill>
                  <a:srgbClr val="000000"/>
                </a:solidFill>
                <a:latin typeface="Palatino" charset="0"/>
              </a:rPr>
              <a:t>”Charles, King of England, Scotland, France and Ireland, Defender of the Faith, etc."</a:t>
            </a:r>
            <a:endParaRPr lang="en-US" altLang="en-US" sz="1300">
              <a:solidFill>
                <a:srgbClr val="000000"/>
              </a:solidFill>
            </a:endParaRPr>
          </a:p>
        </p:txBody>
      </p:sp>
      <p:sp>
        <p:nvSpPr>
          <p:cNvPr id="21507" name="Text Box 3"/>
          <p:cNvSpPr txBox="1">
            <a:spLocks noChangeArrowheads="1"/>
          </p:cNvSpPr>
          <p:nvPr/>
        </p:nvSpPr>
        <p:spPr bwMode="auto">
          <a:xfrm>
            <a:off x="6019800" y="1524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3600"/>
              <a:t>Reign:  1625-1649</a:t>
            </a:r>
            <a:endParaRPr lang="en-US" altLang="en-US" sz="2400"/>
          </a:p>
        </p:txBody>
      </p:sp>
      <p:sp>
        <p:nvSpPr>
          <p:cNvPr id="21508" name="Text Box 4"/>
          <p:cNvSpPr txBox="1">
            <a:spLocks noChangeArrowheads="1"/>
          </p:cNvSpPr>
          <p:nvPr/>
        </p:nvSpPr>
        <p:spPr bwMode="auto">
          <a:xfrm>
            <a:off x="6096000" y="2286000"/>
            <a:ext cx="441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2400" dirty="0"/>
              <a:t>Notes: </a:t>
            </a:r>
          </a:p>
          <a:p>
            <a:pPr algn="ctr">
              <a:spcBef>
                <a:spcPct val="50000"/>
              </a:spcBef>
              <a:buFontTx/>
              <a:buNone/>
            </a:pPr>
            <a:r>
              <a:rPr lang="en-US" altLang="en-US" sz="2400" dirty="0">
                <a:hlinkClick r:id="rId2"/>
              </a:rPr>
              <a:t>English Civil War            </a:t>
            </a:r>
            <a:r>
              <a:rPr lang="en-US" altLang="en-US" sz="2400" dirty="0"/>
              <a:t>(Cavaliers vs. Roundheads)</a:t>
            </a:r>
          </a:p>
          <a:p>
            <a:pPr algn="ctr">
              <a:spcBef>
                <a:spcPct val="50000"/>
              </a:spcBef>
              <a:buFontTx/>
              <a:buNone/>
            </a:pPr>
            <a:r>
              <a:rPr lang="en-US" altLang="en-US" sz="2400" dirty="0">
                <a:hlinkClick r:id="rId3"/>
              </a:rPr>
              <a:t>Executed</a:t>
            </a:r>
            <a:r>
              <a:rPr lang="en-US" altLang="en-US" sz="2400" dirty="0"/>
              <a:t> by Puritans</a:t>
            </a:r>
          </a:p>
          <a:p>
            <a:pPr algn="ctr">
              <a:spcBef>
                <a:spcPct val="50000"/>
              </a:spcBef>
              <a:buFontTx/>
              <a:buNone/>
            </a:pPr>
            <a:endParaRPr lang="en-US" altLang="en-US" dirty="0"/>
          </a:p>
        </p:txBody>
      </p:sp>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4419600"/>
            <a:ext cx="1785938"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447801"/>
            <a:ext cx="39497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901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799" y="173365"/>
            <a:ext cx="3503384" cy="3503384"/>
          </a:xfrm>
          <a:prstGeom prst="rect">
            <a:avLst/>
          </a:prstGeom>
        </p:spPr>
      </p:pic>
      <p:pic>
        <p:nvPicPr>
          <p:cNvPr id="1028"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6464" y="3676749"/>
            <a:ext cx="3960334" cy="26402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p showing Massachusetts Bay Colony area in 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819" y="1526430"/>
            <a:ext cx="7456452" cy="49709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olonial symbol of massachuset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1" y="2629"/>
            <a:ext cx="2286000" cy="23944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133600" y="381001"/>
            <a:ext cx="7848600" cy="1323439"/>
          </a:xfrm>
          <a:prstGeom prst="rect">
            <a:avLst/>
          </a:prstGeom>
          <a:noFill/>
        </p:spPr>
        <p:txBody>
          <a:bodyPr wrap="square" rtlCol="0">
            <a:spAutoFit/>
          </a:bodyPr>
          <a:lstStyle/>
          <a:p>
            <a:pPr algn="ctr"/>
            <a:r>
              <a:rPr lang="en-US" sz="8000" b="1" dirty="0">
                <a:ln w="22225" cmpd="sng">
                  <a:solidFill>
                    <a:schemeClr val="tx1">
                      <a:lumMod val="95000"/>
                      <a:lumOff val="5000"/>
                    </a:schemeClr>
                  </a:solidFill>
                </a:ln>
                <a:solidFill>
                  <a:schemeClr val="accent4"/>
                </a:solidFill>
                <a:latin typeface="Viner Hand ITC" pitchFamily="66" charset="0"/>
              </a:rPr>
              <a:t>Massachusetts</a:t>
            </a:r>
          </a:p>
        </p:txBody>
      </p:sp>
      <p:pic>
        <p:nvPicPr>
          <p:cNvPr id="1032" name="Picture 8" descr="https://ei.marketwatch.com/Multimedia/2018/11/01/Photos/NS/MW-GX533_7a1430_20181101150542_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205" y="3608177"/>
            <a:ext cx="2295196" cy="30602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wicked pissa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977872">
            <a:off x="134550" y="2180636"/>
            <a:ext cx="3172913" cy="163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468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remer_fig04b.jpg"/>
          <p:cNvPicPr>
            <a:picLocks noChangeAspect="1"/>
          </p:cNvPicPr>
          <p:nvPr/>
        </p:nvPicPr>
        <p:blipFill>
          <a:blip r:embed="rId2" cstate="print"/>
          <a:stretch>
            <a:fillRect/>
          </a:stretch>
        </p:blipFill>
        <p:spPr>
          <a:xfrm>
            <a:off x="0" y="-602940"/>
            <a:ext cx="12192000" cy="10782850"/>
          </a:xfrm>
          <a:prstGeom prst="rect">
            <a:avLst/>
          </a:prstGeom>
        </p:spPr>
      </p:pic>
      <p:sp>
        <p:nvSpPr>
          <p:cNvPr id="2" name="TextBox 1"/>
          <p:cNvSpPr txBox="1"/>
          <p:nvPr/>
        </p:nvSpPr>
        <p:spPr>
          <a:xfrm>
            <a:off x="1905000" y="457201"/>
            <a:ext cx="7924800" cy="1323439"/>
          </a:xfrm>
          <a:prstGeom prst="rect">
            <a:avLst/>
          </a:prstGeom>
          <a:noFill/>
        </p:spPr>
        <p:txBody>
          <a:bodyPr wrap="square" rtlCol="0">
            <a:spAutoFit/>
          </a:bodyPr>
          <a:lstStyle/>
          <a:p>
            <a:r>
              <a:rPr lang="en-US" sz="4000" dirty="0">
                <a:solidFill>
                  <a:schemeClr val="bg1"/>
                </a:solidFill>
                <a:latin typeface="Baskerville Old Face" pitchFamily="18" charset="0"/>
              </a:rPr>
              <a:t>Founded: </a:t>
            </a:r>
          </a:p>
          <a:p>
            <a:r>
              <a:rPr lang="en-US" sz="4000" dirty="0">
                <a:solidFill>
                  <a:schemeClr val="bg1"/>
                </a:solidFill>
                <a:latin typeface="Baskerville Old Face" pitchFamily="18" charset="0"/>
              </a:rPr>
              <a:t>1628</a:t>
            </a:r>
          </a:p>
        </p:txBody>
      </p:sp>
      <p:sp>
        <p:nvSpPr>
          <p:cNvPr id="4" name="TextBox 3"/>
          <p:cNvSpPr txBox="1"/>
          <p:nvPr/>
        </p:nvSpPr>
        <p:spPr>
          <a:xfrm>
            <a:off x="1828800" y="1905000"/>
            <a:ext cx="4876800" cy="2215991"/>
          </a:xfrm>
          <a:prstGeom prst="rect">
            <a:avLst/>
          </a:prstGeom>
          <a:noFill/>
        </p:spPr>
        <p:txBody>
          <a:bodyPr wrap="square" rtlCol="0">
            <a:spAutoFit/>
          </a:bodyPr>
          <a:lstStyle/>
          <a:p>
            <a:r>
              <a:rPr lang="en-US" sz="4000" dirty="0">
                <a:solidFill>
                  <a:schemeClr val="bg1"/>
                </a:solidFill>
                <a:latin typeface="Baskerville Old Face" pitchFamily="18" charset="0"/>
              </a:rPr>
              <a:t>Founder: </a:t>
            </a:r>
          </a:p>
          <a:p>
            <a:r>
              <a:rPr lang="en-US" sz="4000" dirty="0">
                <a:solidFill>
                  <a:schemeClr val="bg1"/>
                </a:solidFill>
                <a:latin typeface="Baskerville Old Face" pitchFamily="18" charset="0"/>
              </a:rPr>
              <a:t>John Winthrop &amp; </a:t>
            </a:r>
          </a:p>
          <a:p>
            <a:r>
              <a:rPr lang="en-US" sz="4000" dirty="0">
                <a:solidFill>
                  <a:schemeClr val="bg1"/>
                </a:solidFill>
                <a:latin typeface="Baskerville Old Face" pitchFamily="18" charset="0"/>
              </a:rPr>
              <a:t>The Puritans</a:t>
            </a:r>
          </a:p>
          <a:p>
            <a:endParaRPr lang="en-US" dirty="0">
              <a:solidFill>
                <a:schemeClr val="bg1"/>
              </a:solidFill>
            </a:endParaRPr>
          </a:p>
        </p:txBody>
      </p:sp>
      <p:sp>
        <p:nvSpPr>
          <p:cNvPr id="9" name="Rectangle 8"/>
          <p:cNvSpPr/>
          <p:nvPr/>
        </p:nvSpPr>
        <p:spPr>
          <a:xfrm>
            <a:off x="1524000" y="0"/>
            <a:ext cx="1702710" cy="369332"/>
          </a:xfrm>
          <a:prstGeom prst="rect">
            <a:avLst/>
          </a:prstGeom>
        </p:spPr>
        <p:txBody>
          <a:bodyPr wrap="none">
            <a:spAutoFit/>
          </a:bodyPr>
          <a:lstStyle/>
          <a:p>
            <a:r>
              <a:rPr lang="en-US" dirty="0">
                <a:ln w="25400">
                  <a:solidFill>
                    <a:schemeClr val="accent2">
                      <a:lumMod val="50000"/>
                    </a:schemeClr>
                  </a:solidFill>
                </a:ln>
                <a:solidFill>
                  <a:schemeClr val="accent6">
                    <a:lumMod val="50000"/>
                  </a:schemeClr>
                </a:solidFill>
                <a:latin typeface="Viner Hand ITC" pitchFamily="66" charset="0"/>
              </a:rPr>
              <a:t>Massachusetts</a:t>
            </a:r>
            <a:endParaRPr lang="en-US" dirty="0"/>
          </a:p>
        </p:txBody>
      </p:sp>
    </p:spTree>
    <p:extLst>
      <p:ext uri="{BB962C8B-B14F-4D97-AF65-F5344CB8AC3E}">
        <p14:creationId xmlns:p14="http://schemas.microsoft.com/office/powerpoint/2010/main" val="4090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5105400" y="1371601"/>
            <a:ext cx="5334000" cy="4525963"/>
          </a:xfrm>
        </p:spPr>
        <p:txBody>
          <a:bodyPr/>
          <a:lstStyle/>
          <a:p>
            <a:pPr eaLnBrk="1" hangingPunct="1">
              <a:lnSpc>
                <a:spcPct val="90000"/>
              </a:lnSpc>
              <a:buFontTx/>
              <a:buNone/>
            </a:pPr>
            <a:r>
              <a:rPr lang="en-US" sz="4800">
                <a:latin typeface="Edwardian Script ITC" pitchFamily="66" charset="0"/>
              </a:rPr>
              <a:t>“We shall be as a city upon a hill, the eyes of all people are upon us… We shall be made a story and a byword throughout the world.”</a:t>
            </a:r>
          </a:p>
          <a:p>
            <a:pPr eaLnBrk="1" hangingPunct="1">
              <a:lnSpc>
                <a:spcPct val="90000"/>
              </a:lnSpc>
              <a:buFontTx/>
              <a:buNone/>
            </a:pPr>
            <a:r>
              <a:rPr lang="en-US" sz="4800">
                <a:latin typeface="Edwardian Script ITC" pitchFamily="66" charset="0"/>
              </a:rPr>
              <a:t>                -John Winthrop</a:t>
            </a:r>
          </a:p>
        </p:txBody>
      </p:sp>
      <p:pic>
        <p:nvPicPr>
          <p:cNvPr id="5123" name="Picture 4" descr="ulrich_fig01a">
            <a:hlinkClick r:id="rId2"/>
          </p:cNvPr>
          <p:cNvPicPr>
            <a:picLocks noChangeAspect="1" noChangeArrowheads="1"/>
          </p:cNvPicPr>
          <p:nvPr/>
        </p:nvPicPr>
        <p:blipFill>
          <a:blip r:embed="rId3" cstate="print"/>
          <a:srcRect/>
          <a:stretch>
            <a:fillRect/>
          </a:stretch>
        </p:blipFill>
        <p:spPr bwMode="auto">
          <a:xfrm>
            <a:off x="1752600" y="1371601"/>
            <a:ext cx="3333750" cy="4314825"/>
          </a:xfrm>
          <a:prstGeom prst="rect">
            <a:avLst/>
          </a:prstGeom>
          <a:noFill/>
          <a:ln w="9525">
            <a:noFill/>
            <a:miter lim="800000"/>
            <a:headEnd/>
            <a:tailEnd/>
          </a:ln>
        </p:spPr>
      </p:pic>
    </p:spTree>
    <p:extLst>
      <p:ext uri="{BB962C8B-B14F-4D97-AF65-F5344CB8AC3E}">
        <p14:creationId xmlns:p14="http://schemas.microsoft.com/office/powerpoint/2010/main" val="2779032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381001"/>
            <a:ext cx="9144000" cy="1200329"/>
          </a:xfrm>
          <a:prstGeom prst="rect">
            <a:avLst/>
          </a:prstGeom>
          <a:noFill/>
        </p:spPr>
        <p:txBody>
          <a:bodyPr wrap="square" rtlCol="0">
            <a:spAutoFit/>
          </a:bodyPr>
          <a:lstStyle/>
          <a:p>
            <a:r>
              <a:rPr lang="en-US" sz="3600" dirty="0">
                <a:latin typeface="Baskerville Old Face" pitchFamily="18" charset="0"/>
              </a:rPr>
              <a:t>Reason: </a:t>
            </a:r>
          </a:p>
          <a:p>
            <a:r>
              <a:rPr lang="en-US" sz="3600" dirty="0">
                <a:latin typeface="Baskerville Old Face" pitchFamily="18" charset="0"/>
              </a:rPr>
              <a:t>Religious Freedom for Puritans</a:t>
            </a:r>
          </a:p>
        </p:txBody>
      </p:sp>
      <p:sp>
        <p:nvSpPr>
          <p:cNvPr id="8" name="Rectangle 7"/>
          <p:cNvSpPr/>
          <p:nvPr/>
        </p:nvSpPr>
        <p:spPr>
          <a:xfrm>
            <a:off x="1524000" y="0"/>
            <a:ext cx="1702710" cy="369332"/>
          </a:xfrm>
          <a:prstGeom prst="rect">
            <a:avLst/>
          </a:prstGeom>
        </p:spPr>
        <p:txBody>
          <a:bodyPr wrap="none">
            <a:spAutoFit/>
          </a:bodyPr>
          <a:lstStyle/>
          <a:p>
            <a:r>
              <a:rPr lang="en-US" dirty="0">
                <a:ln w="25400">
                  <a:solidFill>
                    <a:schemeClr val="accent2">
                      <a:lumMod val="50000"/>
                    </a:schemeClr>
                  </a:solidFill>
                </a:ln>
                <a:solidFill>
                  <a:schemeClr val="accent6">
                    <a:lumMod val="50000"/>
                  </a:schemeClr>
                </a:solidFill>
                <a:latin typeface="Viner Hand ITC" pitchFamily="66" charset="0"/>
              </a:rPr>
              <a:t>Massachusetts</a:t>
            </a:r>
            <a:endParaRPr lang="en-US" dirty="0"/>
          </a:p>
        </p:txBody>
      </p:sp>
      <p:pic>
        <p:nvPicPr>
          <p:cNvPr id="7" name="Picture 6" descr="_112_Boston_Ships.jpg"/>
          <p:cNvPicPr>
            <a:picLocks noChangeAspect="1"/>
          </p:cNvPicPr>
          <p:nvPr/>
        </p:nvPicPr>
        <p:blipFill>
          <a:blip r:embed="rId2" cstate="print"/>
          <a:stretch>
            <a:fillRect/>
          </a:stretch>
        </p:blipFill>
        <p:spPr>
          <a:xfrm>
            <a:off x="1652016" y="2971800"/>
            <a:ext cx="9015984" cy="3886200"/>
          </a:xfrm>
          <a:prstGeom prst="rect">
            <a:avLst/>
          </a:prstGeom>
        </p:spPr>
      </p:pic>
      <p:sp>
        <p:nvSpPr>
          <p:cNvPr id="11" name="Oval Callout 10"/>
          <p:cNvSpPr/>
          <p:nvPr/>
        </p:nvSpPr>
        <p:spPr>
          <a:xfrm>
            <a:off x="5791200" y="1981200"/>
            <a:ext cx="2667000" cy="1524000"/>
          </a:xfrm>
          <a:prstGeom prst="wedgeEllipseCallout">
            <a:avLst>
              <a:gd name="adj1" fmla="val -66245"/>
              <a:gd name="adj2" fmla="val 168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96000" y="2209801"/>
            <a:ext cx="2057400" cy="830997"/>
          </a:xfrm>
          <a:prstGeom prst="rect">
            <a:avLst/>
          </a:prstGeom>
          <a:noFill/>
        </p:spPr>
        <p:txBody>
          <a:bodyPr wrap="square" rtlCol="0">
            <a:spAutoFit/>
          </a:bodyPr>
          <a:lstStyle/>
          <a:p>
            <a:pPr algn="ctr"/>
            <a:r>
              <a:rPr lang="en-US" sz="2400" dirty="0"/>
              <a:t>We’re shipping up to Boston!</a:t>
            </a:r>
          </a:p>
        </p:txBody>
      </p:sp>
    </p:spTree>
    <p:extLst>
      <p:ext uri="{BB962C8B-B14F-4D97-AF65-F5344CB8AC3E}">
        <p14:creationId xmlns:p14="http://schemas.microsoft.com/office/powerpoint/2010/main" val="715069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609601"/>
            <a:ext cx="7772400" cy="646331"/>
          </a:xfrm>
          <a:prstGeom prst="rect">
            <a:avLst/>
          </a:prstGeom>
          <a:noFill/>
        </p:spPr>
        <p:txBody>
          <a:bodyPr wrap="square" rtlCol="0">
            <a:spAutoFit/>
          </a:bodyPr>
          <a:lstStyle/>
          <a:p>
            <a:r>
              <a:rPr lang="en-US" sz="3600" dirty="0">
                <a:solidFill>
                  <a:schemeClr val="bg2">
                    <a:lumMod val="10000"/>
                  </a:schemeClr>
                </a:solidFill>
                <a:latin typeface="Baskerville Old Face" pitchFamily="18" charset="0"/>
              </a:rPr>
              <a:t>Capital: Boston</a:t>
            </a:r>
          </a:p>
        </p:txBody>
      </p:sp>
      <p:sp>
        <p:nvSpPr>
          <p:cNvPr id="5" name="Rectangle 4"/>
          <p:cNvSpPr/>
          <p:nvPr/>
        </p:nvSpPr>
        <p:spPr>
          <a:xfrm>
            <a:off x="1524000" y="0"/>
            <a:ext cx="1702710" cy="369332"/>
          </a:xfrm>
          <a:prstGeom prst="rect">
            <a:avLst/>
          </a:prstGeom>
        </p:spPr>
        <p:txBody>
          <a:bodyPr wrap="none">
            <a:spAutoFit/>
          </a:bodyPr>
          <a:lstStyle/>
          <a:p>
            <a:r>
              <a:rPr lang="en-US" dirty="0">
                <a:ln w="25400">
                  <a:solidFill>
                    <a:schemeClr val="accent2">
                      <a:lumMod val="50000"/>
                    </a:schemeClr>
                  </a:solidFill>
                </a:ln>
                <a:solidFill>
                  <a:schemeClr val="accent6">
                    <a:lumMod val="50000"/>
                  </a:schemeClr>
                </a:solidFill>
                <a:latin typeface="Viner Hand ITC" pitchFamily="66" charset="0"/>
              </a:rPr>
              <a:t>Massachusetts</a:t>
            </a:r>
            <a:endParaRPr lang="en-US" dirty="0"/>
          </a:p>
        </p:txBody>
      </p:sp>
      <p:pic>
        <p:nvPicPr>
          <p:cNvPr id="4" name="Picture 3" descr="walkingtours05.jpg"/>
          <p:cNvPicPr>
            <a:picLocks noChangeAspect="1"/>
          </p:cNvPicPr>
          <p:nvPr/>
        </p:nvPicPr>
        <p:blipFill>
          <a:blip r:embed="rId2" cstate="print"/>
          <a:stretch>
            <a:fillRect/>
          </a:stretch>
        </p:blipFill>
        <p:spPr>
          <a:xfrm>
            <a:off x="1524000" y="1295400"/>
            <a:ext cx="9169598" cy="5562600"/>
          </a:xfrm>
          <a:prstGeom prst="rect">
            <a:avLst/>
          </a:prstGeom>
        </p:spPr>
      </p:pic>
    </p:spTree>
    <p:extLst>
      <p:ext uri="{BB962C8B-B14F-4D97-AF65-F5344CB8AC3E}">
        <p14:creationId xmlns:p14="http://schemas.microsoft.com/office/powerpoint/2010/main" val="1006624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609601"/>
            <a:ext cx="7772400" cy="646331"/>
          </a:xfrm>
          <a:prstGeom prst="rect">
            <a:avLst/>
          </a:prstGeom>
          <a:noFill/>
        </p:spPr>
        <p:txBody>
          <a:bodyPr wrap="square" rtlCol="0">
            <a:spAutoFit/>
          </a:bodyPr>
          <a:lstStyle/>
          <a:p>
            <a:r>
              <a:rPr lang="en-US" sz="3600" dirty="0">
                <a:solidFill>
                  <a:schemeClr val="bg2">
                    <a:lumMod val="10000"/>
                  </a:schemeClr>
                </a:solidFill>
                <a:latin typeface="Baskerville Old Face" pitchFamily="18" charset="0"/>
              </a:rPr>
              <a:t>Colony type: Charter, then Royal</a:t>
            </a:r>
          </a:p>
        </p:txBody>
      </p:sp>
      <p:sp>
        <p:nvSpPr>
          <p:cNvPr id="5" name="Rectangle 4"/>
          <p:cNvSpPr/>
          <p:nvPr/>
        </p:nvSpPr>
        <p:spPr>
          <a:xfrm>
            <a:off x="1524000" y="0"/>
            <a:ext cx="1702710" cy="369332"/>
          </a:xfrm>
          <a:prstGeom prst="rect">
            <a:avLst/>
          </a:prstGeom>
        </p:spPr>
        <p:txBody>
          <a:bodyPr wrap="none">
            <a:spAutoFit/>
          </a:bodyPr>
          <a:lstStyle/>
          <a:p>
            <a:r>
              <a:rPr lang="en-US" dirty="0">
                <a:ln w="25400">
                  <a:solidFill>
                    <a:schemeClr val="accent2">
                      <a:lumMod val="50000"/>
                    </a:schemeClr>
                  </a:solidFill>
                </a:ln>
                <a:solidFill>
                  <a:schemeClr val="accent6">
                    <a:lumMod val="50000"/>
                  </a:schemeClr>
                </a:solidFill>
                <a:latin typeface="Viner Hand ITC" pitchFamily="66" charset="0"/>
              </a:rPr>
              <a:t>Massachusetts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9696" y="1856062"/>
            <a:ext cx="4546118" cy="4416721"/>
          </a:xfrm>
          <a:prstGeom prst="rect">
            <a:avLst/>
          </a:prstGeom>
        </p:spPr>
      </p:pic>
      <p:pic>
        <p:nvPicPr>
          <p:cNvPr id="7" name="Picture 2" descr="This png image - Scroll PNG Clip Art Image, is available for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176" y="1873101"/>
            <a:ext cx="3681068" cy="43996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7400" y="3200400"/>
            <a:ext cx="2217274" cy="461665"/>
          </a:xfrm>
          <a:prstGeom prst="rect">
            <a:avLst/>
          </a:prstGeom>
          <a:noFill/>
        </p:spPr>
        <p:txBody>
          <a:bodyPr wrap="none" rtlCol="0">
            <a:spAutoFit/>
          </a:bodyPr>
          <a:lstStyle/>
          <a:p>
            <a:r>
              <a:rPr lang="en-US" sz="2400" dirty="0" err="1">
                <a:latin typeface="Blackadder ITC" panose="04020505051007020D02" pitchFamily="82" charset="0"/>
              </a:rPr>
              <a:t>Masschufetts</a:t>
            </a:r>
            <a:r>
              <a:rPr lang="en-US" sz="2400" dirty="0">
                <a:latin typeface="Blackadder ITC" panose="04020505051007020D02" pitchFamily="82" charset="0"/>
              </a:rPr>
              <a:t> Bay</a:t>
            </a:r>
          </a:p>
        </p:txBody>
      </p:sp>
    </p:spTree>
    <p:extLst>
      <p:ext uri="{BB962C8B-B14F-4D97-AF65-F5344CB8AC3E}">
        <p14:creationId xmlns:p14="http://schemas.microsoft.com/office/powerpoint/2010/main" val="1382629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381001"/>
            <a:ext cx="8610600" cy="1200329"/>
          </a:xfrm>
          <a:prstGeom prst="rect">
            <a:avLst/>
          </a:prstGeom>
          <a:noFill/>
        </p:spPr>
        <p:txBody>
          <a:bodyPr wrap="square" rtlCol="0">
            <a:spAutoFit/>
          </a:bodyPr>
          <a:lstStyle/>
          <a:p>
            <a:r>
              <a:rPr lang="en-US" sz="3600" dirty="0">
                <a:latin typeface="Baskerville Old Face" pitchFamily="18" charset="0"/>
              </a:rPr>
              <a:t>Name: </a:t>
            </a:r>
            <a:r>
              <a:rPr lang="en-US" sz="3600" i="1" dirty="0">
                <a:latin typeface="Baskerville Old Face" pitchFamily="18" charset="0"/>
              </a:rPr>
              <a:t>Massachusetts</a:t>
            </a:r>
            <a:r>
              <a:rPr lang="en-US" sz="3600" dirty="0">
                <a:latin typeface="Baskerville Old Face" pitchFamily="18" charset="0"/>
              </a:rPr>
              <a:t>: After the local </a:t>
            </a:r>
            <a:r>
              <a:rPr lang="en-US" sz="3600" dirty="0" err="1">
                <a:latin typeface="Baskerville Old Face" pitchFamily="18" charset="0"/>
              </a:rPr>
              <a:t>Massachusett</a:t>
            </a:r>
            <a:r>
              <a:rPr lang="en-US" sz="3600" dirty="0">
                <a:latin typeface="Baskerville Old Face" pitchFamily="18" charset="0"/>
              </a:rPr>
              <a:t> Indian tribe</a:t>
            </a:r>
          </a:p>
        </p:txBody>
      </p:sp>
      <p:sp>
        <p:nvSpPr>
          <p:cNvPr id="7" name="Rectangle 6"/>
          <p:cNvSpPr/>
          <p:nvPr/>
        </p:nvSpPr>
        <p:spPr>
          <a:xfrm>
            <a:off x="1524000" y="0"/>
            <a:ext cx="1702710" cy="369332"/>
          </a:xfrm>
          <a:prstGeom prst="rect">
            <a:avLst/>
          </a:prstGeom>
        </p:spPr>
        <p:txBody>
          <a:bodyPr wrap="none">
            <a:spAutoFit/>
          </a:bodyPr>
          <a:lstStyle/>
          <a:p>
            <a:r>
              <a:rPr lang="en-US" dirty="0">
                <a:ln w="25400">
                  <a:solidFill>
                    <a:schemeClr val="accent2">
                      <a:lumMod val="50000"/>
                    </a:schemeClr>
                  </a:solidFill>
                </a:ln>
                <a:solidFill>
                  <a:schemeClr val="accent6">
                    <a:lumMod val="50000"/>
                  </a:schemeClr>
                </a:solidFill>
                <a:latin typeface="Viner Hand ITC" pitchFamily="66" charset="0"/>
              </a:rPr>
              <a:t>Massachusetts</a:t>
            </a:r>
            <a:endParaRPr lang="en-US" dirty="0"/>
          </a:p>
        </p:txBody>
      </p:sp>
      <p:pic>
        <p:nvPicPr>
          <p:cNvPr id="6" name="Picture 5" descr="800px-Tribal_Territories_Southern_New_England.png"/>
          <p:cNvPicPr>
            <a:picLocks noChangeAspect="1"/>
          </p:cNvPicPr>
          <p:nvPr/>
        </p:nvPicPr>
        <p:blipFill>
          <a:blip r:embed="rId2" cstate="print"/>
          <a:stretch>
            <a:fillRect/>
          </a:stretch>
        </p:blipFill>
        <p:spPr>
          <a:xfrm>
            <a:off x="2362200" y="1524000"/>
            <a:ext cx="7391400" cy="5081588"/>
          </a:xfrm>
          <a:prstGeom prst="rect">
            <a:avLst/>
          </a:prstGeom>
        </p:spPr>
      </p:pic>
      <p:pic>
        <p:nvPicPr>
          <p:cNvPr id="8" name="Picture 7" descr="234089645_f14f117f0f.jpg"/>
          <p:cNvPicPr>
            <a:picLocks noChangeAspect="1"/>
          </p:cNvPicPr>
          <p:nvPr/>
        </p:nvPicPr>
        <p:blipFill>
          <a:blip r:embed="rId3" cstate="print"/>
          <a:stretch>
            <a:fillRect/>
          </a:stretch>
        </p:blipFill>
        <p:spPr>
          <a:xfrm>
            <a:off x="2895600" y="3505200"/>
            <a:ext cx="3632200" cy="2724150"/>
          </a:xfrm>
          <a:prstGeom prst="rect">
            <a:avLst/>
          </a:prstGeom>
        </p:spPr>
      </p:pic>
    </p:spTree>
    <p:extLst>
      <p:ext uri="{BB962C8B-B14F-4D97-AF65-F5344CB8AC3E}">
        <p14:creationId xmlns:p14="http://schemas.microsoft.com/office/powerpoint/2010/main" val="1229318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9144000" cy="1754326"/>
          </a:xfrm>
          <a:prstGeom prst="rect">
            <a:avLst/>
          </a:prstGeom>
          <a:noFill/>
        </p:spPr>
        <p:txBody>
          <a:bodyPr wrap="square" rtlCol="0">
            <a:spAutoFit/>
          </a:bodyPr>
          <a:lstStyle/>
          <a:p>
            <a:pPr algn="ctr"/>
            <a:r>
              <a:rPr lang="en-US" sz="3600" dirty="0">
                <a:latin typeface="Baskerville Old Face" pitchFamily="18" charset="0"/>
              </a:rPr>
              <a:t>Other Terms:</a:t>
            </a:r>
          </a:p>
          <a:p>
            <a:pPr algn="ctr"/>
            <a:r>
              <a:rPr lang="en-US" sz="3600" dirty="0">
                <a:latin typeface="Baskerville Old Face" pitchFamily="18" charset="0"/>
              </a:rPr>
              <a:t>The Great Migration (1630s): 20,000-30,000 Puritans migrate to New England    </a:t>
            </a:r>
          </a:p>
        </p:txBody>
      </p:sp>
      <p:sp>
        <p:nvSpPr>
          <p:cNvPr id="11" name="Rectangle 10"/>
          <p:cNvSpPr/>
          <p:nvPr/>
        </p:nvSpPr>
        <p:spPr>
          <a:xfrm>
            <a:off x="1524000" y="0"/>
            <a:ext cx="1702710" cy="369332"/>
          </a:xfrm>
          <a:prstGeom prst="rect">
            <a:avLst/>
          </a:prstGeom>
        </p:spPr>
        <p:txBody>
          <a:bodyPr wrap="none">
            <a:spAutoFit/>
          </a:bodyPr>
          <a:lstStyle/>
          <a:p>
            <a:r>
              <a:rPr lang="en-US" dirty="0">
                <a:ln w="25400">
                  <a:solidFill>
                    <a:schemeClr val="accent2">
                      <a:lumMod val="50000"/>
                    </a:schemeClr>
                  </a:solidFill>
                </a:ln>
                <a:solidFill>
                  <a:schemeClr val="accent6">
                    <a:lumMod val="50000"/>
                  </a:schemeClr>
                </a:solidFill>
                <a:latin typeface="Viner Hand ITC" pitchFamily="66" charset="0"/>
              </a:rPr>
              <a:t>Massachusetts</a:t>
            </a:r>
            <a:endParaRPr lang="en-US" dirty="0"/>
          </a:p>
        </p:txBody>
      </p:sp>
      <p:pic>
        <p:nvPicPr>
          <p:cNvPr id="4" name="Picture 3" descr="puritanmigration.jpg"/>
          <p:cNvPicPr>
            <a:picLocks noChangeAspect="1"/>
          </p:cNvPicPr>
          <p:nvPr/>
        </p:nvPicPr>
        <p:blipFill>
          <a:blip r:embed="rId2" cstate="print"/>
          <a:stretch>
            <a:fillRect/>
          </a:stretch>
        </p:blipFill>
        <p:spPr>
          <a:xfrm>
            <a:off x="2151889" y="1754326"/>
            <a:ext cx="8253983" cy="7324905"/>
          </a:xfrm>
          <a:prstGeom prst="rect">
            <a:avLst/>
          </a:prstGeom>
        </p:spPr>
      </p:pic>
      <p:sp>
        <p:nvSpPr>
          <p:cNvPr id="6" name="Rectangle 5"/>
          <p:cNvSpPr/>
          <p:nvPr/>
        </p:nvSpPr>
        <p:spPr>
          <a:xfrm>
            <a:off x="8763000" y="5257800"/>
            <a:ext cx="1905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643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py-of-golden-hind.jpg"/>
          <p:cNvPicPr>
            <a:picLocks noChangeAspect="1"/>
          </p:cNvPicPr>
          <p:nvPr/>
        </p:nvPicPr>
        <p:blipFill>
          <a:blip r:embed="rId2" cstate="print"/>
          <a:stretch>
            <a:fillRect/>
          </a:stretch>
        </p:blipFill>
        <p:spPr>
          <a:xfrm>
            <a:off x="1524000" y="0"/>
            <a:ext cx="4648200" cy="6858000"/>
          </a:xfrm>
          <a:prstGeom prst="rect">
            <a:avLst/>
          </a:prstGeom>
        </p:spPr>
      </p:pic>
      <p:sp>
        <p:nvSpPr>
          <p:cNvPr id="9" name="TextBox 8"/>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sp>
        <p:nvSpPr>
          <p:cNvPr id="14" name="Rectangle 13"/>
          <p:cNvSpPr/>
          <p:nvPr/>
        </p:nvSpPr>
        <p:spPr>
          <a:xfrm>
            <a:off x="6172200" y="0"/>
            <a:ext cx="4495800" cy="7086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324600" y="152400"/>
            <a:ext cx="4114800" cy="2308324"/>
          </a:xfrm>
          <a:prstGeom prst="rect">
            <a:avLst/>
          </a:prstGeom>
          <a:noFill/>
        </p:spPr>
        <p:txBody>
          <a:bodyPr wrap="square" rtlCol="0">
            <a:spAutoFit/>
          </a:bodyPr>
          <a:lstStyle/>
          <a:p>
            <a:r>
              <a:rPr lang="en-US" sz="2400" b="1" dirty="0">
                <a:latin typeface="Arial Black" pitchFamily="34" charset="0"/>
              </a:rPr>
              <a:t>1603: </a:t>
            </a:r>
          </a:p>
          <a:p>
            <a:r>
              <a:rPr lang="en-US" sz="2400" b="1" dirty="0">
                <a:latin typeface="Arial Black" pitchFamily="34" charset="0"/>
              </a:rPr>
              <a:t>Martin </a:t>
            </a:r>
            <a:r>
              <a:rPr lang="en-US" sz="2400" b="1" dirty="0" err="1">
                <a:latin typeface="Arial Black" pitchFamily="34" charset="0"/>
              </a:rPr>
              <a:t>Pring</a:t>
            </a:r>
            <a:r>
              <a:rPr lang="en-US" sz="2400" b="1" dirty="0">
                <a:latin typeface="Arial Black" pitchFamily="34" charset="0"/>
              </a:rPr>
              <a:t> (English) sails past coast of New Hampshire looking for sassafras (he didn’t find any)</a:t>
            </a:r>
          </a:p>
        </p:txBody>
      </p:sp>
      <p:sp>
        <p:nvSpPr>
          <p:cNvPr id="16" name="TextBox 15"/>
          <p:cNvSpPr txBox="1"/>
          <p:nvPr/>
        </p:nvSpPr>
        <p:spPr>
          <a:xfrm>
            <a:off x="6324600" y="5334001"/>
            <a:ext cx="4648200" cy="1384995"/>
          </a:xfrm>
          <a:prstGeom prst="rect">
            <a:avLst/>
          </a:prstGeom>
          <a:noFill/>
        </p:spPr>
        <p:txBody>
          <a:bodyPr wrap="square" rtlCol="0">
            <a:spAutoFit/>
          </a:bodyPr>
          <a:lstStyle/>
          <a:p>
            <a:r>
              <a:rPr lang="en-US" sz="2800" dirty="0">
                <a:latin typeface="+mj-lt"/>
              </a:rPr>
              <a:t>Later explorers:</a:t>
            </a:r>
          </a:p>
          <a:p>
            <a:r>
              <a:rPr lang="en-US" sz="2800" dirty="0">
                <a:latin typeface="+mj-lt"/>
              </a:rPr>
              <a:t>1605: Samuel de Champlain</a:t>
            </a:r>
          </a:p>
          <a:p>
            <a:r>
              <a:rPr lang="en-US" sz="2800" dirty="0">
                <a:latin typeface="+mj-lt"/>
              </a:rPr>
              <a:t>1614: John Smith</a:t>
            </a:r>
          </a:p>
        </p:txBody>
      </p:sp>
      <p:sp>
        <p:nvSpPr>
          <p:cNvPr id="17" name="TextBox 16"/>
          <p:cNvSpPr txBox="1"/>
          <p:nvPr/>
        </p:nvSpPr>
        <p:spPr>
          <a:xfrm>
            <a:off x="6324600" y="2438400"/>
            <a:ext cx="4343400" cy="2677656"/>
          </a:xfrm>
          <a:prstGeom prst="rect">
            <a:avLst/>
          </a:prstGeom>
          <a:noFill/>
        </p:spPr>
        <p:txBody>
          <a:bodyPr wrap="square" rtlCol="0">
            <a:spAutoFit/>
          </a:bodyPr>
          <a:lstStyle/>
          <a:p>
            <a:r>
              <a:rPr lang="en-US" sz="2400" dirty="0">
                <a:latin typeface="Blackadder ITC" pitchFamily="82" charset="0"/>
              </a:rPr>
              <a:t>“We beheld very good groves and woods replenished with tall </a:t>
            </a:r>
            <a:r>
              <a:rPr lang="en-US" sz="2400" dirty="0" err="1">
                <a:latin typeface="Blackadder ITC" pitchFamily="82" charset="0"/>
              </a:rPr>
              <a:t>Okes</a:t>
            </a:r>
            <a:r>
              <a:rPr lang="en-US" sz="2400" dirty="0">
                <a:latin typeface="Blackadder ITC" pitchFamily="82" charset="0"/>
              </a:rPr>
              <a:t>, beeches, pine-trees, </a:t>
            </a:r>
            <a:r>
              <a:rPr lang="en-US" sz="2400" dirty="0" err="1">
                <a:latin typeface="Blackadder ITC" pitchFamily="82" charset="0"/>
              </a:rPr>
              <a:t>firre</a:t>
            </a:r>
            <a:r>
              <a:rPr lang="en-US" sz="2400" dirty="0">
                <a:latin typeface="Blackadder ITC" pitchFamily="82" charset="0"/>
              </a:rPr>
              <a:t>-trees, </a:t>
            </a:r>
            <a:r>
              <a:rPr lang="en-US" sz="2400" dirty="0" err="1">
                <a:latin typeface="Blackadder ITC" pitchFamily="82" charset="0"/>
              </a:rPr>
              <a:t>hasels</a:t>
            </a:r>
            <a:r>
              <a:rPr lang="en-US" sz="2400" dirty="0">
                <a:latin typeface="Blackadder ITC" pitchFamily="82" charset="0"/>
              </a:rPr>
              <a:t>, </a:t>
            </a:r>
            <a:r>
              <a:rPr lang="en-US" sz="2400" dirty="0" err="1">
                <a:latin typeface="Blackadder ITC" pitchFamily="82" charset="0"/>
              </a:rPr>
              <a:t>wich-hasels</a:t>
            </a:r>
            <a:r>
              <a:rPr lang="en-US" sz="2400" dirty="0">
                <a:latin typeface="Blackadder ITC" pitchFamily="82" charset="0"/>
              </a:rPr>
              <a:t>, and maples. We saw here also all sundry sort of beasts, as stags, </a:t>
            </a:r>
            <a:r>
              <a:rPr lang="en-US" sz="2400" dirty="0" err="1">
                <a:latin typeface="Blackadder ITC" pitchFamily="82" charset="0"/>
              </a:rPr>
              <a:t>deere</a:t>
            </a:r>
            <a:r>
              <a:rPr lang="en-US" sz="2400" dirty="0">
                <a:latin typeface="Blackadder ITC" pitchFamily="82" charset="0"/>
              </a:rPr>
              <a:t>, </a:t>
            </a:r>
            <a:r>
              <a:rPr lang="en-US" sz="2400" dirty="0" err="1">
                <a:latin typeface="Blackadder ITC" pitchFamily="82" charset="0"/>
              </a:rPr>
              <a:t>beares</a:t>
            </a:r>
            <a:r>
              <a:rPr lang="en-US" sz="2400" dirty="0">
                <a:latin typeface="Blackadder ITC" pitchFamily="82" charset="0"/>
              </a:rPr>
              <a:t>, wolves, foxes, </a:t>
            </a:r>
            <a:r>
              <a:rPr lang="en-US" sz="2400" dirty="0" err="1">
                <a:latin typeface="Blackadder ITC" pitchFamily="82" charset="0"/>
              </a:rPr>
              <a:t>lusernes</a:t>
            </a:r>
            <a:r>
              <a:rPr lang="en-US" sz="2400" dirty="0">
                <a:latin typeface="Blackadder ITC" pitchFamily="82" charset="0"/>
              </a:rPr>
              <a:t>, and </a:t>
            </a:r>
            <a:r>
              <a:rPr lang="en-US" sz="2400" dirty="0" err="1">
                <a:latin typeface="Blackadder ITC" pitchFamily="82" charset="0"/>
              </a:rPr>
              <a:t>dogges</a:t>
            </a:r>
            <a:r>
              <a:rPr lang="en-US" sz="2400" dirty="0">
                <a:latin typeface="Blackadder ITC" pitchFamily="82" charset="0"/>
              </a:rPr>
              <a:t> with </a:t>
            </a:r>
            <a:r>
              <a:rPr lang="en-US" sz="2400" dirty="0" err="1">
                <a:latin typeface="Blackadder ITC" pitchFamily="82" charset="0"/>
              </a:rPr>
              <a:t>sharpe</a:t>
            </a:r>
            <a:r>
              <a:rPr lang="en-US" sz="2400" dirty="0">
                <a:latin typeface="Blackadder ITC" pitchFamily="82" charset="0"/>
              </a:rPr>
              <a:t> noses.”</a:t>
            </a:r>
          </a:p>
        </p:txBody>
      </p:sp>
    </p:spTree>
    <p:extLst>
      <p:ext uri="{BB962C8B-B14F-4D97-AF65-F5344CB8AC3E}">
        <p14:creationId xmlns:p14="http://schemas.microsoft.com/office/powerpoint/2010/main" val="813888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9144000" cy="2308324"/>
          </a:xfrm>
          <a:prstGeom prst="rect">
            <a:avLst/>
          </a:prstGeom>
          <a:noFill/>
        </p:spPr>
        <p:txBody>
          <a:bodyPr wrap="square" rtlCol="0">
            <a:spAutoFit/>
          </a:bodyPr>
          <a:lstStyle/>
          <a:p>
            <a:pPr algn="ctr"/>
            <a:r>
              <a:rPr lang="en-US" sz="3600" dirty="0">
                <a:latin typeface="Baskerville Old Face" pitchFamily="18" charset="0"/>
              </a:rPr>
              <a:t>Other Terms:</a:t>
            </a:r>
          </a:p>
          <a:p>
            <a:pPr algn="ctr"/>
            <a:r>
              <a:rPr lang="en-US" sz="3600" dirty="0">
                <a:latin typeface="Baskerville Old Face" pitchFamily="18" charset="0"/>
              </a:rPr>
              <a:t>Halfway Covenant: Puritans who had not had a profound “conversion” could still be church members, but with only partial rights.</a:t>
            </a:r>
          </a:p>
        </p:txBody>
      </p:sp>
      <p:sp>
        <p:nvSpPr>
          <p:cNvPr id="11" name="Rectangle 10"/>
          <p:cNvSpPr/>
          <p:nvPr/>
        </p:nvSpPr>
        <p:spPr>
          <a:xfrm>
            <a:off x="1524000" y="0"/>
            <a:ext cx="1702710" cy="369332"/>
          </a:xfrm>
          <a:prstGeom prst="rect">
            <a:avLst/>
          </a:prstGeom>
        </p:spPr>
        <p:txBody>
          <a:bodyPr wrap="none">
            <a:spAutoFit/>
          </a:bodyPr>
          <a:lstStyle/>
          <a:p>
            <a:r>
              <a:rPr lang="en-US" dirty="0">
                <a:ln w="25400">
                  <a:solidFill>
                    <a:schemeClr val="accent2">
                      <a:lumMod val="50000"/>
                    </a:schemeClr>
                  </a:solidFill>
                </a:ln>
                <a:solidFill>
                  <a:schemeClr val="accent6">
                    <a:lumMod val="50000"/>
                  </a:schemeClr>
                </a:solidFill>
                <a:latin typeface="Viner Hand ITC" pitchFamily="66" charset="0"/>
              </a:rPr>
              <a:t>Massachusetts</a:t>
            </a:r>
            <a:endParaRPr lang="en-US" dirty="0"/>
          </a:p>
        </p:txBody>
      </p:sp>
      <p:sp>
        <p:nvSpPr>
          <p:cNvPr id="6" name="Rectangle 5"/>
          <p:cNvSpPr/>
          <p:nvPr/>
        </p:nvSpPr>
        <p:spPr>
          <a:xfrm>
            <a:off x="8763000" y="5257800"/>
            <a:ext cx="1905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Behaving: puritan worship in the time of Elizabeth I, lithograph from The Church of England: A History for the People, by H.D.M. Spence-Jones, 19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7882" y="2413667"/>
            <a:ext cx="6316235" cy="444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717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Migrants</a:t>
            </a:r>
          </a:p>
        </p:txBody>
      </p:sp>
      <p:sp>
        <p:nvSpPr>
          <p:cNvPr id="6147" name="Rectangle 3"/>
          <p:cNvSpPr>
            <a:spLocks noGrp="1" noChangeArrowheads="1"/>
          </p:cNvSpPr>
          <p:nvPr>
            <p:ph type="body" idx="1"/>
          </p:nvPr>
        </p:nvSpPr>
        <p:spPr>
          <a:xfrm>
            <a:off x="5867400" y="1600201"/>
            <a:ext cx="4343400" cy="4525963"/>
          </a:xfrm>
        </p:spPr>
        <p:txBody>
          <a:bodyPr/>
          <a:lstStyle/>
          <a:p>
            <a:pPr eaLnBrk="1" hangingPunct="1"/>
            <a:r>
              <a:rPr lang="en-US"/>
              <a:t>Came as family groups, very few single men (like in Virginia).</a:t>
            </a:r>
          </a:p>
          <a:p>
            <a:pPr eaLnBrk="1" hangingPunct="1"/>
            <a:r>
              <a:rPr lang="en-US" b="1"/>
              <a:t>Most came from East Anglia, England</a:t>
            </a:r>
          </a:p>
        </p:txBody>
      </p:sp>
      <p:pic>
        <p:nvPicPr>
          <p:cNvPr id="6148" name="Picture 4" descr="england-regions2"/>
          <p:cNvPicPr>
            <a:picLocks noChangeAspect="1" noChangeArrowheads="1"/>
          </p:cNvPicPr>
          <p:nvPr/>
        </p:nvPicPr>
        <p:blipFill>
          <a:blip r:embed="rId2" cstate="print"/>
          <a:srcRect/>
          <a:stretch>
            <a:fillRect/>
          </a:stretch>
        </p:blipFill>
        <p:spPr bwMode="auto">
          <a:xfrm>
            <a:off x="1752601" y="1676400"/>
            <a:ext cx="3990975" cy="4000500"/>
          </a:xfrm>
          <a:prstGeom prst="rect">
            <a:avLst/>
          </a:prstGeom>
          <a:noFill/>
          <a:ln w="9525">
            <a:noFill/>
            <a:miter lim="800000"/>
            <a:headEnd/>
            <a:tailEnd/>
          </a:ln>
        </p:spPr>
      </p:pic>
      <p:sp>
        <p:nvSpPr>
          <p:cNvPr id="6149" name="Line 5"/>
          <p:cNvSpPr>
            <a:spLocks noChangeShapeType="1"/>
          </p:cNvSpPr>
          <p:nvPr/>
        </p:nvSpPr>
        <p:spPr bwMode="auto">
          <a:xfrm flipH="1">
            <a:off x="4876800" y="2438400"/>
            <a:ext cx="762000" cy="1219200"/>
          </a:xfrm>
          <a:prstGeom prst="line">
            <a:avLst/>
          </a:prstGeom>
          <a:noFill/>
          <a:ln w="12700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2231898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0"/>
            <a:ext cx="8229600" cy="1143000"/>
          </a:xfrm>
        </p:spPr>
        <p:txBody>
          <a:bodyPr/>
          <a:lstStyle/>
          <a:p>
            <a:pPr eaLnBrk="1" hangingPunct="1"/>
            <a:r>
              <a:rPr lang="en-US" i="1"/>
              <a:t>Puritan Families</a:t>
            </a:r>
          </a:p>
        </p:txBody>
      </p:sp>
      <p:sp>
        <p:nvSpPr>
          <p:cNvPr id="7171" name="Rectangle 3"/>
          <p:cNvSpPr>
            <a:spLocks noGrp="1" noChangeArrowheads="1"/>
          </p:cNvSpPr>
          <p:nvPr>
            <p:ph type="body" idx="1"/>
          </p:nvPr>
        </p:nvSpPr>
        <p:spPr>
          <a:xfrm>
            <a:off x="1981200" y="990600"/>
            <a:ext cx="8153400" cy="2819400"/>
          </a:xfrm>
        </p:spPr>
        <p:txBody>
          <a:bodyPr/>
          <a:lstStyle/>
          <a:p>
            <a:pPr eaLnBrk="1" hangingPunct="1">
              <a:lnSpc>
                <a:spcPct val="90000"/>
              </a:lnSpc>
            </a:pPr>
            <a:r>
              <a:rPr lang="en-US" sz="2400"/>
              <a:t>Very close, with multiple generations living in the same house</a:t>
            </a:r>
          </a:p>
          <a:p>
            <a:pPr eaLnBrk="1" hangingPunct="1">
              <a:lnSpc>
                <a:spcPct val="90000"/>
              </a:lnSpc>
            </a:pPr>
            <a:r>
              <a:rPr lang="en-US" sz="2400" b="1"/>
              <a:t>Women weren’t considered equal, but could do most things men could</a:t>
            </a:r>
          </a:p>
          <a:p>
            <a:pPr eaLnBrk="1" hangingPunct="1">
              <a:lnSpc>
                <a:spcPct val="90000"/>
              </a:lnSpc>
            </a:pPr>
            <a:r>
              <a:rPr lang="en-US" sz="2400"/>
              <a:t>Single people couldn’t live by themselves, by law</a:t>
            </a:r>
          </a:p>
          <a:p>
            <a:pPr eaLnBrk="1" hangingPunct="1">
              <a:lnSpc>
                <a:spcPct val="90000"/>
              </a:lnSpc>
            </a:pPr>
            <a:r>
              <a:rPr lang="en-US" sz="2400"/>
              <a:t>Marriage was a civil, not a religious ceremony: divorce was legal and easy to get</a:t>
            </a:r>
          </a:p>
          <a:p>
            <a:pPr eaLnBrk="1" hangingPunct="1">
              <a:lnSpc>
                <a:spcPct val="90000"/>
              </a:lnSpc>
            </a:pPr>
            <a:endParaRPr lang="en-US" sz="2400"/>
          </a:p>
        </p:txBody>
      </p:sp>
      <p:pic>
        <p:nvPicPr>
          <p:cNvPr id="7172" name="Picture 4" descr="23209373"/>
          <p:cNvPicPr>
            <a:picLocks noChangeAspect="1" noChangeArrowheads="1"/>
          </p:cNvPicPr>
          <p:nvPr/>
        </p:nvPicPr>
        <p:blipFill>
          <a:blip r:embed="rId2" cstate="print"/>
          <a:srcRect/>
          <a:stretch>
            <a:fillRect/>
          </a:stretch>
        </p:blipFill>
        <p:spPr bwMode="auto">
          <a:xfrm>
            <a:off x="1828800" y="3886200"/>
            <a:ext cx="3175000" cy="2540000"/>
          </a:xfrm>
          <a:prstGeom prst="rect">
            <a:avLst/>
          </a:prstGeom>
          <a:noFill/>
          <a:ln w="9525">
            <a:noFill/>
            <a:miter lim="800000"/>
            <a:headEnd/>
            <a:tailEnd/>
          </a:ln>
        </p:spPr>
      </p:pic>
      <p:sp>
        <p:nvSpPr>
          <p:cNvPr id="7173" name="Rectangle 5"/>
          <p:cNvSpPr>
            <a:spLocks noChangeArrowheads="1"/>
          </p:cNvSpPr>
          <p:nvPr/>
        </p:nvSpPr>
        <p:spPr bwMode="auto">
          <a:xfrm>
            <a:off x="5257800" y="3733800"/>
            <a:ext cx="5105400" cy="28194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400" b="1"/>
              <a:t>Traditional family names were passed on to children</a:t>
            </a:r>
          </a:p>
          <a:p>
            <a:pPr marL="342900" indent="-342900">
              <a:lnSpc>
                <a:spcPct val="90000"/>
              </a:lnSpc>
              <a:spcBef>
                <a:spcPct val="20000"/>
              </a:spcBef>
              <a:buFontTx/>
              <a:buChar char="•"/>
            </a:pPr>
            <a:r>
              <a:rPr lang="en-US" sz="2400"/>
              <a:t>Loved their children deeply, but preferred the “tough love” school of child-rearing.</a:t>
            </a:r>
          </a:p>
          <a:p>
            <a:pPr marL="342900" indent="-342900">
              <a:lnSpc>
                <a:spcPct val="90000"/>
              </a:lnSpc>
              <a:spcBef>
                <a:spcPct val="20000"/>
              </a:spcBef>
              <a:buFontTx/>
              <a:buChar char="•"/>
            </a:pPr>
            <a:r>
              <a:rPr lang="en-US" sz="2400"/>
              <a:t>Children were sometimes sent to be raised by other families!</a:t>
            </a:r>
          </a:p>
        </p:txBody>
      </p:sp>
    </p:spTree>
    <p:extLst>
      <p:ext uri="{BB962C8B-B14F-4D97-AF65-F5344CB8AC3E}">
        <p14:creationId xmlns:p14="http://schemas.microsoft.com/office/powerpoint/2010/main" val="3566012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274638"/>
            <a:ext cx="8229600" cy="792162"/>
          </a:xfrm>
        </p:spPr>
        <p:txBody>
          <a:bodyPr/>
          <a:lstStyle/>
          <a:p>
            <a:pPr eaLnBrk="1" hangingPunct="1"/>
            <a:r>
              <a:rPr lang="en-US"/>
              <a:t>-</a:t>
            </a:r>
            <a:r>
              <a:rPr lang="en-US" i="1"/>
              <a:t> Dating </a:t>
            </a:r>
            <a:r>
              <a:rPr lang="en-US"/>
              <a:t>- </a:t>
            </a:r>
          </a:p>
        </p:txBody>
      </p:sp>
      <p:sp>
        <p:nvSpPr>
          <p:cNvPr id="8195" name="Rectangle 3"/>
          <p:cNvSpPr>
            <a:spLocks noGrp="1" noChangeArrowheads="1"/>
          </p:cNvSpPr>
          <p:nvPr>
            <p:ph type="body" idx="1"/>
          </p:nvPr>
        </p:nvSpPr>
        <p:spPr>
          <a:xfrm>
            <a:off x="1981200" y="1143000"/>
            <a:ext cx="8229600" cy="5486400"/>
          </a:xfrm>
        </p:spPr>
        <p:txBody>
          <a:bodyPr/>
          <a:lstStyle/>
          <a:p>
            <a:pPr eaLnBrk="1" hangingPunct="1">
              <a:lnSpc>
                <a:spcPct val="90000"/>
              </a:lnSpc>
            </a:pPr>
            <a:r>
              <a:rPr lang="en-US" b="1"/>
              <a:t>Puritan teens were free to date who they liked, but only supervised and with parental permission</a:t>
            </a:r>
          </a:p>
          <a:p>
            <a:pPr eaLnBrk="1" hangingPunct="1">
              <a:lnSpc>
                <a:spcPct val="90000"/>
              </a:lnSpc>
            </a:pPr>
            <a:r>
              <a:rPr lang="en-US"/>
              <a:t>Courting stick – a long, hollow tube dating teens used to whisper to each other in front of their families</a:t>
            </a:r>
          </a:p>
          <a:p>
            <a:pPr eaLnBrk="1" hangingPunct="1">
              <a:lnSpc>
                <a:spcPct val="90000"/>
              </a:lnSpc>
            </a:pPr>
            <a:r>
              <a:rPr lang="en-US"/>
              <a:t>Bundling: Teens could sleep together in the same bed, but were wrapped in blankets and separated by a sometimes jagged board.</a:t>
            </a:r>
          </a:p>
          <a:p>
            <a:pPr eaLnBrk="1" hangingPunct="1">
              <a:lnSpc>
                <a:spcPct val="90000"/>
              </a:lnSpc>
            </a:pPr>
            <a:r>
              <a:rPr lang="en-US"/>
              <a:t>Sex before marriage could be punished by death</a:t>
            </a:r>
          </a:p>
          <a:p>
            <a:pPr eaLnBrk="1" hangingPunct="1">
              <a:lnSpc>
                <a:spcPct val="90000"/>
              </a:lnSpc>
            </a:pPr>
            <a:r>
              <a:rPr lang="en-US"/>
              <a:t>Once married, intimacy was encouraged – but only in private. Even couples kissing in public could be punished severely.</a:t>
            </a:r>
          </a:p>
        </p:txBody>
      </p:sp>
    </p:spTree>
    <p:extLst>
      <p:ext uri="{BB962C8B-B14F-4D97-AF65-F5344CB8AC3E}">
        <p14:creationId xmlns:p14="http://schemas.microsoft.com/office/powerpoint/2010/main" val="3589919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81200" y="0"/>
            <a:ext cx="8229600" cy="1143000"/>
          </a:xfrm>
        </p:spPr>
        <p:txBody>
          <a:bodyPr/>
          <a:lstStyle/>
          <a:p>
            <a:pPr eaLnBrk="1" hangingPunct="1"/>
            <a:r>
              <a:rPr lang="en-US"/>
              <a:t>Puritan Food</a:t>
            </a:r>
          </a:p>
        </p:txBody>
      </p:sp>
      <p:sp>
        <p:nvSpPr>
          <p:cNvPr id="9219" name="Rectangle 3"/>
          <p:cNvSpPr>
            <a:spLocks noGrp="1" noChangeArrowheads="1"/>
          </p:cNvSpPr>
          <p:nvPr>
            <p:ph type="body" idx="1"/>
          </p:nvPr>
        </p:nvSpPr>
        <p:spPr>
          <a:xfrm>
            <a:off x="1905000" y="2590801"/>
            <a:ext cx="8229600" cy="3916363"/>
          </a:xfrm>
        </p:spPr>
        <p:txBody>
          <a:bodyPr/>
          <a:lstStyle/>
          <a:p>
            <a:pPr eaLnBrk="1" hangingPunct="1"/>
            <a:r>
              <a:rPr lang="en-US"/>
              <a:t>Baked beans/peas: could be baked on Saturday, eaten on Sunday without having to work on the “Sabbath.”  Was usually eaten with brown bread.</a:t>
            </a:r>
          </a:p>
          <a:p>
            <a:pPr eaLnBrk="1" hangingPunct="1"/>
            <a:r>
              <a:rPr lang="en-US"/>
              <a:t>Boiled dinner: meat and vegetables boiled together with no seasoning</a:t>
            </a:r>
          </a:p>
          <a:p>
            <a:pPr eaLnBrk="1" hangingPunct="1"/>
            <a:r>
              <a:rPr lang="en-US"/>
              <a:t>Baked goods: Pies and cakes were very popular</a:t>
            </a:r>
          </a:p>
          <a:p>
            <a:pPr eaLnBrk="1" hangingPunct="1"/>
            <a:r>
              <a:rPr lang="en-US"/>
              <a:t>Refused to eat lobsters, shellfish, wild game, unless completely necessary.</a:t>
            </a:r>
          </a:p>
          <a:p>
            <a:pPr eaLnBrk="1" hangingPunct="1"/>
            <a:endParaRPr lang="en-US"/>
          </a:p>
        </p:txBody>
      </p:sp>
      <p:pic>
        <p:nvPicPr>
          <p:cNvPr id="9220" name="Picture 4" descr="461"/>
          <p:cNvPicPr>
            <a:picLocks noChangeAspect="1" noChangeArrowheads="1"/>
          </p:cNvPicPr>
          <p:nvPr/>
        </p:nvPicPr>
        <p:blipFill>
          <a:blip r:embed="rId2" cstate="print"/>
          <a:srcRect/>
          <a:stretch>
            <a:fillRect/>
          </a:stretch>
        </p:blipFill>
        <p:spPr bwMode="auto">
          <a:xfrm>
            <a:off x="1828800" y="914400"/>
            <a:ext cx="2438400" cy="1733550"/>
          </a:xfrm>
          <a:prstGeom prst="rect">
            <a:avLst/>
          </a:prstGeom>
          <a:noFill/>
          <a:ln w="9525">
            <a:noFill/>
            <a:miter lim="800000"/>
            <a:headEnd/>
            <a:tailEnd/>
          </a:ln>
        </p:spPr>
      </p:pic>
      <p:pic>
        <p:nvPicPr>
          <p:cNvPr id="9221" name="Picture 5" descr="apple_pie"/>
          <p:cNvPicPr>
            <a:picLocks noChangeAspect="1" noChangeArrowheads="1"/>
          </p:cNvPicPr>
          <p:nvPr/>
        </p:nvPicPr>
        <p:blipFill>
          <a:blip r:embed="rId3" cstate="print"/>
          <a:srcRect/>
          <a:stretch>
            <a:fillRect/>
          </a:stretch>
        </p:blipFill>
        <p:spPr bwMode="auto">
          <a:xfrm>
            <a:off x="8153400" y="1066801"/>
            <a:ext cx="2286000" cy="1514475"/>
          </a:xfrm>
          <a:prstGeom prst="rect">
            <a:avLst/>
          </a:prstGeom>
          <a:noFill/>
          <a:ln w="9525">
            <a:noFill/>
            <a:miter lim="800000"/>
            <a:headEnd/>
            <a:tailEnd/>
          </a:ln>
        </p:spPr>
      </p:pic>
      <p:pic>
        <p:nvPicPr>
          <p:cNvPr id="9222" name="Picture 6" descr="baked beans2"/>
          <p:cNvPicPr>
            <a:picLocks noChangeAspect="1" noChangeArrowheads="1"/>
          </p:cNvPicPr>
          <p:nvPr/>
        </p:nvPicPr>
        <p:blipFill>
          <a:blip r:embed="rId4" cstate="print"/>
          <a:srcRect/>
          <a:stretch>
            <a:fillRect/>
          </a:stretch>
        </p:blipFill>
        <p:spPr bwMode="auto">
          <a:xfrm>
            <a:off x="4800600" y="990600"/>
            <a:ext cx="2362200" cy="1646238"/>
          </a:xfrm>
          <a:prstGeom prst="rect">
            <a:avLst/>
          </a:prstGeom>
          <a:noFill/>
          <a:ln w="9525">
            <a:noFill/>
            <a:miter lim="800000"/>
            <a:headEnd/>
            <a:tailEnd/>
          </a:ln>
        </p:spPr>
      </p:pic>
    </p:spTree>
    <p:extLst>
      <p:ext uri="{BB962C8B-B14F-4D97-AF65-F5344CB8AC3E}">
        <p14:creationId xmlns:p14="http://schemas.microsoft.com/office/powerpoint/2010/main" val="2106550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0"/>
            <a:ext cx="8229600" cy="1143000"/>
          </a:xfrm>
        </p:spPr>
        <p:txBody>
          <a:bodyPr/>
          <a:lstStyle/>
          <a:p>
            <a:pPr eaLnBrk="1" hangingPunct="1"/>
            <a:r>
              <a:rPr lang="en-US"/>
              <a:t>The Wicked Good Accent</a:t>
            </a:r>
          </a:p>
        </p:txBody>
      </p:sp>
      <p:sp>
        <p:nvSpPr>
          <p:cNvPr id="10243" name="Rectangle 3"/>
          <p:cNvSpPr>
            <a:spLocks noGrp="1" noChangeArrowheads="1"/>
          </p:cNvSpPr>
          <p:nvPr>
            <p:ph type="body" idx="1"/>
          </p:nvPr>
        </p:nvSpPr>
        <p:spPr>
          <a:xfrm>
            <a:off x="1524000" y="1066800"/>
            <a:ext cx="9144000" cy="5486400"/>
          </a:xfrm>
        </p:spPr>
        <p:txBody>
          <a:bodyPr/>
          <a:lstStyle/>
          <a:p>
            <a:pPr eaLnBrk="1" hangingPunct="1">
              <a:lnSpc>
                <a:spcPct val="90000"/>
              </a:lnSpc>
            </a:pPr>
            <a:r>
              <a:rPr lang="en-US" dirty="0"/>
              <a:t>Based on East Anglian speech</a:t>
            </a:r>
          </a:p>
          <a:p>
            <a:pPr eaLnBrk="1" hangingPunct="1">
              <a:lnSpc>
                <a:spcPct val="90000"/>
              </a:lnSpc>
            </a:pPr>
            <a:r>
              <a:rPr lang="en-US" dirty="0"/>
              <a:t>Gets rid of H after W (Whale=Wale)</a:t>
            </a:r>
          </a:p>
          <a:p>
            <a:pPr eaLnBrk="1" hangingPunct="1">
              <a:lnSpc>
                <a:spcPct val="90000"/>
              </a:lnSpc>
            </a:pPr>
            <a:r>
              <a:rPr lang="en-US" dirty="0"/>
              <a:t>The Long A sound (aunt vs ant)</a:t>
            </a:r>
          </a:p>
          <a:p>
            <a:pPr eaLnBrk="1" hangingPunct="1">
              <a:lnSpc>
                <a:spcPct val="90000"/>
              </a:lnSpc>
            </a:pPr>
            <a:r>
              <a:rPr lang="en-US" dirty="0"/>
              <a:t>Gets rid of R after vowels (There = </a:t>
            </a:r>
            <a:r>
              <a:rPr lang="en-US" dirty="0" err="1"/>
              <a:t>theah</a:t>
            </a:r>
            <a:r>
              <a:rPr lang="en-US" dirty="0"/>
              <a:t>, Father = Fa-</a:t>
            </a:r>
            <a:r>
              <a:rPr lang="en-US" dirty="0" err="1"/>
              <a:t>thah</a:t>
            </a:r>
            <a:r>
              <a:rPr lang="en-US" dirty="0"/>
              <a:t>, Yesterday = </a:t>
            </a:r>
            <a:r>
              <a:rPr lang="en-US" dirty="0" err="1"/>
              <a:t>Yestidy</a:t>
            </a:r>
            <a:r>
              <a:rPr lang="en-US" dirty="0"/>
              <a:t>)</a:t>
            </a:r>
          </a:p>
          <a:p>
            <a:pPr eaLnBrk="1" hangingPunct="1">
              <a:lnSpc>
                <a:spcPct val="90000"/>
              </a:lnSpc>
            </a:pPr>
            <a:r>
              <a:rPr lang="en-US" dirty="0"/>
              <a:t>Last syllables are clipped (</a:t>
            </a:r>
            <a:r>
              <a:rPr lang="en-US" dirty="0" err="1"/>
              <a:t>Hahv’d</a:t>
            </a:r>
            <a:r>
              <a:rPr lang="en-US" dirty="0"/>
              <a:t>, </a:t>
            </a:r>
            <a:r>
              <a:rPr lang="en-US" dirty="0" err="1"/>
              <a:t>Swed’n</a:t>
            </a:r>
            <a:r>
              <a:rPr lang="en-US" dirty="0"/>
              <a:t>) </a:t>
            </a:r>
          </a:p>
          <a:p>
            <a:pPr eaLnBrk="1" hangingPunct="1">
              <a:lnSpc>
                <a:spcPct val="90000"/>
              </a:lnSpc>
            </a:pPr>
            <a:r>
              <a:rPr lang="en-US" dirty="0"/>
              <a:t>R is added where none existed: (idea = </a:t>
            </a:r>
            <a:r>
              <a:rPr lang="en-US" dirty="0" err="1"/>
              <a:t>idear</a:t>
            </a:r>
            <a:r>
              <a:rPr lang="en-US" dirty="0"/>
              <a:t>)</a:t>
            </a:r>
          </a:p>
          <a:p>
            <a:pPr eaLnBrk="1" hangingPunct="1">
              <a:lnSpc>
                <a:spcPct val="90000"/>
              </a:lnSpc>
            </a:pPr>
            <a:r>
              <a:rPr lang="en-US" dirty="0"/>
              <a:t>Long words appear out of nowhere: rambunctious, splendiferous</a:t>
            </a:r>
          </a:p>
          <a:p>
            <a:pPr eaLnBrk="1" hangingPunct="1">
              <a:lnSpc>
                <a:spcPct val="90000"/>
              </a:lnSpc>
            </a:pPr>
            <a:r>
              <a:rPr lang="en-US" dirty="0"/>
              <a:t>Vowel sounds changed: stone = stun </a:t>
            </a:r>
          </a:p>
          <a:p>
            <a:pPr eaLnBrk="1" hangingPunct="1">
              <a:lnSpc>
                <a:spcPct val="90000"/>
              </a:lnSpc>
            </a:pPr>
            <a:r>
              <a:rPr lang="en-US" dirty="0"/>
              <a:t>Time: Used “Quarter ‘till” and “Half past.”</a:t>
            </a:r>
          </a:p>
        </p:txBody>
      </p:sp>
    </p:spTree>
    <p:extLst>
      <p:ext uri="{BB962C8B-B14F-4D97-AF65-F5344CB8AC3E}">
        <p14:creationId xmlns:p14="http://schemas.microsoft.com/office/powerpoint/2010/main" val="4275249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 Houses -</a:t>
            </a:r>
          </a:p>
        </p:txBody>
      </p:sp>
      <p:sp>
        <p:nvSpPr>
          <p:cNvPr id="11267" name="Rectangle 3"/>
          <p:cNvSpPr>
            <a:spLocks noGrp="1" noChangeArrowheads="1"/>
          </p:cNvSpPr>
          <p:nvPr>
            <p:ph type="body" idx="1"/>
          </p:nvPr>
        </p:nvSpPr>
        <p:spPr>
          <a:xfrm>
            <a:off x="1981200" y="1295401"/>
            <a:ext cx="8229600" cy="4525963"/>
          </a:xfrm>
        </p:spPr>
        <p:txBody>
          <a:bodyPr/>
          <a:lstStyle/>
          <a:p>
            <a:pPr eaLnBrk="1" hangingPunct="1"/>
            <a:r>
              <a:rPr lang="en-US"/>
              <a:t>Made of wood, sided with clapboards (Clabberds, clabbids)</a:t>
            </a:r>
          </a:p>
          <a:p>
            <a:pPr eaLnBrk="1" hangingPunct="1"/>
            <a:r>
              <a:rPr lang="en-US"/>
              <a:t>Held together with wooden pegs, mortices, and post-and-beam construction</a:t>
            </a:r>
          </a:p>
          <a:p>
            <a:pPr eaLnBrk="1" hangingPunct="1"/>
            <a:r>
              <a:rPr lang="en-US"/>
              <a:t>Often 2-story</a:t>
            </a:r>
          </a:p>
          <a:p>
            <a:pPr eaLnBrk="1" hangingPunct="1"/>
            <a:r>
              <a:rPr lang="en-US"/>
              <a:t>The Saltbox</a:t>
            </a:r>
          </a:p>
        </p:txBody>
      </p:sp>
      <p:pic>
        <p:nvPicPr>
          <p:cNvPr id="11268" name="Picture 4" descr="HartwellTavern1733MinuteManNatlHistParkLincolnMassachusettsinfallcolor_full"/>
          <p:cNvPicPr>
            <a:picLocks noChangeAspect="1" noChangeArrowheads="1"/>
          </p:cNvPicPr>
          <p:nvPr/>
        </p:nvPicPr>
        <p:blipFill>
          <a:blip r:embed="rId2" cstate="print"/>
          <a:srcRect/>
          <a:stretch>
            <a:fillRect/>
          </a:stretch>
        </p:blipFill>
        <p:spPr bwMode="auto">
          <a:xfrm>
            <a:off x="5334000" y="3497264"/>
            <a:ext cx="5029200" cy="3360737"/>
          </a:xfrm>
          <a:prstGeom prst="rect">
            <a:avLst/>
          </a:prstGeom>
          <a:noFill/>
          <a:ln w="9525">
            <a:noFill/>
            <a:miter lim="800000"/>
            <a:headEnd/>
            <a:tailEnd/>
          </a:ln>
        </p:spPr>
      </p:pic>
    </p:spTree>
    <p:extLst>
      <p:ext uri="{BB962C8B-B14F-4D97-AF65-F5344CB8AC3E}">
        <p14:creationId xmlns:p14="http://schemas.microsoft.com/office/powerpoint/2010/main" val="661088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8"/>
            <a:ext cx="8229600" cy="1020762"/>
          </a:xfrm>
        </p:spPr>
        <p:txBody>
          <a:bodyPr/>
          <a:lstStyle/>
          <a:p>
            <a:pPr eaLnBrk="1" hangingPunct="1"/>
            <a:r>
              <a:rPr lang="en-US"/>
              <a:t>Style</a:t>
            </a:r>
          </a:p>
        </p:txBody>
      </p:sp>
      <p:sp>
        <p:nvSpPr>
          <p:cNvPr id="12291" name="Rectangle 3"/>
          <p:cNvSpPr>
            <a:spLocks noGrp="1" noChangeArrowheads="1"/>
          </p:cNvSpPr>
          <p:nvPr>
            <p:ph type="body" idx="1"/>
          </p:nvPr>
        </p:nvSpPr>
        <p:spPr>
          <a:xfrm>
            <a:off x="1981200" y="1219200"/>
            <a:ext cx="8229600" cy="5410200"/>
          </a:xfrm>
        </p:spPr>
        <p:txBody>
          <a:bodyPr/>
          <a:lstStyle/>
          <a:p>
            <a:pPr eaLnBrk="1" hangingPunct="1">
              <a:lnSpc>
                <a:spcPct val="90000"/>
              </a:lnSpc>
            </a:pPr>
            <a:r>
              <a:rPr lang="en-US"/>
              <a:t>“sadd” colors: various shades of brown (“liver” “russet” “puce”), orange, dark green, purple. Also, black and gray (the more formal and distinguished in the community)</a:t>
            </a:r>
          </a:p>
          <a:p>
            <a:pPr eaLnBrk="1" hangingPunct="1">
              <a:lnSpc>
                <a:spcPct val="90000"/>
              </a:lnSpc>
            </a:pPr>
            <a:r>
              <a:rPr lang="en-US"/>
              <a:t>Wore the tall felt “steeple” hats, but hatbands were illegal!</a:t>
            </a:r>
          </a:p>
          <a:p>
            <a:pPr eaLnBrk="1" hangingPunct="1">
              <a:lnSpc>
                <a:spcPct val="90000"/>
              </a:lnSpc>
            </a:pPr>
            <a:r>
              <a:rPr lang="en-US"/>
              <a:t>No: Long hair, silver buckles, lace, or short sleeves</a:t>
            </a:r>
          </a:p>
          <a:p>
            <a:pPr eaLnBrk="1" hangingPunct="1">
              <a:lnSpc>
                <a:spcPct val="90000"/>
              </a:lnSpc>
            </a:pPr>
            <a:r>
              <a:rPr lang="en-US"/>
              <a:t>No baths: but scented powders and leaves were used</a:t>
            </a:r>
          </a:p>
          <a:p>
            <a:pPr eaLnBrk="1" hangingPunct="1">
              <a:lnSpc>
                <a:spcPct val="90000"/>
              </a:lnSpc>
            </a:pPr>
            <a:r>
              <a:rPr lang="en-US"/>
              <a:t>Toothpaste: made of sulphur, butter, and gunpowder    </a:t>
            </a:r>
          </a:p>
        </p:txBody>
      </p:sp>
    </p:spTree>
    <p:extLst>
      <p:ext uri="{BB962C8B-B14F-4D97-AF65-F5344CB8AC3E}">
        <p14:creationId xmlns:p14="http://schemas.microsoft.com/office/powerpoint/2010/main" val="2743580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274638"/>
            <a:ext cx="8229600" cy="715962"/>
          </a:xfrm>
        </p:spPr>
        <p:txBody>
          <a:bodyPr/>
          <a:lstStyle/>
          <a:p>
            <a:pPr eaLnBrk="1" hangingPunct="1"/>
            <a:r>
              <a:rPr lang="en-US" sz="4000" b="1"/>
              <a:t>Church Services</a:t>
            </a:r>
          </a:p>
        </p:txBody>
      </p:sp>
      <p:sp>
        <p:nvSpPr>
          <p:cNvPr id="13315" name="Rectangle 3"/>
          <p:cNvSpPr>
            <a:spLocks noGrp="1" noChangeArrowheads="1"/>
          </p:cNvSpPr>
          <p:nvPr>
            <p:ph type="body" idx="1"/>
          </p:nvPr>
        </p:nvSpPr>
        <p:spPr>
          <a:xfrm>
            <a:off x="1333130" y="1524000"/>
            <a:ext cx="5029200" cy="4525963"/>
          </a:xfrm>
        </p:spPr>
        <p:txBody>
          <a:bodyPr/>
          <a:lstStyle/>
          <a:p>
            <a:pPr eaLnBrk="1" hangingPunct="1">
              <a:lnSpc>
                <a:spcPct val="80000"/>
              </a:lnSpc>
            </a:pPr>
            <a:r>
              <a:rPr lang="en-US" sz="2400" b="1" dirty="0"/>
              <a:t>Were called “meetings” (hence, the meetinghouse)</a:t>
            </a:r>
          </a:p>
          <a:p>
            <a:pPr eaLnBrk="1" hangingPunct="1">
              <a:lnSpc>
                <a:spcPct val="80000"/>
              </a:lnSpc>
            </a:pPr>
            <a:r>
              <a:rPr lang="en-US" sz="2400" dirty="0"/>
              <a:t>Started by having people confess their sins for public punishment and shame</a:t>
            </a:r>
          </a:p>
          <a:p>
            <a:pPr eaLnBrk="1" hangingPunct="1">
              <a:lnSpc>
                <a:spcPct val="80000"/>
              </a:lnSpc>
            </a:pPr>
            <a:r>
              <a:rPr lang="en-US" sz="2400" dirty="0"/>
              <a:t>Had 2, 2-hour sermons (and possible a third shorter sermon later)</a:t>
            </a:r>
          </a:p>
          <a:p>
            <a:pPr eaLnBrk="1" hangingPunct="1">
              <a:lnSpc>
                <a:spcPct val="80000"/>
              </a:lnSpc>
            </a:pPr>
            <a:r>
              <a:rPr lang="en-US" sz="2400" dirty="0"/>
              <a:t>Prayers often lasted an hour or more</a:t>
            </a:r>
          </a:p>
          <a:p>
            <a:pPr eaLnBrk="1" hangingPunct="1">
              <a:lnSpc>
                <a:spcPct val="80000"/>
              </a:lnSpc>
            </a:pPr>
            <a:r>
              <a:rPr lang="en-US" sz="2400" dirty="0"/>
              <a:t>Men often came armed</a:t>
            </a:r>
          </a:p>
          <a:p>
            <a:pPr eaLnBrk="1" hangingPunct="1">
              <a:lnSpc>
                <a:spcPct val="80000"/>
              </a:lnSpc>
            </a:pPr>
            <a:r>
              <a:rPr lang="en-US" sz="2400" dirty="0"/>
              <a:t>The “tithing-rod” was used to awaken sleepers</a:t>
            </a:r>
          </a:p>
          <a:p>
            <a:pPr eaLnBrk="1" hangingPunct="1">
              <a:lnSpc>
                <a:spcPct val="80000"/>
              </a:lnSpc>
            </a:pPr>
            <a:endParaRPr lang="en-US" sz="2400" dirty="0"/>
          </a:p>
        </p:txBody>
      </p:sp>
      <p:pic>
        <p:nvPicPr>
          <p:cNvPr id="13316" name="Picture 4" descr="minister"/>
          <p:cNvPicPr>
            <a:picLocks noChangeAspect="1" noChangeArrowheads="1"/>
          </p:cNvPicPr>
          <p:nvPr/>
        </p:nvPicPr>
        <p:blipFill>
          <a:blip r:embed="rId2" cstate="print"/>
          <a:srcRect/>
          <a:stretch>
            <a:fillRect/>
          </a:stretch>
        </p:blipFill>
        <p:spPr bwMode="auto">
          <a:xfrm>
            <a:off x="6858001" y="1524000"/>
            <a:ext cx="3546475" cy="4495800"/>
          </a:xfrm>
          <a:prstGeom prst="rect">
            <a:avLst/>
          </a:prstGeom>
          <a:noFill/>
          <a:ln w="9525">
            <a:noFill/>
            <a:miter lim="800000"/>
            <a:headEnd/>
            <a:tailEnd/>
          </a:ln>
        </p:spPr>
      </p:pic>
    </p:spTree>
    <p:extLst>
      <p:ext uri="{BB962C8B-B14F-4D97-AF65-F5344CB8AC3E}">
        <p14:creationId xmlns:p14="http://schemas.microsoft.com/office/powerpoint/2010/main" val="2528127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t>The Meetinghouse</a:t>
            </a:r>
          </a:p>
        </p:txBody>
      </p:sp>
      <p:sp>
        <p:nvSpPr>
          <p:cNvPr id="14339" name="Rectangle 3"/>
          <p:cNvSpPr>
            <a:spLocks noGrp="1" noChangeArrowheads="1"/>
          </p:cNvSpPr>
          <p:nvPr>
            <p:ph type="body" idx="1"/>
          </p:nvPr>
        </p:nvSpPr>
        <p:spPr>
          <a:xfrm>
            <a:off x="1981200" y="1600200"/>
            <a:ext cx="8305800" cy="1676400"/>
          </a:xfrm>
        </p:spPr>
        <p:txBody>
          <a:bodyPr/>
          <a:lstStyle/>
          <a:p>
            <a:pPr eaLnBrk="1" hangingPunct="1">
              <a:lnSpc>
                <a:spcPct val="80000"/>
              </a:lnSpc>
            </a:pPr>
            <a:r>
              <a:rPr lang="en-US"/>
              <a:t>Meetinghouse was unheated, with wooden benches or enclosed pews</a:t>
            </a:r>
          </a:p>
          <a:p>
            <a:pPr eaLnBrk="1" hangingPunct="1">
              <a:lnSpc>
                <a:spcPct val="80000"/>
              </a:lnSpc>
            </a:pPr>
            <a:r>
              <a:rPr lang="en-US"/>
              <a:t>The pulpit was at the front of the room, with a large window behind.</a:t>
            </a:r>
          </a:p>
          <a:p>
            <a:pPr eaLnBrk="1" hangingPunct="1">
              <a:lnSpc>
                <a:spcPct val="80000"/>
              </a:lnSpc>
            </a:pPr>
            <a:endParaRPr lang="en-US"/>
          </a:p>
        </p:txBody>
      </p:sp>
      <p:pic>
        <p:nvPicPr>
          <p:cNvPr id="14340" name="Picture 4" descr="J_SandownMeetingHouse1774SandownNewHampshireInterior_Full"/>
          <p:cNvPicPr>
            <a:picLocks noChangeAspect="1" noChangeArrowheads="1"/>
          </p:cNvPicPr>
          <p:nvPr/>
        </p:nvPicPr>
        <p:blipFill>
          <a:blip r:embed="rId2" cstate="print"/>
          <a:srcRect/>
          <a:stretch>
            <a:fillRect/>
          </a:stretch>
        </p:blipFill>
        <p:spPr bwMode="auto">
          <a:xfrm>
            <a:off x="1905000" y="3276601"/>
            <a:ext cx="5029200" cy="3336925"/>
          </a:xfrm>
          <a:prstGeom prst="rect">
            <a:avLst/>
          </a:prstGeom>
          <a:noFill/>
          <a:ln w="9525">
            <a:noFill/>
            <a:miter lim="800000"/>
            <a:headEnd/>
            <a:tailEnd/>
          </a:ln>
        </p:spPr>
      </p:pic>
      <p:sp>
        <p:nvSpPr>
          <p:cNvPr id="14341" name="Rectangle 5"/>
          <p:cNvSpPr>
            <a:spLocks noChangeArrowheads="1"/>
          </p:cNvSpPr>
          <p:nvPr/>
        </p:nvSpPr>
        <p:spPr bwMode="auto">
          <a:xfrm>
            <a:off x="7010400" y="3124200"/>
            <a:ext cx="3200400" cy="3429000"/>
          </a:xfrm>
          <a:prstGeom prst="rect">
            <a:avLst/>
          </a:prstGeom>
          <a:noFill/>
          <a:ln w="9525">
            <a:noFill/>
            <a:miter lim="800000"/>
            <a:headEnd/>
            <a:tailEnd/>
          </a:ln>
        </p:spPr>
        <p:txBody>
          <a:bodyPr/>
          <a:lstStyle/>
          <a:p>
            <a:pPr marL="342900" indent="-342900">
              <a:lnSpc>
                <a:spcPct val="80000"/>
              </a:lnSpc>
              <a:spcBef>
                <a:spcPct val="20000"/>
              </a:spcBef>
              <a:buFontTx/>
              <a:buChar char="•"/>
            </a:pPr>
            <a:r>
              <a:rPr lang="en-US" sz="2800"/>
              <a:t>Outside you might find wolf heads, slips of paper with announcements, etc</a:t>
            </a:r>
          </a:p>
          <a:p>
            <a:pPr marL="342900" indent="-342900">
              <a:lnSpc>
                <a:spcPct val="80000"/>
              </a:lnSpc>
              <a:spcBef>
                <a:spcPct val="20000"/>
              </a:spcBef>
              <a:buFontTx/>
              <a:buChar char="•"/>
            </a:pPr>
            <a:r>
              <a:rPr lang="en-US" sz="2800"/>
              <a:t>Usually placed on a hilltop</a:t>
            </a:r>
          </a:p>
        </p:txBody>
      </p:sp>
    </p:spTree>
    <p:extLst>
      <p:ext uri="{BB962C8B-B14F-4D97-AF65-F5344CB8AC3E}">
        <p14:creationId xmlns:p14="http://schemas.microsoft.com/office/powerpoint/2010/main" val="385678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7151E"/>
        </a:solidFill>
        <a:effectLst/>
      </p:bgPr>
    </p:bg>
    <p:spTree>
      <p:nvGrpSpPr>
        <p:cNvPr id="1" name=""/>
        <p:cNvGrpSpPr/>
        <p:nvPr/>
      </p:nvGrpSpPr>
      <p:grpSpPr>
        <a:xfrm>
          <a:off x="0" y="0"/>
          <a:ext cx="0" cy="0"/>
          <a:chOff x="0" y="0"/>
          <a:chExt cx="0" cy="0"/>
        </a:xfrm>
      </p:grpSpPr>
      <p:pic>
        <p:nvPicPr>
          <p:cNvPr id="1026" name="Picture 2" descr="New England&amp;rsquo;s Autumn Colors"/>
          <p:cNvPicPr>
            <a:picLocks noChangeAspect="1" noChangeArrowheads="1"/>
          </p:cNvPicPr>
          <p:nvPr/>
        </p:nvPicPr>
        <p:blipFill rotWithShape="1">
          <a:blip r:embed="rId2">
            <a:extLst>
              <a:ext uri="{28A0092B-C50C-407E-A947-70E740481C1C}">
                <a14:useLocalDpi xmlns:a14="http://schemas.microsoft.com/office/drawing/2010/main" val="0"/>
              </a:ext>
            </a:extLst>
          </a:blip>
          <a:srcRect t="72771" r="25379"/>
          <a:stretch/>
        </p:blipFill>
        <p:spPr bwMode="auto">
          <a:xfrm>
            <a:off x="-1432560" y="-35570"/>
            <a:ext cx="10570336" cy="7299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sp>
        <p:nvSpPr>
          <p:cNvPr id="5" name="TextBox 4"/>
          <p:cNvSpPr txBox="1"/>
          <p:nvPr/>
        </p:nvSpPr>
        <p:spPr>
          <a:xfrm>
            <a:off x="8131548" y="1727299"/>
            <a:ext cx="3927132" cy="4524315"/>
          </a:xfrm>
          <a:prstGeom prst="rect">
            <a:avLst/>
          </a:prstGeom>
          <a:noFill/>
        </p:spPr>
        <p:txBody>
          <a:bodyPr wrap="square" rtlCol="0">
            <a:spAutoFit/>
          </a:bodyPr>
          <a:lstStyle/>
          <a:p>
            <a:r>
              <a:rPr lang="en-US" sz="2400" dirty="0">
                <a:solidFill>
                  <a:schemeClr val="bg1"/>
                </a:solidFill>
                <a:latin typeface="Palatino Linotype" panose="02040502050505030304" pitchFamily="18" charset="0"/>
              </a:rPr>
              <a:t>1629: Land between Merrimack and Kennebec Rivers granted to John Mason and Sir Fernando Gorges (The “Council for New England”).</a:t>
            </a:r>
          </a:p>
          <a:p>
            <a:r>
              <a:rPr lang="en-US" sz="2400" dirty="0">
                <a:solidFill>
                  <a:schemeClr val="bg1"/>
                </a:solidFill>
                <a:latin typeface="Palatino Linotype" panose="02040502050505030304" pitchFamily="18" charset="0"/>
              </a:rPr>
              <a:t>- North of the </a:t>
            </a:r>
            <a:r>
              <a:rPr lang="en-US" sz="2400" dirty="0" err="1">
                <a:solidFill>
                  <a:schemeClr val="bg1"/>
                </a:solidFill>
                <a:latin typeface="Palatino Linotype" panose="02040502050505030304" pitchFamily="18" charset="0"/>
              </a:rPr>
              <a:t>Piscataqua</a:t>
            </a:r>
            <a:r>
              <a:rPr lang="en-US" sz="2400" dirty="0">
                <a:solidFill>
                  <a:schemeClr val="bg1"/>
                </a:solidFill>
                <a:latin typeface="Palatino Linotype" panose="02040502050505030304" pitchFamily="18" charset="0"/>
              </a:rPr>
              <a:t> River: Gorges’ “Maine” colony</a:t>
            </a:r>
          </a:p>
          <a:p>
            <a:r>
              <a:rPr lang="en-US" sz="2400" dirty="0">
                <a:solidFill>
                  <a:schemeClr val="bg1"/>
                </a:solidFill>
                <a:latin typeface="Palatino Linotype" panose="02040502050505030304" pitchFamily="18" charset="0"/>
              </a:rPr>
              <a:t>- South of </a:t>
            </a:r>
            <a:r>
              <a:rPr lang="en-US" sz="2400" dirty="0" err="1">
                <a:solidFill>
                  <a:schemeClr val="bg1"/>
                </a:solidFill>
                <a:latin typeface="Palatino Linotype" panose="02040502050505030304" pitchFamily="18" charset="0"/>
              </a:rPr>
              <a:t>Piscataqua</a:t>
            </a:r>
            <a:r>
              <a:rPr lang="en-US" sz="2400" dirty="0">
                <a:solidFill>
                  <a:schemeClr val="bg1"/>
                </a:solidFill>
                <a:latin typeface="Palatino Linotype" panose="02040502050505030304" pitchFamily="18" charset="0"/>
              </a:rPr>
              <a:t> River: Mason’s “New Hampshire” colony.</a:t>
            </a:r>
          </a:p>
        </p:txBody>
      </p:sp>
      <p:sp>
        <p:nvSpPr>
          <p:cNvPr id="8" name="TextBox 7"/>
          <p:cNvSpPr txBox="1"/>
          <p:nvPr/>
        </p:nvSpPr>
        <p:spPr>
          <a:xfrm>
            <a:off x="4747260" y="2127110"/>
            <a:ext cx="2438103" cy="523220"/>
          </a:xfrm>
          <a:prstGeom prst="rect">
            <a:avLst/>
          </a:prstGeom>
          <a:noFill/>
        </p:spPr>
        <p:txBody>
          <a:bodyPr wrap="none" rtlCol="0">
            <a:spAutoFit/>
          </a:bodyPr>
          <a:lstStyle/>
          <a:p>
            <a:r>
              <a:rPr lang="en-US" sz="2800" dirty="0">
                <a:solidFill>
                  <a:srgbClr val="00B0F0"/>
                </a:solidFill>
              </a:rPr>
              <a:t>Kennebec River</a:t>
            </a:r>
          </a:p>
        </p:txBody>
      </p:sp>
      <p:sp>
        <p:nvSpPr>
          <p:cNvPr id="10" name="TextBox 9"/>
          <p:cNvSpPr txBox="1"/>
          <p:nvPr/>
        </p:nvSpPr>
        <p:spPr>
          <a:xfrm>
            <a:off x="4008121" y="6243399"/>
            <a:ext cx="2596865" cy="523220"/>
          </a:xfrm>
          <a:prstGeom prst="rect">
            <a:avLst/>
          </a:prstGeom>
          <a:noFill/>
        </p:spPr>
        <p:txBody>
          <a:bodyPr wrap="none" rtlCol="0">
            <a:spAutoFit/>
          </a:bodyPr>
          <a:lstStyle/>
          <a:p>
            <a:r>
              <a:rPr lang="en-US" sz="2800" dirty="0">
                <a:solidFill>
                  <a:srgbClr val="00B0F0"/>
                </a:solidFill>
              </a:rPr>
              <a:t>Merrimack River</a:t>
            </a:r>
          </a:p>
        </p:txBody>
      </p:sp>
      <p:sp>
        <p:nvSpPr>
          <p:cNvPr id="4" name="Freeform 3"/>
          <p:cNvSpPr/>
          <p:nvPr/>
        </p:nvSpPr>
        <p:spPr>
          <a:xfrm>
            <a:off x="2651760" y="6172200"/>
            <a:ext cx="1188720" cy="594419"/>
          </a:xfrm>
          <a:custGeom>
            <a:avLst/>
            <a:gdLst>
              <a:gd name="connsiteX0" fmla="*/ 1188720 w 1188720"/>
              <a:gd name="connsiteY0" fmla="*/ 0 h 594419"/>
              <a:gd name="connsiteX1" fmla="*/ 1066800 w 1188720"/>
              <a:gd name="connsiteY1" fmla="*/ 30480 h 594419"/>
              <a:gd name="connsiteX2" fmla="*/ 990600 w 1188720"/>
              <a:gd name="connsiteY2" fmla="*/ 106680 h 594419"/>
              <a:gd name="connsiteX3" fmla="*/ 777240 w 1188720"/>
              <a:gd name="connsiteY3" fmla="*/ 137160 h 594419"/>
              <a:gd name="connsiteX4" fmla="*/ 701040 w 1188720"/>
              <a:gd name="connsiteY4" fmla="*/ 274320 h 594419"/>
              <a:gd name="connsiteX5" fmla="*/ 655320 w 1188720"/>
              <a:gd name="connsiteY5" fmla="*/ 289560 h 594419"/>
              <a:gd name="connsiteX6" fmla="*/ 609600 w 1188720"/>
              <a:gd name="connsiteY6" fmla="*/ 320040 h 594419"/>
              <a:gd name="connsiteX7" fmla="*/ 518160 w 1188720"/>
              <a:gd name="connsiteY7" fmla="*/ 350520 h 594419"/>
              <a:gd name="connsiteX8" fmla="*/ 426720 w 1188720"/>
              <a:gd name="connsiteY8" fmla="*/ 441960 h 594419"/>
              <a:gd name="connsiteX9" fmla="*/ 381000 w 1188720"/>
              <a:gd name="connsiteY9" fmla="*/ 487680 h 594419"/>
              <a:gd name="connsiteX10" fmla="*/ 213360 w 1188720"/>
              <a:gd name="connsiteY10" fmla="*/ 518160 h 594419"/>
              <a:gd name="connsiteX11" fmla="*/ 167640 w 1188720"/>
              <a:gd name="connsiteY11" fmla="*/ 533400 h 594419"/>
              <a:gd name="connsiteX12" fmla="*/ 106680 w 1188720"/>
              <a:gd name="connsiteY12" fmla="*/ 548640 h 594419"/>
              <a:gd name="connsiteX13" fmla="*/ 60960 w 1188720"/>
              <a:gd name="connsiteY13" fmla="*/ 563880 h 594419"/>
              <a:gd name="connsiteX14" fmla="*/ 0 w 1188720"/>
              <a:gd name="connsiteY14" fmla="*/ 594360 h 59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8720" h="594419">
                <a:moveTo>
                  <a:pt x="1188720" y="0"/>
                </a:moveTo>
                <a:cubicBezTo>
                  <a:pt x="1184925" y="759"/>
                  <a:pt x="1082421" y="17983"/>
                  <a:pt x="1066800" y="30480"/>
                </a:cubicBezTo>
                <a:cubicBezTo>
                  <a:pt x="965200" y="111760"/>
                  <a:pt x="1112520" y="45720"/>
                  <a:pt x="990600" y="106680"/>
                </a:cubicBezTo>
                <a:cubicBezTo>
                  <a:pt x="931962" y="135999"/>
                  <a:pt x="820070" y="133266"/>
                  <a:pt x="777240" y="137160"/>
                </a:cubicBezTo>
                <a:cubicBezTo>
                  <a:pt x="763821" y="177417"/>
                  <a:pt x="740342" y="261219"/>
                  <a:pt x="701040" y="274320"/>
                </a:cubicBezTo>
                <a:cubicBezTo>
                  <a:pt x="685800" y="279400"/>
                  <a:pt x="669688" y="282376"/>
                  <a:pt x="655320" y="289560"/>
                </a:cubicBezTo>
                <a:cubicBezTo>
                  <a:pt x="638937" y="297751"/>
                  <a:pt x="626338" y="312601"/>
                  <a:pt x="609600" y="320040"/>
                </a:cubicBezTo>
                <a:cubicBezTo>
                  <a:pt x="580240" y="333089"/>
                  <a:pt x="518160" y="350520"/>
                  <a:pt x="518160" y="350520"/>
                </a:cubicBezTo>
                <a:lnTo>
                  <a:pt x="426720" y="441960"/>
                </a:lnTo>
                <a:cubicBezTo>
                  <a:pt x="411480" y="457200"/>
                  <a:pt x="402259" y="484137"/>
                  <a:pt x="381000" y="487680"/>
                </a:cubicBezTo>
                <a:cubicBezTo>
                  <a:pt x="340238" y="494474"/>
                  <a:pt x="255960" y="507510"/>
                  <a:pt x="213360" y="518160"/>
                </a:cubicBezTo>
                <a:cubicBezTo>
                  <a:pt x="197775" y="522056"/>
                  <a:pt x="183086" y="528987"/>
                  <a:pt x="167640" y="533400"/>
                </a:cubicBezTo>
                <a:cubicBezTo>
                  <a:pt x="147501" y="539154"/>
                  <a:pt x="126819" y="542886"/>
                  <a:pt x="106680" y="548640"/>
                </a:cubicBezTo>
                <a:cubicBezTo>
                  <a:pt x="91234" y="553053"/>
                  <a:pt x="75328" y="556696"/>
                  <a:pt x="60960" y="563880"/>
                </a:cubicBezTo>
                <a:cubicBezTo>
                  <a:pt x="-5636" y="597178"/>
                  <a:pt x="38174" y="594360"/>
                  <a:pt x="0" y="594360"/>
                </a:cubicBezTo>
              </a:path>
            </a:pathLst>
          </a:cu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Freeform 5"/>
          <p:cNvSpPr/>
          <p:nvPr/>
        </p:nvSpPr>
        <p:spPr>
          <a:xfrm>
            <a:off x="4587240" y="2650330"/>
            <a:ext cx="320040" cy="1693070"/>
          </a:xfrm>
          <a:custGeom>
            <a:avLst/>
            <a:gdLst>
              <a:gd name="connsiteX0" fmla="*/ 289560 w 320040"/>
              <a:gd name="connsiteY0" fmla="*/ 1693070 h 1693070"/>
              <a:gd name="connsiteX1" fmla="*/ 274320 w 320040"/>
              <a:gd name="connsiteY1" fmla="*/ 1479710 h 1693070"/>
              <a:gd name="connsiteX2" fmla="*/ 243840 w 320040"/>
              <a:gd name="connsiteY2" fmla="*/ 1357790 h 1693070"/>
              <a:gd name="connsiteX3" fmla="*/ 213360 w 320040"/>
              <a:gd name="connsiteY3" fmla="*/ 1235870 h 1693070"/>
              <a:gd name="connsiteX4" fmla="*/ 228600 w 320040"/>
              <a:gd name="connsiteY4" fmla="*/ 1113950 h 1693070"/>
              <a:gd name="connsiteX5" fmla="*/ 259080 w 320040"/>
              <a:gd name="connsiteY5" fmla="*/ 1007270 h 1693070"/>
              <a:gd name="connsiteX6" fmla="*/ 274320 w 320040"/>
              <a:gd name="connsiteY6" fmla="*/ 565310 h 1693070"/>
              <a:gd name="connsiteX7" fmla="*/ 289560 w 320040"/>
              <a:gd name="connsiteY7" fmla="*/ 519590 h 1693070"/>
              <a:gd name="connsiteX8" fmla="*/ 320040 w 320040"/>
              <a:gd name="connsiteY8" fmla="*/ 473870 h 1693070"/>
              <a:gd name="connsiteX9" fmla="*/ 289560 w 320040"/>
              <a:gd name="connsiteY9" fmla="*/ 290990 h 1693070"/>
              <a:gd name="connsiteX10" fmla="*/ 259080 w 320040"/>
              <a:gd name="connsiteY10" fmla="*/ 245270 h 1693070"/>
              <a:gd name="connsiteX11" fmla="*/ 213360 w 320040"/>
              <a:gd name="connsiteY11" fmla="*/ 214790 h 1693070"/>
              <a:gd name="connsiteX12" fmla="*/ 198120 w 320040"/>
              <a:gd name="connsiteY12" fmla="*/ 62390 h 1693070"/>
              <a:gd name="connsiteX13" fmla="*/ 106680 w 320040"/>
              <a:gd name="connsiteY13" fmla="*/ 1430 h 1693070"/>
              <a:gd name="connsiteX14" fmla="*/ 0 w 320040"/>
              <a:gd name="connsiteY14" fmla="*/ 1430 h 169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 h="1693070">
                <a:moveTo>
                  <a:pt x="289560" y="1693070"/>
                </a:moveTo>
                <a:cubicBezTo>
                  <a:pt x="284480" y="1621950"/>
                  <a:pt x="283954" y="1550357"/>
                  <a:pt x="274320" y="1479710"/>
                </a:cubicBezTo>
                <a:cubicBezTo>
                  <a:pt x="268660" y="1438203"/>
                  <a:pt x="252055" y="1398867"/>
                  <a:pt x="243840" y="1357790"/>
                </a:cubicBezTo>
                <a:cubicBezTo>
                  <a:pt x="225450" y="1265838"/>
                  <a:pt x="236791" y="1306164"/>
                  <a:pt x="213360" y="1235870"/>
                </a:cubicBezTo>
                <a:cubicBezTo>
                  <a:pt x="218440" y="1195230"/>
                  <a:pt x="221867" y="1154349"/>
                  <a:pt x="228600" y="1113950"/>
                </a:cubicBezTo>
                <a:cubicBezTo>
                  <a:pt x="234979" y="1075678"/>
                  <a:pt x="247001" y="1043507"/>
                  <a:pt x="259080" y="1007270"/>
                </a:cubicBezTo>
                <a:cubicBezTo>
                  <a:pt x="264160" y="859950"/>
                  <a:pt x="265125" y="712430"/>
                  <a:pt x="274320" y="565310"/>
                </a:cubicBezTo>
                <a:cubicBezTo>
                  <a:pt x="275322" y="549277"/>
                  <a:pt x="282376" y="533958"/>
                  <a:pt x="289560" y="519590"/>
                </a:cubicBezTo>
                <a:cubicBezTo>
                  <a:pt x="297751" y="503207"/>
                  <a:pt x="309880" y="489110"/>
                  <a:pt x="320040" y="473870"/>
                </a:cubicBezTo>
                <a:cubicBezTo>
                  <a:pt x="315211" y="430411"/>
                  <a:pt x="315092" y="342053"/>
                  <a:pt x="289560" y="290990"/>
                </a:cubicBezTo>
                <a:cubicBezTo>
                  <a:pt x="281369" y="274607"/>
                  <a:pt x="272032" y="258222"/>
                  <a:pt x="259080" y="245270"/>
                </a:cubicBezTo>
                <a:cubicBezTo>
                  <a:pt x="246128" y="232318"/>
                  <a:pt x="228600" y="224950"/>
                  <a:pt x="213360" y="214790"/>
                </a:cubicBezTo>
                <a:cubicBezTo>
                  <a:pt x="208280" y="163990"/>
                  <a:pt x="209600" y="112136"/>
                  <a:pt x="198120" y="62390"/>
                </a:cubicBezTo>
                <a:cubicBezTo>
                  <a:pt x="186719" y="12986"/>
                  <a:pt x="150305" y="5396"/>
                  <a:pt x="106680" y="1430"/>
                </a:cubicBezTo>
                <a:cubicBezTo>
                  <a:pt x="71266" y="-1789"/>
                  <a:pt x="35560" y="1430"/>
                  <a:pt x="0" y="1430"/>
                </a:cubicBezTo>
              </a:path>
            </a:pathLst>
          </a:cu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291000" y="5044440"/>
            <a:ext cx="656160" cy="640080"/>
          </a:xfrm>
          <a:custGeom>
            <a:avLst/>
            <a:gdLst>
              <a:gd name="connsiteX0" fmla="*/ 656160 w 656160"/>
              <a:gd name="connsiteY0" fmla="*/ 640080 h 640080"/>
              <a:gd name="connsiteX1" fmla="*/ 458040 w 656160"/>
              <a:gd name="connsiteY1" fmla="*/ 594360 h 640080"/>
              <a:gd name="connsiteX2" fmla="*/ 412320 w 656160"/>
              <a:gd name="connsiteY2" fmla="*/ 579120 h 640080"/>
              <a:gd name="connsiteX3" fmla="*/ 366600 w 656160"/>
              <a:gd name="connsiteY3" fmla="*/ 548640 h 640080"/>
              <a:gd name="connsiteX4" fmla="*/ 336120 w 656160"/>
              <a:gd name="connsiteY4" fmla="*/ 502920 h 640080"/>
              <a:gd name="connsiteX5" fmla="*/ 275160 w 656160"/>
              <a:gd name="connsiteY5" fmla="*/ 426720 h 640080"/>
              <a:gd name="connsiteX6" fmla="*/ 183720 w 656160"/>
              <a:gd name="connsiteY6" fmla="*/ 396240 h 640080"/>
              <a:gd name="connsiteX7" fmla="*/ 138000 w 656160"/>
              <a:gd name="connsiteY7" fmla="*/ 243840 h 640080"/>
              <a:gd name="connsiteX8" fmla="*/ 46560 w 656160"/>
              <a:gd name="connsiteY8" fmla="*/ 213360 h 640080"/>
              <a:gd name="connsiteX9" fmla="*/ 840 w 656160"/>
              <a:gd name="connsiteY9" fmla="*/ 45720 h 640080"/>
              <a:gd name="connsiteX10" fmla="*/ 840 w 656160"/>
              <a:gd name="connsiteY10" fmla="*/ 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6160" h="640080">
                <a:moveTo>
                  <a:pt x="656160" y="640080"/>
                </a:moveTo>
                <a:cubicBezTo>
                  <a:pt x="517674" y="620296"/>
                  <a:pt x="583558" y="636199"/>
                  <a:pt x="458040" y="594360"/>
                </a:cubicBezTo>
                <a:cubicBezTo>
                  <a:pt x="442800" y="589280"/>
                  <a:pt x="425686" y="588031"/>
                  <a:pt x="412320" y="579120"/>
                </a:cubicBezTo>
                <a:lnTo>
                  <a:pt x="366600" y="548640"/>
                </a:lnTo>
                <a:cubicBezTo>
                  <a:pt x="356440" y="533400"/>
                  <a:pt x="344311" y="519303"/>
                  <a:pt x="336120" y="502920"/>
                </a:cubicBezTo>
                <a:cubicBezTo>
                  <a:pt x="308970" y="448621"/>
                  <a:pt x="341221" y="456081"/>
                  <a:pt x="275160" y="426720"/>
                </a:cubicBezTo>
                <a:cubicBezTo>
                  <a:pt x="245800" y="413671"/>
                  <a:pt x="183720" y="396240"/>
                  <a:pt x="183720" y="396240"/>
                </a:cubicBezTo>
                <a:cubicBezTo>
                  <a:pt x="179458" y="366404"/>
                  <a:pt x="181487" y="271019"/>
                  <a:pt x="138000" y="243840"/>
                </a:cubicBezTo>
                <a:cubicBezTo>
                  <a:pt x="110755" y="226812"/>
                  <a:pt x="46560" y="213360"/>
                  <a:pt x="46560" y="213360"/>
                </a:cubicBezTo>
                <a:cubicBezTo>
                  <a:pt x="23920" y="145439"/>
                  <a:pt x="9456" y="114651"/>
                  <a:pt x="840" y="45720"/>
                </a:cubicBezTo>
                <a:cubicBezTo>
                  <a:pt x="-1050" y="30598"/>
                  <a:pt x="840" y="15240"/>
                  <a:pt x="840" y="0"/>
                </a:cubicBezTo>
              </a:path>
            </a:pathLst>
          </a:cu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087501" y="5230073"/>
            <a:ext cx="2568588" cy="523220"/>
          </a:xfrm>
          <a:prstGeom prst="rect">
            <a:avLst/>
          </a:prstGeom>
          <a:noFill/>
        </p:spPr>
        <p:txBody>
          <a:bodyPr wrap="none" rtlCol="0">
            <a:spAutoFit/>
          </a:bodyPr>
          <a:lstStyle/>
          <a:p>
            <a:r>
              <a:rPr lang="en-US" sz="2800" dirty="0" err="1">
                <a:solidFill>
                  <a:srgbClr val="00B0F0"/>
                </a:solidFill>
              </a:rPr>
              <a:t>Piscataqua</a:t>
            </a:r>
            <a:r>
              <a:rPr lang="en-US" sz="2800" dirty="0">
                <a:solidFill>
                  <a:srgbClr val="00B0F0"/>
                </a:solidFill>
              </a:rPr>
              <a:t> River</a:t>
            </a:r>
          </a:p>
        </p:txBody>
      </p:sp>
      <p:sp>
        <p:nvSpPr>
          <p:cNvPr id="12" name="Rectangle 11"/>
          <p:cNvSpPr/>
          <p:nvPr/>
        </p:nvSpPr>
        <p:spPr>
          <a:xfrm>
            <a:off x="3068524" y="3635514"/>
            <a:ext cx="1462259"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lackadder ITC" panose="04020505051007020D02" pitchFamily="82" charset="0"/>
              </a:rPr>
              <a:t>Maine</a:t>
            </a:r>
          </a:p>
        </p:txBody>
      </p:sp>
      <p:sp>
        <p:nvSpPr>
          <p:cNvPr id="15" name="Rectangle 14"/>
          <p:cNvSpPr/>
          <p:nvPr/>
        </p:nvSpPr>
        <p:spPr>
          <a:xfrm>
            <a:off x="241425" y="5476952"/>
            <a:ext cx="3047629"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lackadder ITC" panose="04020505051007020D02" pitchFamily="82" charset="0"/>
              </a:rPr>
              <a:t>New Hampshire</a:t>
            </a:r>
          </a:p>
        </p:txBody>
      </p:sp>
    </p:spTree>
    <p:extLst>
      <p:ext uri="{BB962C8B-B14F-4D97-AF65-F5344CB8AC3E}">
        <p14:creationId xmlns:p14="http://schemas.microsoft.com/office/powerpoint/2010/main" val="122088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Rocky_Hill_Meeting_House_-_Amesbury,_Massachusetts"/>
          <p:cNvPicPr>
            <a:picLocks noChangeAspect="1" noChangeArrowheads="1"/>
          </p:cNvPicPr>
          <p:nvPr/>
        </p:nvPicPr>
        <p:blipFill>
          <a:blip r:embed="rId2" cstate="print"/>
          <a:srcRect/>
          <a:stretch>
            <a:fillRect/>
          </a:stretch>
        </p:blipFill>
        <p:spPr bwMode="auto">
          <a:xfrm>
            <a:off x="1828800" y="3524250"/>
            <a:ext cx="4038600" cy="3028950"/>
          </a:xfrm>
          <a:prstGeom prst="rect">
            <a:avLst/>
          </a:prstGeom>
          <a:noFill/>
          <a:ln w="9525">
            <a:noFill/>
            <a:miter lim="800000"/>
            <a:headEnd/>
            <a:tailEnd/>
          </a:ln>
        </p:spPr>
      </p:pic>
      <p:pic>
        <p:nvPicPr>
          <p:cNvPr id="15363" name="Picture 5" descr="JaffreyCenteMeetingHouseinsnowlate18thcenturyNewHampshire"/>
          <p:cNvPicPr>
            <a:picLocks noChangeAspect="1" noChangeArrowheads="1"/>
          </p:cNvPicPr>
          <p:nvPr/>
        </p:nvPicPr>
        <p:blipFill>
          <a:blip r:embed="rId3" cstate="print"/>
          <a:srcRect/>
          <a:stretch>
            <a:fillRect/>
          </a:stretch>
        </p:blipFill>
        <p:spPr bwMode="auto">
          <a:xfrm>
            <a:off x="6096000" y="533400"/>
            <a:ext cx="4389438" cy="5486400"/>
          </a:xfrm>
          <a:prstGeom prst="rect">
            <a:avLst/>
          </a:prstGeom>
          <a:noFill/>
          <a:ln w="9525">
            <a:noFill/>
            <a:miter lim="800000"/>
            <a:headEnd/>
            <a:tailEnd/>
          </a:ln>
        </p:spPr>
      </p:pic>
      <p:pic>
        <p:nvPicPr>
          <p:cNvPr id="15364" name="Picture 6" descr="Hingham"/>
          <p:cNvPicPr>
            <a:picLocks noChangeAspect="1" noChangeArrowheads="1"/>
          </p:cNvPicPr>
          <p:nvPr/>
        </p:nvPicPr>
        <p:blipFill>
          <a:blip r:embed="rId4" cstate="print"/>
          <a:srcRect/>
          <a:stretch>
            <a:fillRect/>
          </a:stretch>
        </p:blipFill>
        <p:spPr bwMode="auto">
          <a:xfrm>
            <a:off x="1752600" y="228600"/>
            <a:ext cx="3810000" cy="3176588"/>
          </a:xfrm>
          <a:prstGeom prst="rect">
            <a:avLst/>
          </a:prstGeom>
          <a:noFill/>
          <a:ln w="9525">
            <a:noFill/>
            <a:miter lim="800000"/>
            <a:headEnd/>
            <a:tailEnd/>
          </a:ln>
        </p:spPr>
      </p:pic>
    </p:spTree>
    <p:extLst>
      <p:ext uri="{BB962C8B-B14F-4D97-AF65-F5344CB8AC3E}">
        <p14:creationId xmlns:p14="http://schemas.microsoft.com/office/powerpoint/2010/main" val="3742260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0"/>
            <a:ext cx="8229600" cy="1143000"/>
          </a:xfrm>
        </p:spPr>
        <p:txBody>
          <a:bodyPr>
            <a:normAutofit fontScale="90000"/>
          </a:bodyPr>
          <a:lstStyle/>
          <a:p>
            <a:pPr eaLnBrk="1" hangingPunct="1"/>
            <a:r>
              <a:rPr lang="en-US" sz="9600">
                <a:solidFill>
                  <a:srgbClr val="FF0000"/>
                </a:solidFill>
                <a:latin typeface="Chiller" pitchFamily="82" charset="0"/>
              </a:rPr>
              <a:t>Witches</a:t>
            </a:r>
          </a:p>
        </p:txBody>
      </p:sp>
      <p:sp>
        <p:nvSpPr>
          <p:cNvPr id="16387" name="Rectangle 3"/>
          <p:cNvSpPr>
            <a:spLocks noGrp="1" noChangeArrowheads="1"/>
          </p:cNvSpPr>
          <p:nvPr>
            <p:ph type="body" idx="1"/>
          </p:nvPr>
        </p:nvSpPr>
        <p:spPr>
          <a:xfrm>
            <a:off x="1981200" y="1295400"/>
            <a:ext cx="8458200" cy="1676400"/>
          </a:xfrm>
        </p:spPr>
        <p:txBody>
          <a:bodyPr/>
          <a:lstStyle/>
          <a:p>
            <a:pPr eaLnBrk="1" hangingPunct="1">
              <a:lnSpc>
                <a:spcPct val="90000"/>
              </a:lnSpc>
            </a:pPr>
            <a:r>
              <a:rPr lang="en-US" b="1"/>
              <a:t>Puritans believed evil existed and was all around them.  Nothing ever happens “by accident” and bad things were caused on purpose by someone or some thing. </a:t>
            </a:r>
          </a:p>
        </p:txBody>
      </p:sp>
      <p:pic>
        <p:nvPicPr>
          <p:cNvPr id="16388" name="Picture 4" descr="EMS II-7 Mary Dyer"/>
          <p:cNvPicPr>
            <a:picLocks noChangeAspect="1" noChangeArrowheads="1"/>
          </p:cNvPicPr>
          <p:nvPr/>
        </p:nvPicPr>
        <p:blipFill>
          <a:blip r:embed="rId2" cstate="print"/>
          <a:srcRect/>
          <a:stretch>
            <a:fillRect/>
          </a:stretch>
        </p:blipFill>
        <p:spPr bwMode="auto">
          <a:xfrm>
            <a:off x="6248400" y="3200401"/>
            <a:ext cx="4038600" cy="3319463"/>
          </a:xfrm>
          <a:prstGeom prst="rect">
            <a:avLst/>
          </a:prstGeom>
          <a:noFill/>
          <a:ln w="9525">
            <a:noFill/>
            <a:miter lim="800000"/>
            <a:headEnd/>
            <a:tailEnd/>
          </a:ln>
        </p:spPr>
      </p:pic>
      <p:sp>
        <p:nvSpPr>
          <p:cNvPr id="16389" name="Rectangle 6"/>
          <p:cNvSpPr>
            <a:spLocks noChangeArrowheads="1"/>
          </p:cNvSpPr>
          <p:nvPr/>
        </p:nvSpPr>
        <p:spPr bwMode="auto">
          <a:xfrm>
            <a:off x="1905000" y="3200400"/>
            <a:ext cx="4267200" cy="3276600"/>
          </a:xfrm>
          <a:prstGeom prst="rect">
            <a:avLst/>
          </a:prstGeom>
          <a:noFill/>
          <a:ln w="9525">
            <a:noFill/>
            <a:miter lim="800000"/>
            <a:headEnd/>
            <a:tailEnd/>
          </a:ln>
        </p:spPr>
        <p:txBody>
          <a:bodyPr/>
          <a:lstStyle/>
          <a:p>
            <a:pPr marL="342900" indent="-342900">
              <a:lnSpc>
                <a:spcPct val="80000"/>
              </a:lnSpc>
              <a:spcBef>
                <a:spcPct val="20000"/>
              </a:spcBef>
              <a:buFontTx/>
              <a:buChar char="•"/>
            </a:pPr>
            <a:r>
              <a:rPr lang="en-US" sz="2400"/>
              <a:t>The existence of witchcraft was a common belief across Europe and especially Britain.  During the Colonial Period, 344 New Englanders (mainly women) were accused of witchcraft, and 35 were executed – including 20 during the “Salem Witch Trials.”</a:t>
            </a:r>
          </a:p>
          <a:p>
            <a:pPr marL="342900" indent="-342900">
              <a:lnSpc>
                <a:spcPct val="80000"/>
              </a:lnSpc>
              <a:spcBef>
                <a:spcPct val="20000"/>
              </a:spcBef>
            </a:pPr>
            <a:endParaRPr lang="en-US" sz="2400" b="1"/>
          </a:p>
        </p:txBody>
      </p:sp>
    </p:spTree>
    <p:extLst>
      <p:ext uri="{BB962C8B-B14F-4D97-AF65-F5344CB8AC3E}">
        <p14:creationId xmlns:p14="http://schemas.microsoft.com/office/powerpoint/2010/main" val="3123107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J_WitchStone1723NewburyMassachusetts_Full"/>
          <p:cNvPicPr>
            <a:picLocks noChangeAspect="1" noChangeArrowheads="1"/>
          </p:cNvPicPr>
          <p:nvPr/>
        </p:nvPicPr>
        <p:blipFill>
          <a:blip r:embed="rId2" cstate="print"/>
          <a:srcRect/>
          <a:stretch>
            <a:fillRect/>
          </a:stretch>
        </p:blipFill>
        <p:spPr bwMode="auto">
          <a:xfrm>
            <a:off x="3733800" y="304800"/>
            <a:ext cx="4559300" cy="6172200"/>
          </a:xfrm>
          <a:prstGeom prst="rect">
            <a:avLst/>
          </a:prstGeom>
          <a:noFill/>
          <a:ln w="9525">
            <a:noFill/>
            <a:miter lim="800000"/>
            <a:headEnd/>
            <a:tailEnd/>
          </a:ln>
        </p:spPr>
      </p:pic>
    </p:spTree>
    <p:extLst>
      <p:ext uri="{BB962C8B-B14F-4D97-AF65-F5344CB8AC3E}">
        <p14:creationId xmlns:p14="http://schemas.microsoft.com/office/powerpoint/2010/main" val="1252263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6000">
                <a:latin typeface="Mistral" pitchFamily="66" charset="0"/>
              </a:rPr>
              <a:t>DEATH</a:t>
            </a:r>
          </a:p>
        </p:txBody>
      </p:sp>
      <p:sp>
        <p:nvSpPr>
          <p:cNvPr id="18435" name="Rectangle 3"/>
          <p:cNvSpPr>
            <a:spLocks noGrp="1" noChangeArrowheads="1"/>
          </p:cNvSpPr>
          <p:nvPr>
            <p:ph type="body" idx="1"/>
          </p:nvPr>
        </p:nvSpPr>
        <p:spPr>
          <a:xfrm>
            <a:off x="5562600" y="1600200"/>
            <a:ext cx="5105400" cy="4953000"/>
          </a:xfrm>
        </p:spPr>
        <p:txBody>
          <a:bodyPr/>
          <a:lstStyle/>
          <a:p>
            <a:pPr eaLnBrk="1" hangingPunct="1">
              <a:lnSpc>
                <a:spcPct val="90000"/>
              </a:lnSpc>
            </a:pPr>
            <a:r>
              <a:rPr lang="en-US" b="1"/>
              <a:t>Puritans believed you should face up to death, because it could happen to you at any time. </a:t>
            </a:r>
            <a:r>
              <a:rPr lang="en-US"/>
              <a:t>So be prepared for it!</a:t>
            </a:r>
          </a:p>
          <a:p>
            <a:pPr eaLnBrk="1" hangingPunct="1">
              <a:lnSpc>
                <a:spcPct val="90000"/>
              </a:lnSpc>
            </a:pPr>
            <a:r>
              <a:rPr lang="en-US"/>
              <a:t>Funerals were extremely simple and plain – but the gathering afterward was like a party!</a:t>
            </a:r>
          </a:p>
        </p:txBody>
      </p:sp>
      <p:pic>
        <p:nvPicPr>
          <p:cNvPr id="18436" name="Picture 4" descr="yorkskeleton1"/>
          <p:cNvPicPr>
            <a:picLocks noChangeAspect="1" noChangeArrowheads="1"/>
          </p:cNvPicPr>
          <p:nvPr/>
        </p:nvPicPr>
        <p:blipFill>
          <a:blip r:embed="rId2" cstate="print"/>
          <a:srcRect/>
          <a:stretch>
            <a:fillRect/>
          </a:stretch>
        </p:blipFill>
        <p:spPr bwMode="auto">
          <a:xfrm>
            <a:off x="1981200" y="1371600"/>
            <a:ext cx="3436938" cy="5181600"/>
          </a:xfrm>
          <a:prstGeom prst="rect">
            <a:avLst/>
          </a:prstGeom>
          <a:noFill/>
          <a:ln w="9525">
            <a:noFill/>
            <a:miter lim="800000"/>
            <a:headEnd/>
            <a:tailEnd/>
          </a:ln>
        </p:spPr>
      </p:pic>
    </p:spTree>
    <p:extLst>
      <p:ext uri="{BB962C8B-B14F-4D97-AF65-F5344CB8AC3E}">
        <p14:creationId xmlns:p14="http://schemas.microsoft.com/office/powerpoint/2010/main" val="1550305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Sports and Recreation</a:t>
            </a:r>
            <a:br>
              <a:rPr lang="en-US"/>
            </a:br>
            <a:r>
              <a:rPr lang="en-US" sz="2400" i="1"/>
              <a:t>“Idle Hands are Tools for the Devil”</a:t>
            </a:r>
          </a:p>
        </p:txBody>
      </p:sp>
      <p:sp>
        <p:nvSpPr>
          <p:cNvPr id="19459" name="Rectangle 3"/>
          <p:cNvSpPr>
            <a:spLocks noGrp="1" noChangeArrowheads="1"/>
          </p:cNvSpPr>
          <p:nvPr>
            <p:ph type="body" idx="1"/>
          </p:nvPr>
        </p:nvSpPr>
        <p:spPr>
          <a:xfrm>
            <a:off x="1981200" y="1600200"/>
            <a:ext cx="8229600" cy="2438400"/>
          </a:xfrm>
        </p:spPr>
        <p:txBody>
          <a:bodyPr/>
          <a:lstStyle/>
          <a:p>
            <a:pPr eaLnBrk="1" hangingPunct="1">
              <a:lnSpc>
                <a:spcPct val="90000"/>
              </a:lnSpc>
            </a:pPr>
            <a:r>
              <a:rPr lang="en-US"/>
              <a:t>There was very little free time for recreation, but sports did exist, including:</a:t>
            </a:r>
          </a:p>
          <a:p>
            <a:pPr lvl="1" eaLnBrk="1" hangingPunct="1">
              <a:lnSpc>
                <a:spcPct val="90000"/>
              </a:lnSpc>
            </a:pPr>
            <a:r>
              <a:rPr lang="en-US"/>
              <a:t>The “Boston Game,” which eventually became football</a:t>
            </a:r>
          </a:p>
          <a:p>
            <a:pPr lvl="1" eaLnBrk="1" hangingPunct="1">
              <a:lnSpc>
                <a:spcPct val="90000"/>
              </a:lnSpc>
            </a:pPr>
            <a:r>
              <a:rPr lang="en-US"/>
              <a:t>The “New England Game” or “Town Ball,” which eventually became baseball.</a:t>
            </a:r>
          </a:p>
          <a:p>
            <a:pPr lvl="1" eaLnBrk="1" hangingPunct="1">
              <a:lnSpc>
                <a:spcPct val="90000"/>
              </a:lnSpc>
            </a:pPr>
            <a:endParaRPr lang="en-US"/>
          </a:p>
          <a:p>
            <a:pPr lvl="1" eaLnBrk="1" hangingPunct="1">
              <a:lnSpc>
                <a:spcPct val="90000"/>
              </a:lnSpc>
            </a:pPr>
            <a:endParaRPr lang="en-US"/>
          </a:p>
        </p:txBody>
      </p:sp>
      <p:pic>
        <p:nvPicPr>
          <p:cNvPr id="19460" name="Picture 5" descr="football"/>
          <p:cNvPicPr>
            <a:picLocks noChangeAspect="1" noChangeArrowheads="1"/>
          </p:cNvPicPr>
          <p:nvPr/>
        </p:nvPicPr>
        <p:blipFill>
          <a:blip r:embed="rId2" cstate="print"/>
          <a:srcRect/>
          <a:stretch>
            <a:fillRect/>
          </a:stretch>
        </p:blipFill>
        <p:spPr bwMode="auto">
          <a:xfrm>
            <a:off x="4572000" y="3962401"/>
            <a:ext cx="3219450" cy="2581275"/>
          </a:xfrm>
          <a:prstGeom prst="rect">
            <a:avLst/>
          </a:prstGeom>
          <a:noFill/>
          <a:ln w="9525">
            <a:noFill/>
            <a:miter lim="800000"/>
            <a:headEnd/>
            <a:tailEnd/>
          </a:ln>
        </p:spPr>
      </p:pic>
    </p:spTree>
    <p:extLst>
      <p:ext uri="{BB962C8B-B14F-4D97-AF65-F5344CB8AC3E}">
        <p14:creationId xmlns:p14="http://schemas.microsoft.com/office/powerpoint/2010/main" val="3282149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t>Holidays</a:t>
            </a:r>
          </a:p>
        </p:txBody>
      </p:sp>
      <p:sp>
        <p:nvSpPr>
          <p:cNvPr id="20483" name="Rectangle 4"/>
          <p:cNvSpPr>
            <a:spLocks noGrp="1" noChangeArrowheads="1"/>
          </p:cNvSpPr>
          <p:nvPr>
            <p:ph type="body" idx="1"/>
          </p:nvPr>
        </p:nvSpPr>
        <p:spPr>
          <a:xfrm>
            <a:off x="1905000" y="1295400"/>
            <a:ext cx="8229600" cy="5257800"/>
          </a:xfrm>
          <a:noFill/>
        </p:spPr>
        <p:txBody>
          <a:bodyPr/>
          <a:lstStyle/>
          <a:p>
            <a:pPr eaLnBrk="1" hangingPunct="1"/>
            <a:r>
              <a:rPr lang="en-US"/>
              <a:t>Holidays: They did NOT celebrate Christmas, Easter, etc. Their holidays were:</a:t>
            </a:r>
          </a:p>
          <a:p>
            <a:pPr eaLnBrk="1" hangingPunct="1"/>
            <a:r>
              <a:rPr lang="en-US"/>
              <a:t>MUSTER DAY: Training the militia. Spring.</a:t>
            </a:r>
          </a:p>
          <a:p>
            <a:pPr eaLnBrk="1" hangingPunct="1"/>
            <a:r>
              <a:rPr lang="en-US"/>
              <a:t>ELECTION DAY: Choosing town officers for the coming year. Early Spring.</a:t>
            </a:r>
          </a:p>
          <a:p>
            <a:pPr eaLnBrk="1" hangingPunct="1"/>
            <a:r>
              <a:rPr lang="en-US"/>
              <a:t>COMMENCEMENT DAY: Feasting to celebrate new ministers graduating from the colleges. July.</a:t>
            </a:r>
          </a:p>
          <a:p>
            <a:pPr eaLnBrk="1" hangingPunct="1"/>
            <a:r>
              <a:rPr lang="en-US"/>
              <a:t>THANKSGIVING: November or early December.</a:t>
            </a:r>
          </a:p>
          <a:p>
            <a:pPr eaLnBrk="1" hangingPunct="1"/>
            <a:endParaRPr lang="en-US"/>
          </a:p>
          <a:p>
            <a:pPr lvl="1" eaLnBrk="1" hangingPunct="1"/>
            <a:endParaRPr lang="en-US"/>
          </a:p>
          <a:p>
            <a:pPr lvl="1" eaLnBrk="1" hangingPunct="1">
              <a:lnSpc>
                <a:spcPct val="90000"/>
              </a:lnSpc>
            </a:pPr>
            <a:endParaRPr lang="en-US" sz="2000"/>
          </a:p>
        </p:txBody>
      </p:sp>
    </p:spTree>
    <p:extLst>
      <p:ext uri="{BB962C8B-B14F-4D97-AF65-F5344CB8AC3E}">
        <p14:creationId xmlns:p14="http://schemas.microsoft.com/office/powerpoint/2010/main" val="4127113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ack_eyed_susan_all.jpg"/>
          <p:cNvPicPr>
            <a:picLocks noChangeAspect="1"/>
          </p:cNvPicPr>
          <p:nvPr/>
        </p:nvPicPr>
        <p:blipFill>
          <a:blip r:embed="rId2" cstate="print"/>
          <a:stretch>
            <a:fillRect/>
          </a:stretch>
        </p:blipFill>
        <p:spPr>
          <a:xfrm flipH="1">
            <a:off x="8610600" y="2590800"/>
            <a:ext cx="2209800" cy="4419600"/>
          </a:xfrm>
          <a:prstGeom prst="rect">
            <a:avLst/>
          </a:prstGeom>
        </p:spPr>
      </p:pic>
      <p:pic>
        <p:nvPicPr>
          <p:cNvPr id="12" name="Picture 11" descr="image.aspx"/>
          <p:cNvPicPr>
            <a:picLocks noChangeAspect="1"/>
          </p:cNvPicPr>
          <p:nvPr/>
        </p:nvPicPr>
        <p:blipFill>
          <a:blip r:embed="rId3" cstate="print"/>
          <a:stretch>
            <a:fillRect/>
          </a:stretch>
        </p:blipFill>
        <p:spPr>
          <a:xfrm flipH="1">
            <a:off x="8458200" y="0"/>
            <a:ext cx="2743200" cy="2743200"/>
          </a:xfrm>
          <a:prstGeom prst="rect">
            <a:avLst/>
          </a:prstGeom>
        </p:spPr>
      </p:pic>
      <p:pic>
        <p:nvPicPr>
          <p:cNvPr id="11" name="Picture 10" descr="black-eyed-susan-info0.gif"/>
          <p:cNvPicPr>
            <a:picLocks noChangeAspect="1"/>
          </p:cNvPicPr>
          <p:nvPr/>
        </p:nvPicPr>
        <p:blipFill>
          <a:blip r:embed="rId4" cstate="print"/>
          <a:stretch>
            <a:fillRect/>
          </a:stretch>
        </p:blipFill>
        <p:spPr>
          <a:xfrm flipH="1">
            <a:off x="1295400" y="0"/>
            <a:ext cx="2895600" cy="2413000"/>
          </a:xfrm>
          <a:prstGeom prst="rect">
            <a:avLst/>
          </a:prstGeom>
        </p:spPr>
      </p:pic>
      <p:sp>
        <p:nvSpPr>
          <p:cNvPr id="15" name="Rectangle 14">
            <a:hlinkClick r:id="rId5"/>
          </p:cNvPr>
          <p:cNvSpPr/>
          <p:nvPr/>
        </p:nvSpPr>
        <p:spPr>
          <a:xfrm>
            <a:off x="3581401" y="533401"/>
            <a:ext cx="5057795" cy="1200329"/>
          </a:xfrm>
          <a:prstGeom prst="rect">
            <a:avLst/>
          </a:prstGeom>
          <a:noFill/>
        </p:spPr>
        <p:txBody>
          <a:bodyPr wrap="none" lIns="91440" tIns="45720" rIns="91440" bIns="45720">
            <a:spAutoFit/>
          </a:bodyPr>
          <a:lstStyle/>
          <a:p>
            <a:pPr algn="ctr"/>
            <a:r>
              <a:rPr lang="en-US" sz="7200" b="1" dirty="0">
                <a:ln w="24500" cmpd="dbl">
                  <a:solidFill>
                    <a:srgbClr val="FFC000"/>
                  </a:solidFill>
                  <a:prstDash val="solid"/>
                  <a:miter lim="800000"/>
                </a:ln>
                <a:effectLst>
                  <a:outerShdw blurRad="38100" dist="38100" dir="7020000" algn="tl">
                    <a:srgbClr val="000000">
                      <a:alpha val="35000"/>
                    </a:srgbClr>
                  </a:outerShdw>
                </a:effectLst>
                <a:latin typeface="Algerian" pitchFamily="82" charset="0"/>
              </a:rPr>
              <a:t>MARYLAND</a:t>
            </a:r>
            <a:endParaRPr lang="en-US" sz="7200" b="1" dirty="0">
              <a:ln w="24500" cmpd="dbl">
                <a:solidFill>
                  <a:srgbClr val="FFC000"/>
                </a:solidFill>
                <a:prstDash val="solid"/>
                <a:miter lim="800000"/>
              </a:ln>
              <a:effectLst>
                <a:outerShdw blurRad="38100" dist="38100" dir="7020000" algn="tl">
                  <a:srgbClr val="000000">
                    <a:alpha val="35000"/>
                  </a:srgbClr>
                </a:outerShdw>
              </a:effectLst>
            </a:endParaRPr>
          </a:p>
        </p:txBody>
      </p:sp>
      <p:pic>
        <p:nvPicPr>
          <p:cNvPr id="8" name="Picture 7" descr="black_eyed_susan_all.jpg"/>
          <p:cNvPicPr>
            <a:picLocks noChangeAspect="1"/>
          </p:cNvPicPr>
          <p:nvPr/>
        </p:nvPicPr>
        <p:blipFill>
          <a:blip r:embed="rId2" cstate="print"/>
          <a:stretch>
            <a:fillRect/>
          </a:stretch>
        </p:blipFill>
        <p:spPr>
          <a:xfrm>
            <a:off x="1371600" y="2743200"/>
            <a:ext cx="2438400" cy="4267200"/>
          </a:xfrm>
          <a:prstGeom prst="rect">
            <a:avLst/>
          </a:prstGeom>
        </p:spPr>
      </p:pic>
      <p:pic>
        <p:nvPicPr>
          <p:cNvPr id="7" name="Picture 6" descr="Marycolony.png"/>
          <p:cNvPicPr>
            <a:picLocks noChangeAspect="1"/>
          </p:cNvPicPr>
          <p:nvPr/>
        </p:nvPicPr>
        <p:blipFill>
          <a:blip r:embed="rId6" cstate="print"/>
          <a:stretch>
            <a:fillRect/>
          </a:stretch>
        </p:blipFill>
        <p:spPr>
          <a:xfrm>
            <a:off x="3505200" y="1905001"/>
            <a:ext cx="5272420" cy="4702999"/>
          </a:xfrm>
          <a:prstGeom prst="rect">
            <a:avLst/>
          </a:prstGeom>
        </p:spPr>
      </p:pic>
    </p:spTree>
    <p:extLst>
      <p:ext uri="{BB962C8B-B14F-4D97-AF65-F5344CB8AC3E}">
        <p14:creationId xmlns:p14="http://schemas.microsoft.com/office/powerpoint/2010/main" val="2143865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685801"/>
            <a:ext cx="3276600" cy="1200329"/>
          </a:xfrm>
          <a:prstGeom prst="rect">
            <a:avLst/>
          </a:prstGeom>
          <a:noFill/>
        </p:spPr>
        <p:txBody>
          <a:bodyPr wrap="square" rtlCol="0">
            <a:spAutoFit/>
          </a:bodyPr>
          <a:lstStyle/>
          <a:p>
            <a:r>
              <a:rPr lang="en-US" sz="3600" dirty="0">
                <a:latin typeface="Baskerville Old Face" pitchFamily="18" charset="0"/>
              </a:rPr>
              <a:t>Founded: 1632</a:t>
            </a:r>
          </a:p>
          <a:p>
            <a:endParaRPr lang="en-US" sz="3600" dirty="0">
              <a:latin typeface="Baskerville Old Face" pitchFamily="18" charset="0"/>
            </a:endParaRPr>
          </a:p>
        </p:txBody>
      </p:sp>
      <p:sp>
        <p:nvSpPr>
          <p:cNvPr id="4" name="TextBox 3"/>
          <p:cNvSpPr txBox="1"/>
          <p:nvPr/>
        </p:nvSpPr>
        <p:spPr>
          <a:xfrm>
            <a:off x="2743200" y="5873116"/>
            <a:ext cx="9296400" cy="984885"/>
          </a:xfrm>
          <a:prstGeom prst="rect">
            <a:avLst/>
          </a:prstGeom>
          <a:noFill/>
        </p:spPr>
        <p:txBody>
          <a:bodyPr wrap="square" rtlCol="0">
            <a:spAutoFit/>
          </a:bodyPr>
          <a:lstStyle/>
          <a:p>
            <a:r>
              <a:rPr lang="en-US" sz="4000" dirty="0">
                <a:latin typeface="Baskerville Old Face" pitchFamily="18" charset="0"/>
              </a:rPr>
              <a:t>Founder: Lord Baltimore</a:t>
            </a:r>
          </a:p>
          <a:p>
            <a:endParaRPr lang="en-US" dirty="0"/>
          </a:p>
        </p:txBody>
      </p:sp>
      <p:pic>
        <p:nvPicPr>
          <p:cNvPr id="7" name="Picture 6" descr="Georgecalvert.jpg"/>
          <p:cNvPicPr>
            <a:picLocks noChangeAspect="1"/>
          </p:cNvPicPr>
          <p:nvPr/>
        </p:nvPicPr>
        <p:blipFill>
          <a:blip r:embed="rId2" cstate="print"/>
          <a:stretch>
            <a:fillRect/>
          </a:stretch>
        </p:blipFill>
        <p:spPr>
          <a:xfrm>
            <a:off x="2209800" y="1295400"/>
            <a:ext cx="2895600" cy="4343400"/>
          </a:xfrm>
          <a:prstGeom prst="rect">
            <a:avLst/>
          </a:prstGeom>
        </p:spPr>
      </p:pic>
      <p:pic>
        <p:nvPicPr>
          <p:cNvPr id="8" name="Picture 7" descr="Calvertcecil.jpg"/>
          <p:cNvPicPr>
            <a:picLocks noChangeAspect="1"/>
          </p:cNvPicPr>
          <p:nvPr/>
        </p:nvPicPr>
        <p:blipFill>
          <a:blip r:embed="rId3" cstate="print"/>
          <a:stretch>
            <a:fillRect/>
          </a:stretch>
        </p:blipFill>
        <p:spPr>
          <a:xfrm>
            <a:off x="6781800" y="1295400"/>
            <a:ext cx="2866644" cy="4343400"/>
          </a:xfrm>
          <a:prstGeom prst="rect">
            <a:avLst/>
          </a:prstGeom>
        </p:spPr>
      </p:pic>
      <p:sp>
        <p:nvSpPr>
          <p:cNvPr id="9" name="Rectangle 8"/>
          <p:cNvSpPr/>
          <p:nvPr/>
        </p:nvSpPr>
        <p:spPr>
          <a:xfrm>
            <a:off x="1524000" y="1"/>
            <a:ext cx="1905000" cy="461665"/>
          </a:xfrm>
          <a:prstGeom prst="rect">
            <a:avLst/>
          </a:prstGeom>
          <a:noFill/>
        </p:spPr>
        <p:txBody>
          <a:bodyPr wrap="square" lIns="91440" tIns="45720" rIns="91440" bIns="45720">
            <a:spAutoFit/>
          </a:bodyPr>
          <a:lstStyle/>
          <a:p>
            <a:pPr algn="ctr"/>
            <a:r>
              <a:rPr lang="en-US" sz="2400" b="1" dirty="0">
                <a:ln w="24500" cmpd="dbl">
                  <a:solidFill>
                    <a:srgbClr val="FFC000"/>
                  </a:solidFill>
                  <a:prstDash val="solid"/>
                  <a:miter lim="800000"/>
                </a:ln>
                <a:effectLst>
                  <a:outerShdw blurRad="38100" dist="38100" dir="7020000" algn="tl">
                    <a:srgbClr val="000000">
                      <a:alpha val="35000"/>
                    </a:srgbClr>
                  </a:outerShdw>
                </a:effectLst>
                <a:latin typeface="Algerian" pitchFamily="82" charset="0"/>
              </a:rPr>
              <a:t>MARYLAND</a:t>
            </a:r>
            <a:endParaRPr lang="en-US" sz="2400" b="1" dirty="0">
              <a:ln w="24500" cmpd="dbl">
                <a:solidFill>
                  <a:srgbClr val="FFC000"/>
                </a:solidFill>
                <a:prstDash val="solid"/>
                <a:miter lim="800000"/>
              </a:ln>
              <a:effectLst>
                <a:outerShdw blurRad="38100" dist="38100" dir="7020000" algn="tl">
                  <a:srgbClr val="000000">
                    <a:alpha val="35000"/>
                  </a:srgbClr>
                </a:outerShdw>
              </a:effectLst>
            </a:endParaRPr>
          </a:p>
        </p:txBody>
      </p:sp>
      <p:sp>
        <p:nvSpPr>
          <p:cNvPr id="10" name="TextBox 9"/>
          <p:cNvSpPr txBox="1"/>
          <p:nvPr/>
        </p:nvSpPr>
        <p:spPr>
          <a:xfrm>
            <a:off x="2209800" y="5257800"/>
            <a:ext cx="3048000" cy="338554"/>
          </a:xfrm>
          <a:prstGeom prst="rect">
            <a:avLst/>
          </a:prstGeom>
          <a:noFill/>
        </p:spPr>
        <p:txBody>
          <a:bodyPr wrap="square" rtlCol="0">
            <a:spAutoFit/>
          </a:bodyPr>
          <a:lstStyle/>
          <a:p>
            <a:r>
              <a:rPr lang="en-US" sz="1600" dirty="0">
                <a:solidFill>
                  <a:schemeClr val="bg1"/>
                </a:solidFill>
              </a:rPr>
              <a:t>George Calvert, 1</a:t>
            </a:r>
            <a:r>
              <a:rPr lang="en-US" sz="1600" baseline="30000" dirty="0">
                <a:solidFill>
                  <a:schemeClr val="bg1"/>
                </a:solidFill>
              </a:rPr>
              <a:t>st</a:t>
            </a:r>
            <a:r>
              <a:rPr lang="en-US" sz="1600" dirty="0">
                <a:solidFill>
                  <a:schemeClr val="bg1"/>
                </a:solidFill>
              </a:rPr>
              <a:t> Lord Baltimore</a:t>
            </a:r>
          </a:p>
        </p:txBody>
      </p:sp>
      <p:sp>
        <p:nvSpPr>
          <p:cNvPr id="11" name="TextBox 10"/>
          <p:cNvSpPr txBox="1"/>
          <p:nvPr/>
        </p:nvSpPr>
        <p:spPr>
          <a:xfrm>
            <a:off x="6781800" y="5257800"/>
            <a:ext cx="3048000" cy="338554"/>
          </a:xfrm>
          <a:prstGeom prst="rect">
            <a:avLst/>
          </a:prstGeom>
          <a:noFill/>
        </p:spPr>
        <p:txBody>
          <a:bodyPr wrap="square" rtlCol="0">
            <a:spAutoFit/>
          </a:bodyPr>
          <a:lstStyle/>
          <a:p>
            <a:r>
              <a:rPr lang="en-US" sz="1600" dirty="0">
                <a:solidFill>
                  <a:schemeClr val="bg1"/>
                </a:solidFill>
              </a:rPr>
              <a:t>Cecil Calvert, 2nd Lord Baltimore</a:t>
            </a:r>
          </a:p>
        </p:txBody>
      </p:sp>
      <p:pic>
        <p:nvPicPr>
          <p:cNvPr id="12" name="Picture 11" descr="md_fi.gif">
            <a:hlinkClick r:id="rId4"/>
          </p:cNvPr>
          <p:cNvPicPr>
            <a:picLocks noChangeAspect="1"/>
          </p:cNvPicPr>
          <p:nvPr/>
        </p:nvPicPr>
        <p:blipFill>
          <a:blip r:embed="rId5" cstate="print"/>
          <a:stretch>
            <a:fillRect/>
          </a:stretch>
        </p:blipFill>
        <p:spPr>
          <a:xfrm>
            <a:off x="4267200" y="2209800"/>
            <a:ext cx="3657600" cy="2438400"/>
          </a:xfrm>
          <a:prstGeom prst="rect">
            <a:avLst/>
          </a:prstGeom>
        </p:spPr>
      </p:pic>
    </p:spTree>
    <p:extLst>
      <p:ext uri="{BB962C8B-B14F-4D97-AF65-F5344CB8AC3E}">
        <p14:creationId xmlns:p14="http://schemas.microsoft.com/office/powerpoint/2010/main" val="145230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609601"/>
            <a:ext cx="7848600" cy="646331"/>
          </a:xfrm>
          <a:prstGeom prst="rect">
            <a:avLst/>
          </a:prstGeom>
          <a:noFill/>
        </p:spPr>
        <p:txBody>
          <a:bodyPr wrap="square" rtlCol="0">
            <a:spAutoFit/>
          </a:bodyPr>
          <a:lstStyle/>
          <a:p>
            <a:pPr algn="ctr"/>
            <a:r>
              <a:rPr lang="en-US" sz="3600" dirty="0">
                <a:latin typeface="Baskerville Old Face" pitchFamily="18" charset="0"/>
              </a:rPr>
              <a:t>Reason: A safe colony for Catholics</a:t>
            </a:r>
          </a:p>
        </p:txBody>
      </p:sp>
      <p:pic>
        <p:nvPicPr>
          <p:cNvPr id="5" name="Picture 4" descr="All+Saints+Roman+Catholic+Church,+in+University+City,+Missouri,+USA+-+nave.jpg"/>
          <p:cNvPicPr>
            <a:picLocks noChangeAspect="1"/>
          </p:cNvPicPr>
          <p:nvPr/>
        </p:nvPicPr>
        <p:blipFill>
          <a:blip r:embed="rId2" cstate="print"/>
          <a:stretch>
            <a:fillRect/>
          </a:stretch>
        </p:blipFill>
        <p:spPr>
          <a:xfrm>
            <a:off x="1978231" y="1349195"/>
            <a:ext cx="7394369" cy="5508805"/>
          </a:xfrm>
          <a:prstGeom prst="rect">
            <a:avLst/>
          </a:prstGeom>
        </p:spPr>
      </p:pic>
      <p:pic>
        <p:nvPicPr>
          <p:cNvPr id="8" name="Picture 7" descr="20080501_happy-nun.jpg"/>
          <p:cNvPicPr>
            <a:picLocks noChangeAspect="1"/>
          </p:cNvPicPr>
          <p:nvPr/>
        </p:nvPicPr>
        <p:blipFill>
          <a:blip r:embed="rId3" cstate="print"/>
          <a:stretch>
            <a:fillRect/>
          </a:stretch>
        </p:blipFill>
        <p:spPr>
          <a:xfrm>
            <a:off x="9334500" y="3838575"/>
            <a:ext cx="2857500" cy="3019425"/>
          </a:xfrm>
          <a:prstGeom prst="rect">
            <a:avLst/>
          </a:prstGeom>
        </p:spPr>
      </p:pic>
      <p:sp>
        <p:nvSpPr>
          <p:cNvPr id="11" name="Oval Callout 10"/>
          <p:cNvSpPr/>
          <p:nvPr/>
        </p:nvSpPr>
        <p:spPr>
          <a:xfrm flipH="1">
            <a:off x="7924800" y="1828800"/>
            <a:ext cx="2514600" cy="1828800"/>
          </a:xfrm>
          <a:prstGeom prst="wedgeEllipseCallout">
            <a:avLst>
              <a:gd name="adj1" fmla="val -46463"/>
              <a:gd name="adj2" fmla="val 816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229600" y="2133601"/>
            <a:ext cx="2133600" cy="1200329"/>
          </a:xfrm>
          <a:prstGeom prst="rect">
            <a:avLst/>
          </a:prstGeom>
          <a:noFill/>
        </p:spPr>
        <p:txBody>
          <a:bodyPr wrap="square" rtlCol="0">
            <a:spAutoFit/>
          </a:bodyPr>
          <a:lstStyle/>
          <a:p>
            <a:r>
              <a:rPr lang="en-US" dirty="0"/>
              <a:t>But Maryland had an Anglican majority from the very beginning!</a:t>
            </a:r>
          </a:p>
        </p:txBody>
      </p:sp>
      <p:sp>
        <p:nvSpPr>
          <p:cNvPr id="13" name="Rectangle 12"/>
          <p:cNvSpPr/>
          <p:nvPr/>
        </p:nvSpPr>
        <p:spPr>
          <a:xfrm>
            <a:off x="1524000" y="1"/>
            <a:ext cx="1905000" cy="461665"/>
          </a:xfrm>
          <a:prstGeom prst="rect">
            <a:avLst/>
          </a:prstGeom>
          <a:noFill/>
        </p:spPr>
        <p:txBody>
          <a:bodyPr wrap="square" lIns="91440" tIns="45720" rIns="91440" bIns="45720">
            <a:spAutoFit/>
          </a:bodyPr>
          <a:lstStyle/>
          <a:p>
            <a:pPr algn="ctr"/>
            <a:r>
              <a:rPr lang="en-US" sz="2400" b="1" dirty="0">
                <a:ln w="24500" cmpd="dbl">
                  <a:solidFill>
                    <a:srgbClr val="FFC000"/>
                  </a:solidFill>
                  <a:prstDash val="solid"/>
                  <a:miter lim="800000"/>
                </a:ln>
                <a:effectLst>
                  <a:outerShdw blurRad="38100" dist="38100" dir="7020000" algn="tl">
                    <a:srgbClr val="000000">
                      <a:alpha val="35000"/>
                    </a:srgbClr>
                  </a:outerShdw>
                </a:effectLst>
                <a:latin typeface="Algerian" pitchFamily="82" charset="0"/>
              </a:rPr>
              <a:t>MARYLAND</a:t>
            </a:r>
            <a:endParaRPr lang="en-US" sz="2400" b="1" dirty="0">
              <a:ln w="24500" cmpd="dbl">
                <a:solidFill>
                  <a:srgbClr val="FFC000"/>
                </a:solidFill>
                <a:prstDash val="solid"/>
                <a:miter lim="800000"/>
              </a:ln>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141336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8" presetClass="entr" presetSubtype="0" accel="5000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11"/>
                                        </p:tgtEl>
                                        <p:attrNameLst>
                                          <p:attrName>ppt_y</p:attrName>
                                        </p:attrNameLst>
                                      </p:cBhvr>
                                      <p:tavLst>
                                        <p:tav tm="0">
                                          <p:val>
                                            <p:strVal val="#ppt_y"/>
                                          </p:val>
                                        </p:tav>
                                        <p:tav tm="100000">
                                          <p:val>
                                            <p:strVal val="#ppt_y"/>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609601"/>
            <a:ext cx="7772400" cy="646331"/>
          </a:xfrm>
          <a:prstGeom prst="rect">
            <a:avLst/>
          </a:prstGeom>
          <a:noFill/>
        </p:spPr>
        <p:txBody>
          <a:bodyPr wrap="square" rtlCol="0">
            <a:spAutoFit/>
          </a:bodyPr>
          <a:lstStyle/>
          <a:p>
            <a:r>
              <a:rPr lang="en-US" sz="3600" dirty="0">
                <a:latin typeface="Baskerville Old Face" pitchFamily="18" charset="0"/>
              </a:rPr>
              <a:t>Capital: St. Mary’s, later Annapolis</a:t>
            </a:r>
          </a:p>
        </p:txBody>
      </p:sp>
      <p:pic>
        <p:nvPicPr>
          <p:cNvPr id="7" name="Picture 6" descr="800px-MDstatehouse.jpg"/>
          <p:cNvPicPr>
            <a:picLocks noChangeAspect="1"/>
          </p:cNvPicPr>
          <p:nvPr/>
        </p:nvPicPr>
        <p:blipFill>
          <a:blip r:embed="rId2" cstate="print"/>
          <a:stretch>
            <a:fillRect/>
          </a:stretch>
        </p:blipFill>
        <p:spPr>
          <a:xfrm>
            <a:off x="4101060" y="1676400"/>
            <a:ext cx="6795541" cy="5181600"/>
          </a:xfrm>
          <a:prstGeom prst="rect">
            <a:avLst/>
          </a:prstGeom>
        </p:spPr>
      </p:pic>
      <p:pic>
        <p:nvPicPr>
          <p:cNvPr id="6" name="Picture 5" descr="407px-St._Mary's_State_House,_Maryland.jpg"/>
          <p:cNvPicPr>
            <a:picLocks noChangeAspect="1"/>
          </p:cNvPicPr>
          <p:nvPr/>
        </p:nvPicPr>
        <p:blipFill>
          <a:blip r:embed="rId3" cstate="print"/>
          <a:stretch>
            <a:fillRect/>
          </a:stretch>
        </p:blipFill>
        <p:spPr>
          <a:xfrm>
            <a:off x="1524000" y="1676400"/>
            <a:ext cx="3520720" cy="5181600"/>
          </a:xfrm>
          <a:prstGeom prst="rect">
            <a:avLst/>
          </a:prstGeom>
        </p:spPr>
      </p:pic>
      <p:sp>
        <p:nvSpPr>
          <p:cNvPr id="8" name="Rectangle 7"/>
          <p:cNvSpPr/>
          <p:nvPr/>
        </p:nvSpPr>
        <p:spPr>
          <a:xfrm>
            <a:off x="1524000" y="1"/>
            <a:ext cx="1905000" cy="461665"/>
          </a:xfrm>
          <a:prstGeom prst="rect">
            <a:avLst/>
          </a:prstGeom>
          <a:noFill/>
        </p:spPr>
        <p:txBody>
          <a:bodyPr wrap="square" lIns="91440" tIns="45720" rIns="91440" bIns="45720">
            <a:spAutoFit/>
          </a:bodyPr>
          <a:lstStyle/>
          <a:p>
            <a:pPr algn="ctr"/>
            <a:r>
              <a:rPr lang="en-US" sz="2400" b="1" dirty="0">
                <a:ln w="24500" cmpd="dbl">
                  <a:solidFill>
                    <a:srgbClr val="FFC000"/>
                  </a:solidFill>
                  <a:prstDash val="solid"/>
                  <a:miter lim="800000"/>
                </a:ln>
                <a:effectLst>
                  <a:outerShdw blurRad="38100" dist="38100" dir="7020000" algn="tl">
                    <a:srgbClr val="000000">
                      <a:alpha val="35000"/>
                    </a:srgbClr>
                  </a:outerShdw>
                </a:effectLst>
                <a:latin typeface="Algerian" pitchFamily="82" charset="0"/>
              </a:rPr>
              <a:t>MARYLAND</a:t>
            </a:r>
            <a:endParaRPr lang="en-US" sz="2400" b="1" dirty="0">
              <a:ln w="24500" cmpd="dbl">
                <a:solidFill>
                  <a:srgbClr val="FFC000"/>
                </a:solidFill>
                <a:prstDash val="solid"/>
                <a:miter lim="800000"/>
              </a:ln>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3612600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186134" cy="6858000"/>
          </a:xfrm>
          <a:prstGeom prst="rect">
            <a:avLst/>
          </a:prstGeom>
        </p:spPr>
      </p:pic>
      <p:sp>
        <p:nvSpPr>
          <p:cNvPr id="2" name="TextBox 1"/>
          <p:cNvSpPr txBox="1"/>
          <p:nvPr/>
        </p:nvSpPr>
        <p:spPr>
          <a:xfrm>
            <a:off x="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sp>
        <p:nvSpPr>
          <p:cNvPr id="9" name="Oval 8"/>
          <p:cNvSpPr/>
          <p:nvPr/>
        </p:nvSpPr>
        <p:spPr>
          <a:xfrm>
            <a:off x="5181600" y="2022231"/>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580184" y="2526323"/>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4267200" y="978877"/>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978767" y="4167554"/>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907323" y="33147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186134" y="0"/>
            <a:ext cx="3978767" cy="6370975"/>
          </a:xfrm>
          <a:prstGeom prst="rect">
            <a:avLst/>
          </a:prstGeom>
          <a:noFill/>
        </p:spPr>
        <p:txBody>
          <a:bodyPr wrap="square" rtlCol="0">
            <a:spAutoFit/>
          </a:bodyPr>
          <a:lstStyle/>
          <a:p>
            <a:pPr algn="ctr"/>
            <a:r>
              <a:rPr lang="en-US" sz="2400" dirty="0"/>
              <a:t>First Settlements</a:t>
            </a:r>
          </a:p>
          <a:p>
            <a:endParaRPr lang="en-US" sz="2400" dirty="0"/>
          </a:p>
          <a:p>
            <a:r>
              <a:rPr lang="en-US" sz="2400" dirty="0"/>
              <a:t>1623: </a:t>
            </a:r>
            <a:r>
              <a:rPr lang="en-US" sz="2400" dirty="0" err="1"/>
              <a:t>Pannaway</a:t>
            </a:r>
            <a:r>
              <a:rPr lang="en-US" sz="2400" dirty="0"/>
              <a:t> (fishermen under David Thompson, later abandoned)</a:t>
            </a:r>
          </a:p>
          <a:p>
            <a:endParaRPr lang="en-US" sz="2400" dirty="0"/>
          </a:p>
          <a:p>
            <a:r>
              <a:rPr lang="en-US" sz="2400" dirty="0"/>
              <a:t>1623: Dover (fishermen under Hilton Bros.)</a:t>
            </a:r>
          </a:p>
          <a:p>
            <a:endParaRPr lang="en-US" sz="2400" dirty="0"/>
          </a:p>
          <a:p>
            <a:r>
              <a:rPr lang="en-US" sz="2400" dirty="0"/>
              <a:t>1630: Strawberry Bank (Later Portsmouth) (Mason’s Co)</a:t>
            </a:r>
          </a:p>
          <a:p>
            <a:endParaRPr lang="en-US" sz="2400" dirty="0"/>
          </a:p>
          <a:p>
            <a:r>
              <a:rPr lang="en-US" sz="2400" dirty="0"/>
              <a:t>1638: Hampton (MA Puritans)</a:t>
            </a:r>
          </a:p>
          <a:p>
            <a:endParaRPr lang="en-US" sz="2400" dirty="0"/>
          </a:p>
          <a:p>
            <a:r>
              <a:rPr lang="en-US" sz="2400" dirty="0"/>
              <a:t>1638: Exeter (Rogue Mass Puritans under Rev. John Wheelwright)</a:t>
            </a:r>
          </a:p>
        </p:txBody>
      </p:sp>
      <p:sp>
        <p:nvSpPr>
          <p:cNvPr id="17" name="Rectangle 16"/>
          <p:cNvSpPr/>
          <p:nvPr/>
        </p:nvSpPr>
        <p:spPr>
          <a:xfrm>
            <a:off x="5808784" y="2379013"/>
            <a:ext cx="1882246" cy="523220"/>
          </a:xfrm>
          <a:prstGeom prst="rect">
            <a:avLst/>
          </a:prstGeom>
          <a:noFill/>
        </p:spPr>
        <p:txBody>
          <a:bodyPr wrap="none" lIns="91440" tIns="45720" rIns="91440" bIns="45720">
            <a:spAutoFit/>
          </a:bodyPr>
          <a:lstStyle/>
          <a:p>
            <a:pPr algn="ctr"/>
            <a:r>
              <a:rPr lang="en-US" sz="2800" b="1" cap="none" spc="0" dirty="0" err="1">
                <a:ln w="0">
                  <a:solidFill>
                    <a:schemeClr val="tx1"/>
                  </a:solidFill>
                </a:ln>
                <a:solidFill>
                  <a:schemeClr val="bg1"/>
                </a:solidFill>
                <a:effectLst>
                  <a:outerShdw blurRad="50800" dist="38100" dir="2700000" algn="tl" rotWithShape="0">
                    <a:prstClr val="black">
                      <a:alpha val="40000"/>
                    </a:prstClr>
                  </a:outerShdw>
                </a:effectLst>
                <a:latin typeface="Palatino Linotype" panose="02040502050505030304" pitchFamily="18" charset="0"/>
              </a:rPr>
              <a:t>Pannaway</a:t>
            </a:r>
            <a:endParaRPr lang="en-US" sz="2800" b="1" cap="none" spc="0" dirty="0">
              <a:ln w="0">
                <a:solidFill>
                  <a:schemeClr val="tx1"/>
                </a:solidFill>
              </a:ln>
              <a:solidFill>
                <a:schemeClr val="bg1"/>
              </a:solidFill>
              <a:effectLst>
                <a:outerShdw blurRad="50800" dist="38100" dir="2700000" algn="tl" rotWithShape="0">
                  <a:prstClr val="black">
                    <a:alpha val="40000"/>
                  </a:prstClr>
                </a:outerShdw>
              </a:effectLst>
              <a:latin typeface="Palatino Linotype" panose="02040502050505030304" pitchFamily="18" charset="0"/>
            </a:endParaRPr>
          </a:p>
        </p:txBody>
      </p:sp>
      <p:sp>
        <p:nvSpPr>
          <p:cNvPr id="18" name="Rectangle 17"/>
          <p:cNvSpPr/>
          <p:nvPr/>
        </p:nvSpPr>
        <p:spPr>
          <a:xfrm>
            <a:off x="4493514" y="831567"/>
            <a:ext cx="1200970" cy="523220"/>
          </a:xfrm>
          <a:prstGeom prst="rect">
            <a:avLst/>
          </a:prstGeom>
          <a:noFill/>
        </p:spPr>
        <p:txBody>
          <a:bodyPr wrap="none" lIns="91440" tIns="45720" rIns="91440" bIns="45720">
            <a:spAutoFit/>
          </a:bodyPr>
          <a:lstStyle/>
          <a:p>
            <a:pPr algn="ctr"/>
            <a:r>
              <a:rPr lang="en-US" sz="2800" b="1" cap="none" spc="0" dirty="0">
                <a:ln w="0">
                  <a:solidFill>
                    <a:schemeClr val="tx1"/>
                  </a:solidFill>
                </a:ln>
                <a:solidFill>
                  <a:schemeClr val="bg1"/>
                </a:solidFill>
                <a:effectLst>
                  <a:outerShdw blurRad="50800" dist="38100" dir="2700000" algn="tl" rotWithShape="0">
                    <a:prstClr val="black">
                      <a:alpha val="40000"/>
                    </a:prstClr>
                  </a:outerShdw>
                </a:effectLst>
                <a:latin typeface="Palatino Linotype" panose="02040502050505030304" pitchFamily="18" charset="0"/>
              </a:rPr>
              <a:t>Dover</a:t>
            </a:r>
          </a:p>
        </p:txBody>
      </p:sp>
      <p:sp>
        <p:nvSpPr>
          <p:cNvPr id="19" name="Rectangle 18"/>
          <p:cNvSpPr/>
          <p:nvPr/>
        </p:nvSpPr>
        <p:spPr>
          <a:xfrm>
            <a:off x="5404339" y="1782138"/>
            <a:ext cx="2101858" cy="523220"/>
          </a:xfrm>
          <a:prstGeom prst="rect">
            <a:avLst/>
          </a:prstGeom>
          <a:noFill/>
        </p:spPr>
        <p:txBody>
          <a:bodyPr wrap="none" lIns="91440" tIns="45720" rIns="91440" bIns="45720">
            <a:spAutoFit/>
          </a:bodyPr>
          <a:lstStyle/>
          <a:p>
            <a:pPr algn="ctr"/>
            <a:r>
              <a:rPr lang="en-US" sz="2800" b="1" cap="none" spc="0" dirty="0">
                <a:ln w="0">
                  <a:solidFill>
                    <a:schemeClr val="tx1"/>
                  </a:solidFill>
                </a:ln>
                <a:solidFill>
                  <a:schemeClr val="bg1"/>
                </a:solidFill>
                <a:effectLst>
                  <a:outerShdw blurRad="50800" dist="38100" dir="2700000" algn="tl" rotWithShape="0">
                    <a:prstClr val="black">
                      <a:alpha val="40000"/>
                    </a:prstClr>
                  </a:outerShdw>
                </a:effectLst>
                <a:latin typeface="Palatino Linotype" panose="02040502050505030304" pitchFamily="18" charset="0"/>
              </a:rPr>
              <a:t>Portsmouth</a:t>
            </a:r>
          </a:p>
        </p:txBody>
      </p:sp>
      <p:sp>
        <p:nvSpPr>
          <p:cNvPr id="20" name="Rectangle 19"/>
          <p:cNvSpPr/>
          <p:nvPr/>
        </p:nvSpPr>
        <p:spPr>
          <a:xfrm>
            <a:off x="4277099" y="4040759"/>
            <a:ext cx="1742785" cy="523220"/>
          </a:xfrm>
          <a:prstGeom prst="rect">
            <a:avLst/>
          </a:prstGeom>
          <a:noFill/>
        </p:spPr>
        <p:txBody>
          <a:bodyPr wrap="none" lIns="91440" tIns="45720" rIns="91440" bIns="45720">
            <a:spAutoFit/>
          </a:bodyPr>
          <a:lstStyle/>
          <a:p>
            <a:pPr algn="ctr"/>
            <a:r>
              <a:rPr lang="en-US" sz="2800" b="1" cap="none" spc="0" dirty="0">
                <a:ln w="0">
                  <a:solidFill>
                    <a:schemeClr val="tx1"/>
                  </a:solidFill>
                </a:ln>
                <a:solidFill>
                  <a:schemeClr val="bg1"/>
                </a:solidFill>
                <a:effectLst>
                  <a:outerShdw blurRad="50800" dist="38100" dir="2700000" algn="tl" rotWithShape="0">
                    <a:prstClr val="black">
                      <a:alpha val="40000"/>
                    </a:prstClr>
                  </a:outerShdw>
                </a:effectLst>
                <a:latin typeface="Palatino Linotype" panose="02040502050505030304" pitchFamily="18" charset="0"/>
              </a:rPr>
              <a:t>Hampton</a:t>
            </a:r>
          </a:p>
        </p:txBody>
      </p:sp>
      <p:sp>
        <p:nvSpPr>
          <p:cNvPr id="21" name="Rectangle 20"/>
          <p:cNvSpPr/>
          <p:nvPr/>
        </p:nvSpPr>
        <p:spPr>
          <a:xfrm>
            <a:off x="3180530" y="3167390"/>
            <a:ext cx="1200970" cy="523220"/>
          </a:xfrm>
          <a:prstGeom prst="rect">
            <a:avLst/>
          </a:prstGeom>
          <a:noFill/>
        </p:spPr>
        <p:txBody>
          <a:bodyPr wrap="none" lIns="91440" tIns="45720" rIns="91440" bIns="45720">
            <a:spAutoFit/>
          </a:bodyPr>
          <a:lstStyle/>
          <a:p>
            <a:pPr algn="ctr"/>
            <a:r>
              <a:rPr lang="en-US" sz="2800" b="1" cap="none" spc="0" dirty="0">
                <a:ln w="0">
                  <a:solidFill>
                    <a:schemeClr val="tx1"/>
                  </a:solidFill>
                </a:ln>
                <a:solidFill>
                  <a:schemeClr val="bg1"/>
                </a:solidFill>
                <a:effectLst>
                  <a:outerShdw blurRad="50800" dist="38100" dir="2700000" algn="tl" rotWithShape="0">
                    <a:prstClr val="black">
                      <a:alpha val="40000"/>
                    </a:prstClr>
                  </a:outerShdw>
                </a:effectLst>
                <a:latin typeface="Palatino Linotype" panose="02040502050505030304" pitchFamily="18" charset="0"/>
              </a:rPr>
              <a:t>Exeter</a:t>
            </a:r>
          </a:p>
        </p:txBody>
      </p:sp>
    </p:spTree>
    <p:extLst>
      <p:ext uri="{BB962C8B-B14F-4D97-AF65-F5344CB8AC3E}">
        <p14:creationId xmlns:p14="http://schemas.microsoft.com/office/powerpoint/2010/main" val="369438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4.44444E-6 L -0.075 -0.07778 " pathEditMode="relative" ptsTypes="AA">
                                      <p:cBhvr>
                                        <p:cTn id="6"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609601"/>
            <a:ext cx="7772400" cy="646331"/>
          </a:xfrm>
          <a:prstGeom prst="rect">
            <a:avLst/>
          </a:prstGeom>
          <a:noFill/>
        </p:spPr>
        <p:txBody>
          <a:bodyPr wrap="square" rtlCol="0">
            <a:spAutoFit/>
          </a:bodyPr>
          <a:lstStyle/>
          <a:p>
            <a:r>
              <a:rPr lang="en-US" sz="3600" dirty="0">
                <a:solidFill>
                  <a:schemeClr val="bg2">
                    <a:lumMod val="10000"/>
                  </a:schemeClr>
                </a:solidFill>
                <a:latin typeface="Baskerville Old Face" pitchFamily="18" charset="0"/>
              </a:rPr>
              <a:t>Colony type: Proprietary, then Royal</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9701" y="1677932"/>
            <a:ext cx="4546118" cy="4416721"/>
          </a:xfrm>
          <a:prstGeom prst="rect">
            <a:avLst/>
          </a:prstGeom>
        </p:spPr>
      </p:pic>
      <p:sp>
        <p:nvSpPr>
          <p:cNvPr id="8" name="Rectangle 7"/>
          <p:cNvSpPr/>
          <p:nvPr/>
        </p:nvSpPr>
        <p:spPr>
          <a:xfrm>
            <a:off x="1524000" y="1"/>
            <a:ext cx="1905000" cy="461665"/>
          </a:xfrm>
          <a:prstGeom prst="rect">
            <a:avLst/>
          </a:prstGeom>
          <a:noFill/>
        </p:spPr>
        <p:txBody>
          <a:bodyPr wrap="square" lIns="91440" tIns="45720" rIns="91440" bIns="45720">
            <a:spAutoFit/>
          </a:bodyPr>
          <a:lstStyle/>
          <a:p>
            <a:pPr algn="ctr"/>
            <a:r>
              <a:rPr lang="en-US" sz="2400" b="1" dirty="0">
                <a:ln w="24500" cmpd="dbl">
                  <a:solidFill>
                    <a:srgbClr val="FFC000"/>
                  </a:solidFill>
                  <a:prstDash val="solid"/>
                  <a:miter lim="800000"/>
                </a:ln>
                <a:effectLst>
                  <a:outerShdw blurRad="38100" dist="38100" dir="7020000" algn="tl">
                    <a:srgbClr val="000000">
                      <a:alpha val="35000"/>
                    </a:srgbClr>
                  </a:outerShdw>
                </a:effectLst>
                <a:latin typeface="Algerian" pitchFamily="82" charset="0"/>
              </a:rPr>
              <a:t>MARYLAND</a:t>
            </a:r>
            <a:endParaRPr lang="en-US" sz="2400" b="1" dirty="0">
              <a:ln w="24500" cmpd="dbl">
                <a:solidFill>
                  <a:srgbClr val="FFC000"/>
                </a:solidFill>
                <a:prstDash val="solid"/>
                <a:miter lim="800000"/>
              </a:ln>
              <a:effectLst>
                <a:outerShdw blurRad="38100" dist="38100" dir="7020000" algn="tl">
                  <a:srgbClr val="000000">
                    <a:alpha val="35000"/>
                  </a:srgbClr>
                </a:outerShdw>
              </a:effectLst>
            </a:endParaRPr>
          </a:p>
        </p:txBody>
      </p:sp>
      <p:pic>
        <p:nvPicPr>
          <p:cNvPr id="1026" name="Picture 2" descr="https://www.safetysign.com/images/source/large-images/F739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85" y="2265602"/>
            <a:ext cx="5715000" cy="3829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916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609600"/>
            <a:ext cx="7391400" cy="1631216"/>
          </a:xfrm>
          <a:prstGeom prst="rect">
            <a:avLst/>
          </a:prstGeom>
          <a:noFill/>
        </p:spPr>
        <p:txBody>
          <a:bodyPr wrap="square" rtlCol="0">
            <a:spAutoFit/>
          </a:bodyPr>
          <a:lstStyle/>
          <a:p>
            <a:r>
              <a:rPr lang="en-US" sz="3200" dirty="0">
                <a:latin typeface="Baskerville Old Face" pitchFamily="18" charset="0"/>
              </a:rPr>
              <a:t>Name:   Either for Queen Henrietta Maria or for the Virgin Mary</a:t>
            </a:r>
          </a:p>
          <a:p>
            <a:endParaRPr lang="en-US" sz="3600" dirty="0">
              <a:latin typeface="Baskerville Old Face" pitchFamily="18" charset="0"/>
            </a:endParaRPr>
          </a:p>
        </p:txBody>
      </p:sp>
      <p:pic>
        <p:nvPicPr>
          <p:cNvPr id="14" name="Picture 13" descr="495px-Henrietta_Maria_01.jpg"/>
          <p:cNvPicPr>
            <a:picLocks noChangeAspect="1"/>
          </p:cNvPicPr>
          <p:nvPr/>
        </p:nvPicPr>
        <p:blipFill>
          <a:blip r:embed="rId2" cstate="print"/>
          <a:stretch>
            <a:fillRect/>
          </a:stretch>
        </p:blipFill>
        <p:spPr>
          <a:xfrm>
            <a:off x="1981200" y="1676400"/>
            <a:ext cx="4052848" cy="4904356"/>
          </a:xfrm>
          <a:prstGeom prst="rect">
            <a:avLst/>
          </a:prstGeom>
        </p:spPr>
      </p:pic>
      <p:pic>
        <p:nvPicPr>
          <p:cNvPr id="15" name="Picture 14" descr="virgin-mary-2.jpg"/>
          <p:cNvPicPr>
            <a:picLocks noChangeAspect="1"/>
          </p:cNvPicPr>
          <p:nvPr/>
        </p:nvPicPr>
        <p:blipFill>
          <a:blip r:embed="rId3" cstate="print"/>
          <a:stretch>
            <a:fillRect/>
          </a:stretch>
        </p:blipFill>
        <p:spPr>
          <a:xfrm>
            <a:off x="6781800" y="1676400"/>
            <a:ext cx="3743680" cy="4876800"/>
          </a:xfrm>
          <a:prstGeom prst="rect">
            <a:avLst/>
          </a:prstGeom>
        </p:spPr>
      </p:pic>
      <p:sp>
        <p:nvSpPr>
          <p:cNvPr id="16" name="Rectangle 15"/>
          <p:cNvSpPr/>
          <p:nvPr/>
        </p:nvSpPr>
        <p:spPr>
          <a:xfrm>
            <a:off x="5867400" y="2667001"/>
            <a:ext cx="1075936" cy="2400657"/>
          </a:xfrm>
          <a:prstGeom prst="rect">
            <a:avLst/>
          </a:prstGeom>
          <a:noFill/>
        </p:spPr>
        <p:txBody>
          <a:bodyPr wrap="none" lIns="91440" tIns="45720" rIns="91440" bIns="45720">
            <a:spAutoFit/>
          </a:bodyPr>
          <a:lstStyle/>
          <a:p>
            <a:pPr algn="ctr"/>
            <a:r>
              <a:rPr lang="en-US" sz="15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17" name="Rectangle 16"/>
          <p:cNvSpPr/>
          <p:nvPr/>
        </p:nvSpPr>
        <p:spPr>
          <a:xfrm>
            <a:off x="1524000" y="1"/>
            <a:ext cx="1905000" cy="461665"/>
          </a:xfrm>
          <a:prstGeom prst="rect">
            <a:avLst/>
          </a:prstGeom>
          <a:noFill/>
        </p:spPr>
        <p:txBody>
          <a:bodyPr wrap="square" lIns="91440" tIns="45720" rIns="91440" bIns="45720">
            <a:spAutoFit/>
          </a:bodyPr>
          <a:lstStyle/>
          <a:p>
            <a:pPr algn="ctr"/>
            <a:r>
              <a:rPr lang="en-US" sz="2400" b="1" dirty="0">
                <a:ln w="24500" cmpd="dbl">
                  <a:solidFill>
                    <a:srgbClr val="FFC000"/>
                  </a:solidFill>
                  <a:prstDash val="solid"/>
                  <a:miter lim="800000"/>
                </a:ln>
                <a:effectLst>
                  <a:outerShdw blurRad="38100" dist="38100" dir="7020000" algn="tl">
                    <a:srgbClr val="000000">
                      <a:alpha val="35000"/>
                    </a:srgbClr>
                  </a:outerShdw>
                </a:effectLst>
                <a:latin typeface="Algerian" pitchFamily="82" charset="0"/>
              </a:rPr>
              <a:t>MARYLAND</a:t>
            </a:r>
            <a:endParaRPr lang="en-US" sz="2400" b="1" dirty="0">
              <a:ln w="24500" cmpd="dbl">
                <a:solidFill>
                  <a:srgbClr val="FFC000"/>
                </a:solidFill>
                <a:prstDash val="solid"/>
                <a:miter lim="800000"/>
              </a:ln>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32126796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533401"/>
            <a:ext cx="6781800" cy="1200329"/>
          </a:xfrm>
          <a:prstGeom prst="rect">
            <a:avLst/>
          </a:prstGeom>
          <a:noFill/>
        </p:spPr>
        <p:txBody>
          <a:bodyPr wrap="square" rtlCol="0">
            <a:spAutoFit/>
          </a:bodyPr>
          <a:lstStyle/>
          <a:p>
            <a:r>
              <a:rPr lang="en-US" sz="3600" dirty="0">
                <a:latin typeface="Baskerville Old Face" pitchFamily="18" charset="0"/>
              </a:rPr>
              <a:t>Agriculture &amp; Economy:</a:t>
            </a:r>
          </a:p>
          <a:p>
            <a:r>
              <a:rPr lang="en-US" sz="3600" dirty="0">
                <a:latin typeface="Baskerville Old Face" pitchFamily="18" charset="0"/>
              </a:rPr>
              <a:t>Tobacco &amp; fishing</a:t>
            </a:r>
          </a:p>
        </p:txBody>
      </p:sp>
      <p:pic>
        <p:nvPicPr>
          <p:cNvPr id="7" name="Picture 6" descr="tobacco.jpg"/>
          <p:cNvPicPr>
            <a:picLocks noChangeAspect="1"/>
          </p:cNvPicPr>
          <p:nvPr/>
        </p:nvPicPr>
        <p:blipFill>
          <a:blip r:embed="rId2" cstate="print"/>
          <a:stretch>
            <a:fillRect/>
          </a:stretch>
        </p:blipFill>
        <p:spPr>
          <a:xfrm>
            <a:off x="2438401" y="1905000"/>
            <a:ext cx="3085981" cy="4953000"/>
          </a:xfrm>
          <a:prstGeom prst="rect">
            <a:avLst/>
          </a:prstGeom>
        </p:spPr>
      </p:pic>
      <p:sp>
        <p:nvSpPr>
          <p:cNvPr id="16" name="Rectangle 15"/>
          <p:cNvSpPr/>
          <p:nvPr/>
        </p:nvSpPr>
        <p:spPr>
          <a:xfrm>
            <a:off x="1524000" y="1"/>
            <a:ext cx="1905000" cy="461665"/>
          </a:xfrm>
          <a:prstGeom prst="rect">
            <a:avLst/>
          </a:prstGeom>
          <a:noFill/>
        </p:spPr>
        <p:txBody>
          <a:bodyPr wrap="square" lIns="91440" tIns="45720" rIns="91440" bIns="45720">
            <a:spAutoFit/>
          </a:bodyPr>
          <a:lstStyle/>
          <a:p>
            <a:pPr algn="ctr"/>
            <a:r>
              <a:rPr lang="en-US" sz="2400" b="1" dirty="0">
                <a:ln w="24500" cmpd="dbl">
                  <a:solidFill>
                    <a:srgbClr val="FFC000"/>
                  </a:solidFill>
                  <a:prstDash val="solid"/>
                  <a:miter lim="800000"/>
                </a:ln>
                <a:effectLst>
                  <a:outerShdw blurRad="38100" dist="38100" dir="7020000" algn="tl">
                    <a:srgbClr val="000000">
                      <a:alpha val="35000"/>
                    </a:srgbClr>
                  </a:outerShdw>
                </a:effectLst>
                <a:latin typeface="Algerian" pitchFamily="82" charset="0"/>
              </a:rPr>
              <a:t>MARYLAND</a:t>
            </a:r>
            <a:endParaRPr lang="en-US" sz="2400" b="1" dirty="0">
              <a:ln w="24500" cmpd="dbl">
                <a:solidFill>
                  <a:srgbClr val="FFC000"/>
                </a:solidFill>
                <a:prstDash val="solid"/>
                <a:miter lim="800000"/>
              </a:ln>
              <a:effectLst>
                <a:outerShdw blurRad="38100" dist="38100" dir="7020000" algn="tl">
                  <a:srgbClr val="000000">
                    <a:alpha val="35000"/>
                  </a:srgbClr>
                </a:outerShdw>
              </a:effectLst>
            </a:endParaRPr>
          </a:p>
        </p:txBody>
      </p:sp>
      <p:pic>
        <p:nvPicPr>
          <p:cNvPr id="17" name="Picture 16" descr="chesapeake_amo_2004119.jpg"/>
          <p:cNvPicPr>
            <a:picLocks noChangeAspect="1"/>
          </p:cNvPicPr>
          <p:nvPr/>
        </p:nvPicPr>
        <p:blipFill>
          <a:blip r:embed="rId3" cstate="print"/>
          <a:stretch>
            <a:fillRect/>
          </a:stretch>
        </p:blipFill>
        <p:spPr>
          <a:xfrm>
            <a:off x="7334250" y="0"/>
            <a:ext cx="3333750" cy="3333750"/>
          </a:xfrm>
          <a:prstGeom prst="rect">
            <a:avLst/>
          </a:prstGeom>
        </p:spPr>
      </p:pic>
      <p:pic>
        <p:nvPicPr>
          <p:cNvPr id="18" name="Picture 17" descr="chesapeake-bay-2009-9-14-11-43-21.jpg"/>
          <p:cNvPicPr>
            <a:picLocks noChangeAspect="1"/>
          </p:cNvPicPr>
          <p:nvPr/>
        </p:nvPicPr>
        <p:blipFill>
          <a:blip r:embed="rId4" cstate="print"/>
          <a:stretch>
            <a:fillRect/>
          </a:stretch>
        </p:blipFill>
        <p:spPr>
          <a:xfrm>
            <a:off x="5867400" y="3429000"/>
            <a:ext cx="4729655" cy="3429000"/>
          </a:xfrm>
          <a:prstGeom prst="rect">
            <a:avLst/>
          </a:prstGeom>
        </p:spPr>
      </p:pic>
    </p:spTree>
    <p:extLst>
      <p:ext uri="{BB962C8B-B14F-4D97-AF65-F5344CB8AC3E}">
        <p14:creationId xmlns:p14="http://schemas.microsoft.com/office/powerpoint/2010/main" val="1561532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533401"/>
            <a:ext cx="3200400" cy="1200329"/>
          </a:xfrm>
          <a:prstGeom prst="rect">
            <a:avLst/>
          </a:prstGeom>
          <a:noFill/>
        </p:spPr>
        <p:txBody>
          <a:bodyPr wrap="square" rtlCol="0">
            <a:spAutoFit/>
          </a:bodyPr>
          <a:lstStyle/>
          <a:p>
            <a:r>
              <a:rPr lang="en-US" sz="3600" dirty="0">
                <a:latin typeface="Baskerville Old Face" pitchFamily="18" charset="0"/>
              </a:rPr>
              <a:t>Other Terms:</a:t>
            </a:r>
          </a:p>
          <a:p>
            <a:endParaRPr lang="en-US" sz="3600" dirty="0">
              <a:latin typeface="Baskerville Old Face" pitchFamily="18" charset="0"/>
            </a:endParaRPr>
          </a:p>
        </p:txBody>
      </p:sp>
      <p:sp>
        <p:nvSpPr>
          <p:cNvPr id="5" name="TextBox 4"/>
          <p:cNvSpPr txBox="1"/>
          <p:nvPr/>
        </p:nvSpPr>
        <p:spPr>
          <a:xfrm>
            <a:off x="134586" y="1291875"/>
            <a:ext cx="6551221" cy="2554545"/>
          </a:xfrm>
          <a:prstGeom prst="rect">
            <a:avLst/>
          </a:prstGeom>
          <a:noFill/>
        </p:spPr>
        <p:txBody>
          <a:bodyPr wrap="square" rtlCol="0">
            <a:spAutoFit/>
          </a:bodyPr>
          <a:lstStyle/>
          <a:p>
            <a:pPr algn="ctr"/>
            <a:r>
              <a:rPr lang="en-US" sz="3200" dirty="0"/>
              <a:t>The Mason-Dixon Line: Boundary between Maryland and Pennsylvania that eventually became the boundary between Northern/free and Southern/slave states </a:t>
            </a:r>
          </a:p>
        </p:txBody>
      </p:sp>
      <p:sp>
        <p:nvSpPr>
          <p:cNvPr id="12" name="Rectangle 11"/>
          <p:cNvSpPr/>
          <p:nvPr/>
        </p:nvSpPr>
        <p:spPr>
          <a:xfrm>
            <a:off x="1524000" y="1"/>
            <a:ext cx="1905000" cy="461665"/>
          </a:xfrm>
          <a:prstGeom prst="rect">
            <a:avLst/>
          </a:prstGeom>
          <a:noFill/>
        </p:spPr>
        <p:txBody>
          <a:bodyPr wrap="square" lIns="91440" tIns="45720" rIns="91440" bIns="45720">
            <a:spAutoFit/>
          </a:bodyPr>
          <a:lstStyle/>
          <a:p>
            <a:pPr algn="ctr"/>
            <a:r>
              <a:rPr lang="en-US" sz="2400" b="1" dirty="0">
                <a:ln w="24500" cmpd="dbl">
                  <a:solidFill>
                    <a:srgbClr val="FFC000"/>
                  </a:solidFill>
                  <a:prstDash val="solid"/>
                  <a:miter lim="800000"/>
                </a:ln>
                <a:effectLst>
                  <a:outerShdw blurRad="38100" dist="38100" dir="7020000" algn="tl">
                    <a:srgbClr val="000000">
                      <a:alpha val="35000"/>
                    </a:srgbClr>
                  </a:outerShdw>
                </a:effectLst>
                <a:latin typeface="Algerian" pitchFamily="82" charset="0"/>
              </a:rPr>
              <a:t>MARYLAND</a:t>
            </a:r>
            <a:endParaRPr lang="en-US" sz="2400" b="1" dirty="0">
              <a:ln w="24500" cmpd="dbl">
                <a:solidFill>
                  <a:srgbClr val="FFC000"/>
                </a:solidFill>
                <a:prstDash val="solid"/>
                <a:miter lim="800000"/>
              </a:ln>
              <a:effectLst>
                <a:outerShdw blurRad="38100" dist="38100" dir="7020000" algn="tl">
                  <a:srgbClr val="000000">
                    <a:alpha val="35000"/>
                  </a:srgbClr>
                </a:outerShdw>
              </a:effectLst>
            </a:endParaRPr>
          </a:p>
        </p:txBody>
      </p:sp>
      <p:pic>
        <p:nvPicPr>
          <p:cNvPr id="13" name="Picture 12" descr="cape-map.gif"/>
          <p:cNvPicPr>
            <a:picLocks noChangeAspect="1"/>
          </p:cNvPicPr>
          <p:nvPr/>
        </p:nvPicPr>
        <p:blipFill>
          <a:blip r:embed="rId2" cstate="print"/>
          <a:stretch>
            <a:fillRect/>
          </a:stretch>
        </p:blipFill>
        <p:spPr>
          <a:xfrm>
            <a:off x="6930671" y="140524"/>
            <a:ext cx="5007989" cy="6477000"/>
          </a:xfrm>
          <a:prstGeom prst="rect">
            <a:avLst/>
          </a:prstGeom>
        </p:spPr>
      </p:pic>
      <p:pic>
        <p:nvPicPr>
          <p:cNvPr id="14" name="Picture 13" descr="Masondixonmarker.jpg"/>
          <p:cNvPicPr>
            <a:picLocks noChangeAspect="1"/>
          </p:cNvPicPr>
          <p:nvPr/>
        </p:nvPicPr>
        <p:blipFill>
          <a:blip r:embed="rId3" cstate="print"/>
          <a:stretch>
            <a:fillRect/>
          </a:stretch>
        </p:blipFill>
        <p:spPr>
          <a:xfrm>
            <a:off x="4802579" y="4343400"/>
            <a:ext cx="2011680" cy="2514600"/>
          </a:xfrm>
          <a:prstGeom prst="rect">
            <a:avLst/>
          </a:prstGeom>
        </p:spPr>
      </p:pic>
      <p:pic>
        <p:nvPicPr>
          <p:cNvPr id="15" name="Picture 14" descr="D2000-DMD-1313.jpg"/>
          <p:cNvPicPr>
            <a:picLocks noChangeAspect="1"/>
          </p:cNvPicPr>
          <p:nvPr/>
        </p:nvPicPr>
        <p:blipFill>
          <a:blip r:embed="rId4" cstate="print"/>
          <a:stretch>
            <a:fillRect/>
          </a:stretch>
        </p:blipFill>
        <p:spPr>
          <a:xfrm>
            <a:off x="587852" y="4343400"/>
            <a:ext cx="3777296" cy="2514600"/>
          </a:xfrm>
          <a:prstGeom prst="rect">
            <a:avLst/>
          </a:prstGeom>
        </p:spPr>
      </p:pic>
    </p:spTree>
    <p:extLst>
      <p:ext uri="{BB962C8B-B14F-4D97-AF65-F5344CB8AC3E}">
        <p14:creationId xmlns:p14="http://schemas.microsoft.com/office/powerpoint/2010/main" val="3208631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533401"/>
            <a:ext cx="3200400" cy="1200329"/>
          </a:xfrm>
          <a:prstGeom prst="rect">
            <a:avLst/>
          </a:prstGeom>
          <a:noFill/>
        </p:spPr>
        <p:txBody>
          <a:bodyPr wrap="square" rtlCol="0">
            <a:spAutoFit/>
          </a:bodyPr>
          <a:lstStyle/>
          <a:p>
            <a:r>
              <a:rPr lang="en-US" sz="3600" dirty="0">
                <a:latin typeface="Baskerville Old Face" pitchFamily="18" charset="0"/>
              </a:rPr>
              <a:t>Other Terms:</a:t>
            </a:r>
          </a:p>
          <a:p>
            <a:endParaRPr lang="en-US" sz="3600" dirty="0">
              <a:latin typeface="Baskerville Old Face" pitchFamily="18" charset="0"/>
            </a:endParaRPr>
          </a:p>
        </p:txBody>
      </p:sp>
      <p:sp>
        <p:nvSpPr>
          <p:cNvPr id="5" name="TextBox 4"/>
          <p:cNvSpPr txBox="1"/>
          <p:nvPr/>
        </p:nvSpPr>
        <p:spPr>
          <a:xfrm>
            <a:off x="134586" y="1291875"/>
            <a:ext cx="6551221" cy="2062103"/>
          </a:xfrm>
          <a:prstGeom prst="rect">
            <a:avLst/>
          </a:prstGeom>
          <a:noFill/>
        </p:spPr>
        <p:txBody>
          <a:bodyPr wrap="square" rtlCol="0">
            <a:spAutoFit/>
          </a:bodyPr>
          <a:lstStyle/>
          <a:p>
            <a:pPr algn="ctr"/>
            <a:r>
              <a:rPr lang="en-US" sz="3200" dirty="0"/>
              <a:t>Act of Toleration: Colonial law that allowed freedom of religion for all Christians (this included Catholics).</a:t>
            </a:r>
          </a:p>
          <a:p>
            <a:pPr algn="ctr"/>
            <a:r>
              <a:rPr lang="en-US" sz="3200" dirty="0"/>
              <a:t>In effect from 1649 - 1692</a:t>
            </a:r>
          </a:p>
        </p:txBody>
      </p:sp>
      <p:sp>
        <p:nvSpPr>
          <p:cNvPr id="12" name="Rectangle 11"/>
          <p:cNvSpPr/>
          <p:nvPr/>
        </p:nvSpPr>
        <p:spPr>
          <a:xfrm>
            <a:off x="0" y="-15683"/>
            <a:ext cx="1905000" cy="461665"/>
          </a:xfrm>
          <a:prstGeom prst="rect">
            <a:avLst/>
          </a:prstGeom>
          <a:noFill/>
        </p:spPr>
        <p:txBody>
          <a:bodyPr wrap="square" lIns="91440" tIns="45720" rIns="91440" bIns="45720">
            <a:spAutoFit/>
          </a:bodyPr>
          <a:lstStyle/>
          <a:p>
            <a:pPr algn="ctr"/>
            <a:r>
              <a:rPr lang="en-US" sz="2400" b="1" dirty="0">
                <a:ln w="24500" cmpd="dbl">
                  <a:solidFill>
                    <a:srgbClr val="FFC000"/>
                  </a:solidFill>
                  <a:prstDash val="solid"/>
                  <a:miter lim="800000"/>
                </a:ln>
                <a:effectLst>
                  <a:outerShdw blurRad="38100" dist="38100" dir="7020000" algn="tl">
                    <a:srgbClr val="000000">
                      <a:alpha val="35000"/>
                    </a:srgbClr>
                  </a:outerShdw>
                </a:effectLst>
                <a:latin typeface="Algerian" pitchFamily="82" charset="0"/>
              </a:rPr>
              <a:t>MARYLAND</a:t>
            </a:r>
            <a:endParaRPr lang="en-US" sz="2400" b="1" dirty="0">
              <a:ln w="24500" cmpd="dbl">
                <a:solidFill>
                  <a:srgbClr val="FFC000"/>
                </a:solidFill>
                <a:prstDash val="solid"/>
                <a:miter lim="800000"/>
              </a:ln>
              <a:effectLst>
                <a:outerShdw blurRad="38100" dist="38100" dir="7020000" algn="tl">
                  <a:srgbClr val="000000">
                    <a:alpha val="35000"/>
                  </a:srgbClr>
                </a:outerShdw>
              </a:effectLst>
            </a:endParaRPr>
          </a:p>
        </p:txBody>
      </p:sp>
      <p:pic>
        <p:nvPicPr>
          <p:cNvPr id="2050"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690" y="69890"/>
            <a:ext cx="4522767" cy="6568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hristian tole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4035" y="3463675"/>
            <a:ext cx="4507129" cy="300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583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76" y="1601222"/>
            <a:ext cx="7024341" cy="5256778"/>
          </a:xfrm>
          <a:prstGeom prst="rect">
            <a:avLst/>
          </a:prstGeom>
        </p:spPr>
      </p:pic>
      <p:pic>
        <p:nvPicPr>
          <p:cNvPr id="17" name="Picture 16" descr="mountain-laurel.jpg"/>
          <p:cNvPicPr>
            <a:picLocks noChangeAspect="1"/>
          </p:cNvPicPr>
          <p:nvPr/>
        </p:nvPicPr>
        <p:blipFill>
          <a:blip r:embed="rId3" cstate="print"/>
          <a:stretch>
            <a:fillRect/>
          </a:stretch>
        </p:blipFill>
        <p:spPr>
          <a:xfrm>
            <a:off x="9478488" y="2147174"/>
            <a:ext cx="1706853" cy="2338388"/>
          </a:xfrm>
          <a:prstGeom prst="rect">
            <a:avLst/>
          </a:prstGeom>
        </p:spPr>
      </p:pic>
      <p:pic>
        <p:nvPicPr>
          <p:cNvPr id="3076" name="Picture 4" descr="Download American Robin Png Pic For Designing Use - Gifs On Birds And Butterflies, Transparent Png (582x651), Png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7096" y="-225264"/>
            <a:ext cx="3158271" cy="36377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mountain-laurel.jpg"/>
          <p:cNvPicPr>
            <a:picLocks noChangeAspect="1"/>
          </p:cNvPicPr>
          <p:nvPr/>
        </p:nvPicPr>
        <p:blipFill>
          <a:blip r:embed="rId3" cstate="print"/>
          <a:stretch>
            <a:fillRect/>
          </a:stretch>
        </p:blipFill>
        <p:spPr>
          <a:xfrm>
            <a:off x="9393371" y="4343401"/>
            <a:ext cx="1835473" cy="2514599"/>
          </a:xfrm>
          <a:prstGeom prst="rect">
            <a:avLst/>
          </a:prstGeom>
        </p:spPr>
      </p:pic>
      <p:pic>
        <p:nvPicPr>
          <p:cNvPr id="9" name="Picture 8" descr="Image235.gif"/>
          <p:cNvPicPr>
            <a:picLocks noChangeAspect="1"/>
          </p:cNvPicPr>
          <p:nvPr/>
        </p:nvPicPr>
        <p:blipFill>
          <a:blip r:embed="rId5" cstate="print"/>
          <a:stretch>
            <a:fillRect/>
          </a:stretch>
        </p:blipFill>
        <p:spPr>
          <a:xfrm>
            <a:off x="834864" y="35997"/>
            <a:ext cx="2133600" cy="2141591"/>
          </a:xfrm>
          <a:prstGeom prst="rect">
            <a:avLst/>
          </a:prstGeom>
        </p:spPr>
      </p:pic>
      <p:sp>
        <p:nvSpPr>
          <p:cNvPr id="16" name="TextBox 15"/>
          <p:cNvSpPr txBox="1"/>
          <p:nvPr/>
        </p:nvSpPr>
        <p:spPr>
          <a:xfrm>
            <a:off x="1980836" y="374547"/>
            <a:ext cx="7848600" cy="1323439"/>
          </a:xfrm>
          <a:prstGeom prst="rect">
            <a:avLst/>
          </a:prstGeom>
          <a:noFill/>
        </p:spPr>
        <p:txBody>
          <a:bodyPr wrap="square" rtlCol="0">
            <a:spAutoFit/>
          </a:bodyPr>
          <a:lstStyle/>
          <a:p>
            <a:pPr algn="ctr"/>
            <a:r>
              <a:rPr lang="en-US" sz="8000" b="1" dirty="0">
                <a:ln w="22225" cmpd="sng">
                  <a:solidFill>
                    <a:srgbClr val="002060"/>
                  </a:solidFill>
                </a:ln>
                <a:solidFill>
                  <a:srgbClr val="00B0F0"/>
                </a:solidFill>
                <a:latin typeface="Viner Hand ITC" pitchFamily="66" charset="0"/>
              </a:rPr>
              <a:t>Connecticut</a:t>
            </a:r>
          </a:p>
        </p:txBody>
      </p:sp>
      <p:pic>
        <p:nvPicPr>
          <p:cNvPr id="7" name="Picture 6" descr="800px-Ctcolony.png"/>
          <p:cNvPicPr>
            <a:picLocks noChangeAspect="1"/>
          </p:cNvPicPr>
          <p:nvPr/>
        </p:nvPicPr>
        <p:blipFill>
          <a:blip r:embed="rId6" cstate="print"/>
          <a:stretch>
            <a:fillRect/>
          </a:stretch>
        </p:blipFill>
        <p:spPr>
          <a:xfrm>
            <a:off x="2819401" y="1676400"/>
            <a:ext cx="6531429" cy="4572000"/>
          </a:xfrm>
          <a:prstGeom prst="rect">
            <a:avLst/>
          </a:prstGeom>
        </p:spPr>
      </p:pic>
    </p:spTree>
    <p:extLst>
      <p:ext uri="{BB962C8B-B14F-4D97-AF65-F5344CB8AC3E}">
        <p14:creationId xmlns:p14="http://schemas.microsoft.com/office/powerpoint/2010/main" val="18928091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10200" y="762000"/>
            <a:ext cx="7924800" cy="1261884"/>
          </a:xfrm>
          <a:prstGeom prst="rect">
            <a:avLst/>
          </a:prstGeom>
          <a:noFill/>
        </p:spPr>
        <p:txBody>
          <a:bodyPr wrap="square" rtlCol="0">
            <a:spAutoFit/>
          </a:bodyPr>
          <a:lstStyle/>
          <a:p>
            <a:r>
              <a:rPr lang="en-US" sz="4000" dirty="0">
                <a:latin typeface="Baskerville Old Face" pitchFamily="18" charset="0"/>
              </a:rPr>
              <a:t>Founded: 1636</a:t>
            </a:r>
          </a:p>
          <a:p>
            <a:endParaRPr lang="en-US" sz="3600" dirty="0">
              <a:latin typeface="Baskerville Old Face" pitchFamily="18" charset="0"/>
            </a:endParaRPr>
          </a:p>
        </p:txBody>
      </p:sp>
      <p:sp>
        <p:nvSpPr>
          <p:cNvPr id="4" name="TextBox 3"/>
          <p:cNvSpPr txBox="1"/>
          <p:nvPr/>
        </p:nvSpPr>
        <p:spPr>
          <a:xfrm>
            <a:off x="5638800" y="5029200"/>
            <a:ext cx="4876800" cy="1600438"/>
          </a:xfrm>
          <a:prstGeom prst="rect">
            <a:avLst/>
          </a:prstGeom>
          <a:noFill/>
        </p:spPr>
        <p:txBody>
          <a:bodyPr wrap="square" rtlCol="0">
            <a:spAutoFit/>
          </a:bodyPr>
          <a:lstStyle/>
          <a:p>
            <a:r>
              <a:rPr lang="en-US" sz="4000" dirty="0">
                <a:latin typeface="Baskerville Old Face" pitchFamily="18" charset="0"/>
              </a:rPr>
              <a:t>Founder: </a:t>
            </a:r>
          </a:p>
          <a:p>
            <a:r>
              <a:rPr lang="en-US" sz="4000" dirty="0">
                <a:latin typeface="Baskerville Old Face" pitchFamily="18" charset="0"/>
              </a:rPr>
              <a:t>Rev. Thomas Hooker</a:t>
            </a:r>
          </a:p>
          <a:p>
            <a:endParaRPr lang="en-US" dirty="0"/>
          </a:p>
        </p:txBody>
      </p:sp>
      <p:pic>
        <p:nvPicPr>
          <p:cNvPr id="9" name="Picture 8" descr="hooker75.jpg"/>
          <p:cNvPicPr>
            <a:picLocks noChangeAspect="1"/>
          </p:cNvPicPr>
          <p:nvPr/>
        </p:nvPicPr>
        <p:blipFill>
          <a:blip r:embed="rId2" cstate="print"/>
          <a:stretch>
            <a:fillRect/>
          </a:stretch>
        </p:blipFill>
        <p:spPr>
          <a:xfrm>
            <a:off x="1828800" y="1089012"/>
            <a:ext cx="3352800" cy="5768988"/>
          </a:xfrm>
          <a:prstGeom prst="rect">
            <a:avLst/>
          </a:prstGeom>
        </p:spPr>
      </p:pic>
      <p:sp>
        <p:nvSpPr>
          <p:cNvPr id="10" name="TextBox 9"/>
          <p:cNvSpPr txBox="1"/>
          <p:nvPr/>
        </p:nvSpPr>
        <p:spPr>
          <a:xfrm>
            <a:off x="1524000" y="0"/>
            <a:ext cx="1828800" cy="400110"/>
          </a:xfrm>
          <a:prstGeom prst="rect">
            <a:avLst/>
          </a:prstGeom>
          <a:noFill/>
        </p:spPr>
        <p:txBody>
          <a:bodyPr wrap="square" rtlCol="0">
            <a:spAutoFit/>
          </a:bodyPr>
          <a:lstStyle/>
          <a:p>
            <a:pPr algn="ctr"/>
            <a:r>
              <a:rPr lang="en-US" sz="2000" b="1" dirty="0">
                <a:ln w="22225" cmpd="sng">
                  <a:solidFill>
                    <a:srgbClr val="002060"/>
                  </a:solidFill>
                </a:ln>
                <a:solidFill>
                  <a:srgbClr val="00B0F0"/>
                </a:solidFill>
                <a:latin typeface="Viner Hand ITC" pitchFamily="66" charset="0"/>
              </a:rPr>
              <a:t>Connecticut</a:t>
            </a:r>
          </a:p>
        </p:txBody>
      </p:sp>
      <p:sp>
        <p:nvSpPr>
          <p:cNvPr id="11" name="Oval Callout 10"/>
          <p:cNvSpPr/>
          <p:nvPr/>
        </p:nvSpPr>
        <p:spPr>
          <a:xfrm>
            <a:off x="5105400" y="1828800"/>
            <a:ext cx="4038600" cy="2438400"/>
          </a:xfrm>
          <a:prstGeom prst="wedgeEllipseCallout">
            <a:avLst>
              <a:gd name="adj1" fmla="val -75705"/>
              <a:gd name="adj2" fmla="val -482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Stop laughing at </a:t>
            </a:r>
          </a:p>
          <a:p>
            <a:pPr algn="ctr"/>
            <a:r>
              <a:rPr lang="en-US" sz="2400" dirty="0">
                <a:solidFill>
                  <a:schemeClr val="tx1"/>
                </a:solidFill>
              </a:rPr>
              <a:t>my name! </a:t>
            </a:r>
          </a:p>
          <a:p>
            <a:pPr algn="ctr"/>
            <a:r>
              <a:rPr lang="en-US" sz="2400" dirty="0">
                <a:solidFill>
                  <a:schemeClr val="tx1"/>
                </a:solidFill>
              </a:rPr>
              <a:t>I founded a whole colony. What have you done lately?</a:t>
            </a:r>
          </a:p>
        </p:txBody>
      </p:sp>
    </p:spTree>
    <p:extLst>
      <p:ext uri="{BB962C8B-B14F-4D97-AF65-F5344CB8AC3E}">
        <p14:creationId xmlns:p14="http://schemas.microsoft.com/office/powerpoint/2010/main" val="237680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5960" y="374289"/>
            <a:ext cx="8836231" cy="2308324"/>
          </a:xfrm>
          <a:prstGeom prst="rect">
            <a:avLst/>
          </a:prstGeom>
          <a:noFill/>
        </p:spPr>
        <p:txBody>
          <a:bodyPr wrap="square" rtlCol="0">
            <a:spAutoFit/>
          </a:bodyPr>
          <a:lstStyle/>
          <a:p>
            <a:pPr algn="ctr"/>
            <a:r>
              <a:rPr lang="en-US" sz="3600" dirty="0">
                <a:latin typeface="Baskerville Old Face" pitchFamily="18" charset="0"/>
              </a:rPr>
              <a:t>Reason: Political/Religious difference with Massachusetts: Government should not be controlled by religious leaders, but  be freely elected*</a:t>
            </a:r>
          </a:p>
        </p:txBody>
      </p:sp>
      <p:sp>
        <p:nvSpPr>
          <p:cNvPr id="8" name="TextBox 7"/>
          <p:cNvSpPr txBox="1"/>
          <p:nvPr/>
        </p:nvSpPr>
        <p:spPr>
          <a:xfrm>
            <a:off x="1524000" y="0"/>
            <a:ext cx="1828800" cy="400110"/>
          </a:xfrm>
          <a:prstGeom prst="rect">
            <a:avLst/>
          </a:prstGeom>
          <a:noFill/>
        </p:spPr>
        <p:txBody>
          <a:bodyPr wrap="square" rtlCol="0">
            <a:spAutoFit/>
          </a:bodyPr>
          <a:lstStyle/>
          <a:p>
            <a:pPr algn="ctr"/>
            <a:r>
              <a:rPr lang="en-US" sz="2000" b="1" dirty="0">
                <a:ln w="22225" cmpd="sng">
                  <a:solidFill>
                    <a:srgbClr val="002060"/>
                  </a:solidFill>
                </a:ln>
                <a:solidFill>
                  <a:srgbClr val="00B0F0"/>
                </a:solidFill>
                <a:latin typeface="Viner Hand ITC" pitchFamily="66" charset="0"/>
              </a:rPr>
              <a:t>Connecticut</a:t>
            </a:r>
          </a:p>
        </p:txBody>
      </p:sp>
      <p:pic>
        <p:nvPicPr>
          <p:cNvPr id="9" name="Picture 8" descr="Thomas_hooker_Reaches_Connecticut.JPG"/>
          <p:cNvPicPr>
            <a:picLocks noChangeAspect="1"/>
          </p:cNvPicPr>
          <p:nvPr/>
        </p:nvPicPr>
        <p:blipFill>
          <a:blip r:embed="rId2" cstate="print"/>
          <a:stretch>
            <a:fillRect/>
          </a:stretch>
        </p:blipFill>
        <p:spPr>
          <a:xfrm>
            <a:off x="1842722" y="2571930"/>
            <a:ext cx="4516514" cy="4461097"/>
          </a:xfrm>
          <a:prstGeom prst="rect">
            <a:avLst/>
          </a:prstGeom>
        </p:spPr>
      </p:pic>
      <p:sp>
        <p:nvSpPr>
          <p:cNvPr id="14" name="Oval Callout 13"/>
          <p:cNvSpPr/>
          <p:nvPr/>
        </p:nvSpPr>
        <p:spPr>
          <a:xfrm>
            <a:off x="98961" y="1209765"/>
            <a:ext cx="2667000" cy="1524000"/>
          </a:xfrm>
          <a:prstGeom prst="wedgeEllipseCallout">
            <a:avLst>
              <a:gd name="adj1" fmla="val 85105"/>
              <a:gd name="adj2" fmla="val 1173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8061" y="1371601"/>
            <a:ext cx="1828800" cy="1200329"/>
          </a:xfrm>
          <a:prstGeom prst="rect">
            <a:avLst/>
          </a:prstGeom>
          <a:noFill/>
        </p:spPr>
        <p:txBody>
          <a:bodyPr wrap="square" rtlCol="0">
            <a:spAutoFit/>
          </a:bodyPr>
          <a:lstStyle/>
          <a:p>
            <a:pPr algn="ctr"/>
            <a:r>
              <a:rPr lang="en-US" dirty="0"/>
              <a:t>Let’s thank God that we aren’t in Massachusetts anymore!</a:t>
            </a:r>
          </a:p>
        </p:txBody>
      </p:sp>
      <p:sp>
        <p:nvSpPr>
          <p:cNvPr id="3" name="TextBox 2"/>
          <p:cNvSpPr txBox="1"/>
          <p:nvPr/>
        </p:nvSpPr>
        <p:spPr>
          <a:xfrm>
            <a:off x="8122722" y="2154191"/>
            <a:ext cx="3655360" cy="369332"/>
          </a:xfrm>
          <a:prstGeom prst="rect">
            <a:avLst/>
          </a:prstGeom>
          <a:noFill/>
        </p:spPr>
        <p:txBody>
          <a:bodyPr wrap="none" rtlCol="0">
            <a:spAutoFit/>
          </a:bodyPr>
          <a:lstStyle/>
          <a:p>
            <a:r>
              <a:rPr lang="en-US" dirty="0"/>
              <a:t>* According to the will of God, that is</a:t>
            </a:r>
          </a:p>
        </p:txBody>
      </p:sp>
      <p:sp>
        <p:nvSpPr>
          <p:cNvPr id="4" name="TextBox 3"/>
          <p:cNvSpPr txBox="1"/>
          <p:nvPr/>
        </p:nvSpPr>
        <p:spPr>
          <a:xfrm>
            <a:off x="6911439" y="3301340"/>
            <a:ext cx="4866643" cy="1200329"/>
          </a:xfrm>
          <a:prstGeom prst="rect">
            <a:avLst/>
          </a:prstGeom>
          <a:noFill/>
        </p:spPr>
        <p:txBody>
          <a:bodyPr wrap="square" rtlCol="0">
            <a:spAutoFit/>
          </a:bodyPr>
          <a:lstStyle/>
          <a:p>
            <a:r>
              <a:rPr lang="en-US" dirty="0"/>
              <a:t>Side Note: To the Southeast, John Davenport started the New Haven Colony. This ultra-Puritan colony lasted for 30 years, until it merged with Connecticut.</a:t>
            </a:r>
          </a:p>
        </p:txBody>
      </p:sp>
    </p:spTree>
    <p:extLst>
      <p:ext uri="{BB962C8B-B14F-4D97-AF65-F5344CB8AC3E}">
        <p14:creationId xmlns:p14="http://schemas.microsoft.com/office/powerpoint/2010/main" val="3182287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t_colny_1755.jpg"/>
          <p:cNvPicPr>
            <a:picLocks noChangeAspect="1"/>
          </p:cNvPicPr>
          <p:nvPr/>
        </p:nvPicPr>
        <p:blipFill>
          <a:blip r:embed="rId2" cstate="print"/>
          <a:stretch>
            <a:fillRect/>
          </a:stretch>
        </p:blipFill>
        <p:spPr>
          <a:xfrm>
            <a:off x="2667000" y="1360118"/>
            <a:ext cx="7010400" cy="5497883"/>
          </a:xfrm>
          <a:prstGeom prst="rect">
            <a:avLst/>
          </a:prstGeom>
        </p:spPr>
      </p:pic>
      <p:sp>
        <p:nvSpPr>
          <p:cNvPr id="3" name="TextBox 2"/>
          <p:cNvSpPr txBox="1"/>
          <p:nvPr/>
        </p:nvSpPr>
        <p:spPr>
          <a:xfrm>
            <a:off x="2057400" y="609601"/>
            <a:ext cx="7772400" cy="646331"/>
          </a:xfrm>
          <a:prstGeom prst="rect">
            <a:avLst/>
          </a:prstGeom>
          <a:noFill/>
        </p:spPr>
        <p:txBody>
          <a:bodyPr wrap="square" rtlCol="0">
            <a:spAutoFit/>
          </a:bodyPr>
          <a:lstStyle/>
          <a:p>
            <a:r>
              <a:rPr lang="en-US" sz="3600" b="1" dirty="0">
                <a:solidFill>
                  <a:schemeClr val="bg2">
                    <a:lumMod val="10000"/>
                  </a:schemeClr>
                </a:solidFill>
                <a:latin typeface="Baskerville Old Face" pitchFamily="18" charset="0"/>
              </a:rPr>
              <a:t>Capitals: New Haven and Hartford</a:t>
            </a:r>
          </a:p>
        </p:txBody>
      </p:sp>
      <p:sp>
        <p:nvSpPr>
          <p:cNvPr id="6" name="TextBox 5"/>
          <p:cNvSpPr txBox="1"/>
          <p:nvPr/>
        </p:nvSpPr>
        <p:spPr>
          <a:xfrm>
            <a:off x="1524000" y="0"/>
            <a:ext cx="1828800" cy="400110"/>
          </a:xfrm>
          <a:prstGeom prst="rect">
            <a:avLst/>
          </a:prstGeom>
          <a:noFill/>
        </p:spPr>
        <p:txBody>
          <a:bodyPr wrap="square" rtlCol="0">
            <a:spAutoFit/>
          </a:bodyPr>
          <a:lstStyle/>
          <a:p>
            <a:pPr algn="ctr"/>
            <a:r>
              <a:rPr lang="en-US" sz="2000" b="1" dirty="0">
                <a:ln w="22225" cmpd="sng">
                  <a:solidFill>
                    <a:srgbClr val="002060"/>
                  </a:solidFill>
                </a:ln>
                <a:solidFill>
                  <a:srgbClr val="00B0F0"/>
                </a:solidFill>
                <a:latin typeface="Viner Hand ITC" pitchFamily="66" charset="0"/>
              </a:rPr>
              <a:t>Connecticut</a:t>
            </a:r>
          </a:p>
        </p:txBody>
      </p:sp>
      <p:cxnSp>
        <p:nvCxnSpPr>
          <p:cNvPr id="12" name="Straight Arrow Connector 11"/>
          <p:cNvCxnSpPr/>
          <p:nvPr/>
        </p:nvCxnSpPr>
        <p:spPr>
          <a:xfrm>
            <a:off x="4312722" y="1219200"/>
            <a:ext cx="1090551" cy="4038600"/>
          </a:xfrm>
          <a:prstGeom prst="straightConnector1">
            <a:avLst/>
          </a:prstGeom>
          <a:ln w="127000" cap="flat">
            <a:solidFill>
              <a:srgbClr val="C00000"/>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625936" y="1219200"/>
            <a:ext cx="841664" cy="1654629"/>
          </a:xfrm>
          <a:prstGeom prst="straightConnector1">
            <a:avLst/>
          </a:prstGeom>
          <a:ln w="127000" cap="flat">
            <a:solidFill>
              <a:srgbClr val="C00000"/>
            </a:solidFill>
            <a:miter lim="8000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6317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609601"/>
            <a:ext cx="7772400" cy="646331"/>
          </a:xfrm>
          <a:prstGeom prst="rect">
            <a:avLst/>
          </a:prstGeom>
          <a:noFill/>
        </p:spPr>
        <p:txBody>
          <a:bodyPr wrap="square" rtlCol="0">
            <a:spAutoFit/>
          </a:bodyPr>
          <a:lstStyle/>
          <a:p>
            <a:r>
              <a:rPr lang="en-US" sz="3600" dirty="0">
                <a:solidFill>
                  <a:schemeClr val="bg2">
                    <a:lumMod val="10000"/>
                  </a:schemeClr>
                </a:solidFill>
                <a:latin typeface="Baskerville Old Face" pitchFamily="18" charset="0"/>
              </a:rPr>
              <a:t>Colony type: Charter</a:t>
            </a:r>
          </a:p>
        </p:txBody>
      </p:sp>
      <p:pic>
        <p:nvPicPr>
          <p:cNvPr id="7" name="Picture 2" descr="This png image - Scroll PNG Clip Art Image, is availabl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066" y="1611843"/>
            <a:ext cx="3681068" cy="43996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36566" y="2428504"/>
            <a:ext cx="2214068" cy="1754326"/>
          </a:xfrm>
          <a:prstGeom prst="rect">
            <a:avLst/>
          </a:prstGeom>
          <a:noFill/>
        </p:spPr>
        <p:txBody>
          <a:bodyPr wrap="none" rtlCol="0">
            <a:spAutoFit/>
          </a:bodyPr>
          <a:lstStyle/>
          <a:p>
            <a:pPr algn="ctr"/>
            <a:r>
              <a:rPr lang="en-US" sz="3600" dirty="0">
                <a:latin typeface="Blackadder ITC" panose="04020505051007020D02" pitchFamily="82" charset="0"/>
              </a:rPr>
              <a:t> Ye </a:t>
            </a:r>
          </a:p>
          <a:p>
            <a:pPr algn="ctr"/>
            <a:r>
              <a:rPr lang="en-US" sz="3600" dirty="0" err="1">
                <a:latin typeface="Blackadder ITC" panose="04020505051007020D02" pitchFamily="82" charset="0"/>
              </a:rPr>
              <a:t>Connecticutt</a:t>
            </a:r>
            <a:endParaRPr lang="en-US" sz="3600" dirty="0">
              <a:latin typeface="Blackadder ITC" panose="04020505051007020D02" pitchFamily="82" charset="0"/>
            </a:endParaRPr>
          </a:p>
          <a:p>
            <a:pPr algn="ctr"/>
            <a:r>
              <a:rPr lang="en-US" sz="3600" dirty="0" err="1">
                <a:latin typeface="Blackadder ITC" panose="04020505051007020D02" pitchFamily="82" charset="0"/>
              </a:rPr>
              <a:t>Colonie</a:t>
            </a:r>
            <a:endParaRPr lang="en-US" sz="3600" dirty="0">
              <a:latin typeface="Blackadder ITC" panose="04020505051007020D02" pitchFamily="82" charset="0"/>
            </a:endParaRPr>
          </a:p>
        </p:txBody>
      </p:sp>
      <p:sp>
        <p:nvSpPr>
          <p:cNvPr id="8" name="TextBox 7"/>
          <p:cNvSpPr txBox="1"/>
          <p:nvPr/>
        </p:nvSpPr>
        <p:spPr>
          <a:xfrm>
            <a:off x="1524000" y="0"/>
            <a:ext cx="1828800" cy="400110"/>
          </a:xfrm>
          <a:prstGeom prst="rect">
            <a:avLst/>
          </a:prstGeom>
          <a:noFill/>
        </p:spPr>
        <p:txBody>
          <a:bodyPr wrap="square" rtlCol="0">
            <a:spAutoFit/>
          </a:bodyPr>
          <a:lstStyle/>
          <a:p>
            <a:pPr algn="ctr"/>
            <a:r>
              <a:rPr lang="en-US" sz="2000" b="1" dirty="0">
                <a:ln w="22225" cmpd="sng">
                  <a:solidFill>
                    <a:srgbClr val="002060"/>
                  </a:solidFill>
                </a:ln>
                <a:solidFill>
                  <a:srgbClr val="00B0F0"/>
                </a:solidFill>
                <a:latin typeface="Viner Hand ITC" pitchFamily="66" charset="0"/>
              </a:rPr>
              <a:t>Connecticut</a:t>
            </a:r>
          </a:p>
        </p:txBody>
      </p:sp>
    </p:spTree>
    <p:extLst>
      <p:ext uri="{BB962C8B-B14F-4D97-AF65-F5344CB8AC3E}">
        <p14:creationId xmlns:p14="http://schemas.microsoft.com/office/powerpoint/2010/main" val="2860813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st.bmp"/>
          <p:cNvPicPr>
            <a:picLocks noChangeAspect="1"/>
          </p:cNvPicPr>
          <p:nvPr/>
        </p:nvPicPr>
        <p:blipFill>
          <a:blip r:embed="rId2" cstate="print"/>
          <a:stretch>
            <a:fillRect/>
          </a:stretch>
        </p:blipFill>
        <p:spPr>
          <a:xfrm>
            <a:off x="1524001" y="0"/>
            <a:ext cx="9726533" cy="6858000"/>
          </a:xfrm>
          <a:prstGeom prst="rect">
            <a:avLst/>
          </a:prstGeom>
          <a:solidFill>
            <a:srgbClr val="FFFF00"/>
          </a:solidFill>
          <a:ln>
            <a:solidFill>
              <a:schemeClr val="tx1"/>
            </a:solidFill>
          </a:ln>
        </p:spPr>
      </p:pic>
      <p:sp>
        <p:nvSpPr>
          <p:cNvPr id="2" name="TextBox 1"/>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sp>
        <p:nvSpPr>
          <p:cNvPr id="13" name="TextBox 12"/>
          <p:cNvSpPr txBox="1"/>
          <p:nvPr/>
        </p:nvSpPr>
        <p:spPr>
          <a:xfrm>
            <a:off x="7010400" y="1524000"/>
            <a:ext cx="1819472" cy="369332"/>
          </a:xfrm>
          <a:prstGeom prst="rect">
            <a:avLst/>
          </a:prstGeom>
          <a:noFill/>
        </p:spPr>
        <p:txBody>
          <a:bodyPr wrap="none" rtlCol="0">
            <a:spAutoFit/>
          </a:bodyPr>
          <a:lstStyle/>
          <a:p>
            <a:r>
              <a:rPr lang="en-US" b="1" i="1" dirty="0" err="1">
                <a:solidFill>
                  <a:srgbClr val="FF0000"/>
                </a:solidFill>
              </a:rPr>
              <a:t>Strawbery</a:t>
            </a:r>
            <a:r>
              <a:rPr lang="en-US" b="1" i="1" dirty="0">
                <a:solidFill>
                  <a:srgbClr val="FF0000"/>
                </a:solidFill>
              </a:rPr>
              <a:t> </a:t>
            </a:r>
            <a:r>
              <a:rPr lang="en-US" b="1" i="1" dirty="0" err="1">
                <a:solidFill>
                  <a:srgbClr val="FF0000"/>
                </a:solidFill>
              </a:rPr>
              <a:t>Banke</a:t>
            </a:r>
            <a:endParaRPr lang="en-US" b="1" i="1" dirty="0">
              <a:solidFill>
                <a:srgbClr val="FF0000"/>
              </a:solidFill>
            </a:endParaRPr>
          </a:p>
        </p:txBody>
      </p:sp>
      <p:sp>
        <p:nvSpPr>
          <p:cNvPr id="14" name="Oval 13"/>
          <p:cNvSpPr/>
          <p:nvPr/>
        </p:nvSpPr>
        <p:spPr>
          <a:xfrm>
            <a:off x="6705600" y="16002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562600" y="4572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867401" y="381000"/>
            <a:ext cx="756233" cy="369332"/>
          </a:xfrm>
          <a:prstGeom prst="rect">
            <a:avLst/>
          </a:prstGeom>
          <a:noFill/>
        </p:spPr>
        <p:txBody>
          <a:bodyPr wrap="none" rtlCol="0">
            <a:spAutoFit/>
          </a:bodyPr>
          <a:lstStyle/>
          <a:p>
            <a:r>
              <a:rPr lang="en-US" b="1" i="1" dirty="0">
                <a:solidFill>
                  <a:srgbClr val="FF0000"/>
                </a:solidFill>
              </a:rPr>
              <a:t>Dover</a:t>
            </a:r>
          </a:p>
        </p:txBody>
      </p:sp>
      <p:sp>
        <p:nvSpPr>
          <p:cNvPr id="15" name="Oval 14"/>
          <p:cNvSpPr/>
          <p:nvPr/>
        </p:nvSpPr>
        <p:spPr>
          <a:xfrm>
            <a:off x="2286000" y="40386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90801" y="3962400"/>
            <a:ext cx="783933" cy="369332"/>
          </a:xfrm>
          <a:prstGeom prst="rect">
            <a:avLst/>
          </a:prstGeom>
          <a:noFill/>
        </p:spPr>
        <p:txBody>
          <a:bodyPr wrap="none" rtlCol="0">
            <a:spAutoFit/>
          </a:bodyPr>
          <a:lstStyle/>
          <a:p>
            <a:r>
              <a:rPr lang="en-US" b="1" i="1" dirty="0">
                <a:solidFill>
                  <a:srgbClr val="FF0000"/>
                </a:solidFill>
              </a:rPr>
              <a:t>Exeter</a:t>
            </a:r>
          </a:p>
        </p:txBody>
      </p:sp>
      <p:sp>
        <p:nvSpPr>
          <p:cNvPr id="12" name="Oval 11"/>
          <p:cNvSpPr/>
          <p:nvPr/>
        </p:nvSpPr>
        <p:spPr>
          <a:xfrm>
            <a:off x="5791200" y="52578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710648" y="5187434"/>
            <a:ext cx="1080552" cy="369332"/>
          </a:xfrm>
          <a:prstGeom prst="rect">
            <a:avLst/>
          </a:prstGeom>
          <a:noFill/>
        </p:spPr>
        <p:txBody>
          <a:bodyPr wrap="none" rtlCol="0">
            <a:spAutoFit/>
          </a:bodyPr>
          <a:lstStyle/>
          <a:p>
            <a:r>
              <a:rPr lang="en-US" b="1" i="1" dirty="0">
                <a:solidFill>
                  <a:srgbClr val="FF0000"/>
                </a:solidFill>
              </a:rPr>
              <a:t>Hampton</a:t>
            </a:r>
          </a:p>
        </p:txBody>
      </p:sp>
      <p:sp>
        <p:nvSpPr>
          <p:cNvPr id="18" name="TextBox 17"/>
          <p:cNvSpPr txBox="1"/>
          <p:nvPr/>
        </p:nvSpPr>
        <p:spPr>
          <a:xfrm>
            <a:off x="6431502" y="4538008"/>
            <a:ext cx="4956266" cy="2246769"/>
          </a:xfrm>
          <a:prstGeom prst="rect">
            <a:avLst/>
          </a:prstGeom>
          <a:noFill/>
        </p:spPr>
        <p:txBody>
          <a:bodyPr wrap="square" rtlCol="0">
            <a:spAutoFit/>
          </a:bodyPr>
          <a:lstStyle/>
          <a:p>
            <a:r>
              <a:rPr lang="en-US" sz="2000" dirty="0">
                <a:solidFill>
                  <a:schemeClr val="bg1"/>
                </a:solidFill>
                <a:latin typeface="Arial Black" pitchFamily="34" charset="0"/>
              </a:rPr>
              <a:t>1641: The four NH towns join with the Massachusetts-Bay Colony.</a:t>
            </a:r>
          </a:p>
          <a:p>
            <a:r>
              <a:rPr lang="en-US" sz="2000" dirty="0">
                <a:solidFill>
                  <a:schemeClr val="bg1"/>
                </a:solidFill>
                <a:latin typeface="Arial Black" pitchFamily="34" charset="0"/>
              </a:rPr>
              <a:t>1679: NH separates from MA</a:t>
            </a:r>
          </a:p>
          <a:p>
            <a:r>
              <a:rPr lang="en-US" sz="2000" dirty="0">
                <a:solidFill>
                  <a:schemeClr val="bg1"/>
                </a:solidFill>
                <a:latin typeface="Arial Black" pitchFamily="34" charset="0"/>
              </a:rPr>
              <a:t>1688: Rejoins MA under the “Dominion of New England”</a:t>
            </a:r>
          </a:p>
          <a:p>
            <a:r>
              <a:rPr lang="en-US" sz="2000" dirty="0">
                <a:solidFill>
                  <a:schemeClr val="bg1"/>
                </a:solidFill>
                <a:latin typeface="Arial Black" pitchFamily="34" charset="0"/>
              </a:rPr>
              <a:t>1691: Separates again, but shares the Mass. Governor</a:t>
            </a:r>
          </a:p>
        </p:txBody>
      </p:sp>
    </p:spTree>
    <p:extLst>
      <p:ext uri="{BB962C8B-B14F-4D97-AF65-F5344CB8AC3E}">
        <p14:creationId xmlns:p14="http://schemas.microsoft.com/office/powerpoint/2010/main" val="1358578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381001"/>
            <a:ext cx="7696200" cy="1200329"/>
          </a:xfrm>
          <a:prstGeom prst="rect">
            <a:avLst/>
          </a:prstGeom>
          <a:noFill/>
        </p:spPr>
        <p:txBody>
          <a:bodyPr wrap="square" rtlCol="0">
            <a:spAutoFit/>
          </a:bodyPr>
          <a:lstStyle/>
          <a:p>
            <a:r>
              <a:rPr lang="en-US" sz="3600" dirty="0">
                <a:latin typeface="Baskerville Old Face" pitchFamily="18" charset="0"/>
              </a:rPr>
              <a:t>Name: From the Mohegan </a:t>
            </a:r>
            <a:r>
              <a:rPr lang="en-US" sz="3600" i="1" dirty="0" err="1">
                <a:latin typeface="Baskerville Old Face" pitchFamily="18" charset="0"/>
              </a:rPr>
              <a:t>quinnitukqut</a:t>
            </a:r>
            <a:r>
              <a:rPr lang="en-US" sz="3600" dirty="0">
                <a:latin typeface="Baskerville Old Face" pitchFamily="18" charset="0"/>
              </a:rPr>
              <a:t>, meaning "place of long tidal river".</a:t>
            </a:r>
          </a:p>
        </p:txBody>
      </p:sp>
      <p:sp>
        <p:nvSpPr>
          <p:cNvPr id="8" name="TextBox 7"/>
          <p:cNvSpPr txBox="1"/>
          <p:nvPr/>
        </p:nvSpPr>
        <p:spPr>
          <a:xfrm>
            <a:off x="1524000" y="0"/>
            <a:ext cx="1828800" cy="400110"/>
          </a:xfrm>
          <a:prstGeom prst="rect">
            <a:avLst/>
          </a:prstGeom>
          <a:noFill/>
        </p:spPr>
        <p:txBody>
          <a:bodyPr wrap="square" rtlCol="0">
            <a:spAutoFit/>
          </a:bodyPr>
          <a:lstStyle/>
          <a:p>
            <a:pPr algn="ctr"/>
            <a:r>
              <a:rPr lang="en-US" sz="2000" b="1" dirty="0">
                <a:ln w="22225" cmpd="sng">
                  <a:solidFill>
                    <a:srgbClr val="002060"/>
                  </a:solidFill>
                </a:ln>
                <a:solidFill>
                  <a:srgbClr val="00B0F0"/>
                </a:solidFill>
                <a:latin typeface="Viner Hand ITC" pitchFamily="66" charset="0"/>
              </a:rPr>
              <a:t>Connecticut</a:t>
            </a:r>
          </a:p>
        </p:txBody>
      </p:sp>
      <p:pic>
        <p:nvPicPr>
          <p:cNvPr id="11" name="Picture 10" descr="connecticut-river-fromsugarloaf.jpg"/>
          <p:cNvPicPr>
            <a:picLocks noChangeAspect="1"/>
          </p:cNvPicPr>
          <p:nvPr/>
        </p:nvPicPr>
        <p:blipFill>
          <a:blip r:embed="rId2" cstate="print"/>
          <a:stretch>
            <a:fillRect/>
          </a:stretch>
        </p:blipFill>
        <p:spPr>
          <a:xfrm>
            <a:off x="2590800" y="1606574"/>
            <a:ext cx="7010400" cy="5251427"/>
          </a:xfrm>
          <a:prstGeom prst="rect">
            <a:avLst/>
          </a:prstGeom>
        </p:spPr>
      </p:pic>
    </p:spTree>
    <p:extLst>
      <p:ext uri="{BB962C8B-B14F-4D97-AF65-F5344CB8AC3E}">
        <p14:creationId xmlns:p14="http://schemas.microsoft.com/office/powerpoint/2010/main" val="149567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5105401"/>
            <a:ext cx="6858000" cy="1200329"/>
          </a:xfrm>
          <a:prstGeom prst="rect">
            <a:avLst/>
          </a:prstGeom>
          <a:noFill/>
        </p:spPr>
        <p:txBody>
          <a:bodyPr wrap="square" rtlCol="0">
            <a:spAutoFit/>
          </a:bodyPr>
          <a:lstStyle/>
          <a:p>
            <a:pPr algn="ctr"/>
            <a:r>
              <a:rPr lang="en-US" sz="3600" dirty="0">
                <a:latin typeface="Baskerville Old Face" pitchFamily="18" charset="0"/>
              </a:rPr>
              <a:t>Agriculture: Small farms, some specialty crops (like onions)</a:t>
            </a:r>
          </a:p>
        </p:txBody>
      </p:sp>
      <p:sp>
        <p:nvSpPr>
          <p:cNvPr id="6" name="TextBox 5"/>
          <p:cNvSpPr txBox="1"/>
          <p:nvPr/>
        </p:nvSpPr>
        <p:spPr>
          <a:xfrm>
            <a:off x="1524000" y="0"/>
            <a:ext cx="1828800" cy="400110"/>
          </a:xfrm>
          <a:prstGeom prst="rect">
            <a:avLst/>
          </a:prstGeom>
          <a:noFill/>
        </p:spPr>
        <p:txBody>
          <a:bodyPr wrap="square" rtlCol="0">
            <a:spAutoFit/>
          </a:bodyPr>
          <a:lstStyle/>
          <a:p>
            <a:pPr algn="ctr"/>
            <a:r>
              <a:rPr lang="en-US" sz="2000" b="1" dirty="0">
                <a:ln w="22225" cmpd="sng">
                  <a:solidFill>
                    <a:srgbClr val="002060"/>
                  </a:solidFill>
                </a:ln>
                <a:solidFill>
                  <a:srgbClr val="00B0F0"/>
                </a:solidFill>
                <a:latin typeface="Viner Hand ITC" pitchFamily="66" charset="0"/>
              </a:rPr>
              <a:t>Connecticut</a:t>
            </a:r>
          </a:p>
        </p:txBody>
      </p:sp>
      <p:pic>
        <p:nvPicPr>
          <p:cNvPr id="7" name="Picture 6" descr="osv-farm.jpg"/>
          <p:cNvPicPr>
            <a:picLocks noChangeAspect="1"/>
          </p:cNvPicPr>
          <p:nvPr/>
        </p:nvPicPr>
        <p:blipFill>
          <a:blip r:embed="rId2" cstate="print"/>
          <a:stretch>
            <a:fillRect/>
          </a:stretch>
        </p:blipFill>
        <p:spPr>
          <a:xfrm>
            <a:off x="2438401" y="533400"/>
            <a:ext cx="7016151" cy="4648200"/>
          </a:xfrm>
          <a:prstGeom prst="rect">
            <a:avLst/>
          </a:prstGeom>
        </p:spPr>
      </p:pic>
    </p:spTree>
    <p:extLst>
      <p:ext uri="{BB962C8B-B14F-4D97-AF65-F5344CB8AC3E}">
        <p14:creationId xmlns:p14="http://schemas.microsoft.com/office/powerpoint/2010/main" val="41953011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14800" y="3810000"/>
            <a:ext cx="3352800" cy="2308324"/>
          </a:xfrm>
          <a:prstGeom prst="rect">
            <a:avLst/>
          </a:prstGeom>
          <a:noFill/>
        </p:spPr>
        <p:txBody>
          <a:bodyPr wrap="square" rtlCol="0">
            <a:spAutoFit/>
          </a:bodyPr>
          <a:lstStyle/>
          <a:p>
            <a:pPr algn="ctr"/>
            <a:r>
              <a:rPr lang="en-US" sz="3600" dirty="0">
                <a:latin typeface="Baskerville Old Face" pitchFamily="18" charset="0"/>
              </a:rPr>
              <a:t>Economy: Trading, ship building, rum, furniture</a:t>
            </a:r>
          </a:p>
        </p:txBody>
      </p:sp>
      <p:sp>
        <p:nvSpPr>
          <p:cNvPr id="7" name="TextBox 6"/>
          <p:cNvSpPr txBox="1"/>
          <p:nvPr/>
        </p:nvSpPr>
        <p:spPr>
          <a:xfrm>
            <a:off x="1524000" y="0"/>
            <a:ext cx="1828800" cy="400110"/>
          </a:xfrm>
          <a:prstGeom prst="rect">
            <a:avLst/>
          </a:prstGeom>
          <a:noFill/>
        </p:spPr>
        <p:txBody>
          <a:bodyPr wrap="square" rtlCol="0">
            <a:spAutoFit/>
          </a:bodyPr>
          <a:lstStyle/>
          <a:p>
            <a:pPr algn="ctr"/>
            <a:r>
              <a:rPr lang="en-US" sz="2000" b="1" dirty="0">
                <a:ln w="22225" cmpd="sng">
                  <a:solidFill>
                    <a:srgbClr val="002060"/>
                  </a:solidFill>
                </a:ln>
                <a:solidFill>
                  <a:srgbClr val="00B0F0"/>
                </a:solidFill>
                <a:latin typeface="Viner Hand ITC" pitchFamily="66" charset="0"/>
              </a:rPr>
              <a:t>Connecticut</a:t>
            </a:r>
          </a:p>
        </p:txBody>
      </p:sp>
      <p:pic>
        <p:nvPicPr>
          <p:cNvPr id="10" name="Picture 9" descr="800px-17th-century-merchantman.jpg"/>
          <p:cNvPicPr>
            <a:picLocks noChangeAspect="1"/>
          </p:cNvPicPr>
          <p:nvPr/>
        </p:nvPicPr>
        <p:blipFill>
          <a:blip r:embed="rId2" cstate="print"/>
          <a:stretch>
            <a:fillRect/>
          </a:stretch>
        </p:blipFill>
        <p:spPr>
          <a:xfrm>
            <a:off x="3352800" y="0"/>
            <a:ext cx="7315200" cy="3419856"/>
          </a:xfrm>
          <a:prstGeom prst="rect">
            <a:avLst/>
          </a:prstGeom>
        </p:spPr>
      </p:pic>
      <p:pic>
        <p:nvPicPr>
          <p:cNvPr id="12" name="Picture 11" descr="windsor-chair-01.jpg"/>
          <p:cNvPicPr>
            <a:picLocks noChangeAspect="1"/>
          </p:cNvPicPr>
          <p:nvPr/>
        </p:nvPicPr>
        <p:blipFill>
          <a:blip r:embed="rId3" cstate="print"/>
          <a:stretch>
            <a:fillRect/>
          </a:stretch>
        </p:blipFill>
        <p:spPr>
          <a:xfrm>
            <a:off x="1524000" y="2743200"/>
            <a:ext cx="2743200" cy="4114800"/>
          </a:xfrm>
          <a:prstGeom prst="rect">
            <a:avLst/>
          </a:prstGeom>
        </p:spPr>
      </p:pic>
      <p:pic>
        <p:nvPicPr>
          <p:cNvPr id="18" name="Picture 17" descr="jug-black-green-01-s.jpg"/>
          <p:cNvPicPr>
            <a:picLocks noChangeAspect="1"/>
          </p:cNvPicPr>
          <p:nvPr/>
        </p:nvPicPr>
        <p:blipFill>
          <a:blip r:embed="rId4" cstate="print"/>
          <a:stretch>
            <a:fillRect/>
          </a:stretch>
        </p:blipFill>
        <p:spPr>
          <a:xfrm>
            <a:off x="7334250" y="4200526"/>
            <a:ext cx="3333750" cy="2657475"/>
          </a:xfrm>
          <a:prstGeom prst="rect">
            <a:avLst/>
          </a:prstGeom>
        </p:spPr>
      </p:pic>
    </p:spTree>
    <p:extLst>
      <p:ext uri="{BB962C8B-B14F-4D97-AF65-F5344CB8AC3E}">
        <p14:creationId xmlns:p14="http://schemas.microsoft.com/office/powerpoint/2010/main" val="318904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2130" y="91598"/>
            <a:ext cx="9144000" cy="1200329"/>
          </a:xfrm>
          <a:prstGeom prst="rect">
            <a:avLst/>
          </a:prstGeom>
          <a:noFill/>
        </p:spPr>
        <p:txBody>
          <a:bodyPr wrap="square" rtlCol="0">
            <a:spAutoFit/>
          </a:bodyPr>
          <a:lstStyle/>
          <a:p>
            <a:pPr algn="ctr"/>
            <a:r>
              <a:rPr lang="en-US" sz="3600" dirty="0">
                <a:latin typeface="Baskerville Old Face" pitchFamily="18" charset="0"/>
              </a:rPr>
              <a:t>Other Terms:</a:t>
            </a:r>
          </a:p>
          <a:p>
            <a:pPr algn="ctr"/>
            <a:r>
              <a:rPr lang="en-US" sz="3600" dirty="0">
                <a:latin typeface="Baskerville Old Face" pitchFamily="18" charset="0"/>
              </a:rPr>
              <a:t>Fundamental Orders of Connecticut:</a:t>
            </a:r>
          </a:p>
        </p:txBody>
      </p:sp>
      <p:sp>
        <p:nvSpPr>
          <p:cNvPr id="6" name="TextBox 5"/>
          <p:cNvSpPr txBox="1"/>
          <p:nvPr/>
        </p:nvSpPr>
        <p:spPr>
          <a:xfrm>
            <a:off x="1524000" y="0"/>
            <a:ext cx="1828800" cy="400110"/>
          </a:xfrm>
          <a:prstGeom prst="rect">
            <a:avLst/>
          </a:prstGeom>
          <a:noFill/>
        </p:spPr>
        <p:txBody>
          <a:bodyPr wrap="square" rtlCol="0">
            <a:spAutoFit/>
          </a:bodyPr>
          <a:lstStyle/>
          <a:p>
            <a:pPr algn="ctr"/>
            <a:r>
              <a:rPr lang="en-US" sz="2000" b="1" dirty="0">
                <a:ln w="22225" cmpd="sng">
                  <a:solidFill>
                    <a:srgbClr val="002060"/>
                  </a:solidFill>
                </a:ln>
                <a:solidFill>
                  <a:srgbClr val="00B0F0"/>
                </a:solidFill>
                <a:latin typeface="Viner Hand ITC" pitchFamily="66" charset="0"/>
              </a:rPr>
              <a:t>Connecticut</a:t>
            </a:r>
          </a:p>
        </p:txBody>
      </p:sp>
      <p:pic>
        <p:nvPicPr>
          <p:cNvPr id="13" name="Picture 12" descr="CTLaws.jpg"/>
          <p:cNvPicPr>
            <a:picLocks noChangeAspect="1"/>
          </p:cNvPicPr>
          <p:nvPr/>
        </p:nvPicPr>
        <p:blipFill>
          <a:blip r:embed="rId2" cstate="print"/>
          <a:stretch>
            <a:fillRect/>
          </a:stretch>
        </p:blipFill>
        <p:spPr>
          <a:xfrm>
            <a:off x="442356" y="1537411"/>
            <a:ext cx="3029911" cy="5105400"/>
          </a:xfrm>
          <a:prstGeom prst="rect">
            <a:avLst/>
          </a:prstGeom>
        </p:spPr>
      </p:pic>
      <p:pic>
        <p:nvPicPr>
          <p:cNvPr id="19" name="Picture 18" descr="geography-of-connecticut4.gif"/>
          <p:cNvPicPr>
            <a:picLocks noChangeAspect="1"/>
          </p:cNvPicPr>
          <p:nvPr/>
        </p:nvPicPr>
        <p:blipFill>
          <a:blip r:embed="rId3" cstate="print"/>
          <a:stretch>
            <a:fillRect/>
          </a:stretch>
        </p:blipFill>
        <p:spPr>
          <a:xfrm>
            <a:off x="8407730" y="3207499"/>
            <a:ext cx="3543794" cy="3543794"/>
          </a:xfrm>
          <a:prstGeom prst="rect">
            <a:avLst/>
          </a:prstGeom>
        </p:spPr>
      </p:pic>
      <p:sp>
        <p:nvSpPr>
          <p:cNvPr id="3" name="TextBox 2"/>
          <p:cNvSpPr txBox="1"/>
          <p:nvPr/>
        </p:nvSpPr>
        <p:spPr>
          <a:xfrm>
            <a:off x="3952504" y="1537411"/>
            <a:ext cx="4643252" cy="3046988"/>
          </a:xfrm>
          <a:prstGeom prst="rect">
            <a:avLst/>
          </a:prstGeom>
          <a:noFill/>
        </p:spPr>
        <p:txBody>
          <a:bodyPr wrap="square" rtlCol="0">
            <a:spAutoFit/>
          </a:bodyPr>
          <a:lstStyle/>
          <a:p>
            <a:pPr marL="285750" indent="-285750">
              <a:buFontTx/>
              <a:buChar char="-"/>
            </a:pPr>
            <a:r>
              <a:rPr lang="en-US" sz="2400" dirty="0">
                <a:latin typeface="Baskerville Old Face" pitchFamily="18" charset="0"/>
              </a:rPr>
              <a:t>The first written constitution in history</a:t>
            </a:r>
          </a:p>
          <a:p>
            <a:pPr marL="285750" indent="-285750">
              <a:buFontTx/>
              <a:buChar char="-"/>
            </a:pPr>
            <a:r>
              <a:rPr lang="en-US" sz="2400" dirty="0">
                <a:latin typeface="Baskerville Old Face" pitchFamily="18" charset="0"/>
              </a:rPr>
              <a:t>Provided for representative government through a popularly elected legislature, which in turn elected the governor</a:t>
            </a:r>
          </a:p>
          <a:p>
            <a:pPr marL="285750" indent="-285750">
              <a:buFontTx/>
              <a:buChar char="-"/>
            </a:pPr>
            <a:r>
              <a:rPr lang="en-US" sz="2400" dirty="0">
                <a:latin typeface="Baskerville Old Face" pitchFamily="18" charset="0"/>
              </a:rPr>
              <a:t>Written in 1639 and parts are still in effect today</a:t>
            </a:r>
          </a:p>
        </p:txBody>
      </p:sp>
    </p:spTree>
    <p:extLst>
      <p:ext uri="{BB962C8B-B14F-4D97-AF65-F5344CB8AC3E}">
        <p14:creationId xmlns:p14="http://schemas.microsoft.com/office/powerpoint/2010/main" val="3962840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el's lemonade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424" y="4736549"/>
            <a:ext cx="3069757" cy="21249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rhode-island.jpg"/>
          <p:cNvPicPr>
            <a:picLocks noChangeAspect="1"/>
          </p:cNvPicPr>
          <p:nvPr/>
        </p:nvPicPr>
        <p:blipFill>
          <a:blip r:embed="rId3"/>
          <a:stretch>
            <a:fillRect/>
          </a:stretch>
        </p:blipFill>
        <p:spPr>
          <a:xfrm>
            <a:off x="3657600" y="1447800"/>
            <a:ext cx="4800600" cy="3766978"/>
          </a:xfrm>
          <a:prstGeom prst="rect">
            <a:avLst/>
          </a:prstGeom>
        </p:spPr>
      </p:pic>
      <p:sp>
        <p:nvSpPr>
          <p:cNvPr id="21" name="Curved Down Ribbon 20"/>
          <p:cNvSpPr/>
          <p:nvPr/>
        </p:nvSpPr>
        <p:spPr>
          <a:xfrm>
            <a:off x="3048000" y="5410200"/>
            <a:ext cx="6096000" cy="1295400"/>
          </a:xfrm>
          <a:prstGeom prst="ellipseRibbon">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800600" y="5791201"/>
            <a:ext cx="2590800" cy="830997"/>
          </a:xfrm>
          <a:prstGeom prst="rect">
            <a:avLst/>
          </a:prstGeom>
          <a:noFill/>
        </p:spPr>
        <p:txBody>
          <a:bodyPr wrap="square" rtlCol="0">
            <a:spAutoFit/>
          </a:bodyPr>
          <a:lstStyle/>
          <a:p>
            <a:pPr algn="ctr"/>
            <a:r>
              <a:rPr lang="en-US" sz="4800" b="1" dirty="0">
                <a:solidFill>
                  <a:srgbClr val="FFFF00"/>
                </a:solidFill>
              </a:rPr>
              <a:t>H O P E</a:t>
            </a:r>
          </a:p>
        </p:txBody>
      </p:sp>
      <p:pic>
        <p:nvPicPr>
          <p:cNvPr id="4102" name="Picture 6" descr="http://www.pngnames.com/files/4/Anchor-PNG-Image-Fi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98891">
            <a:off x="59249" y="293154"/>
            <a:ext cx="4394127" cy="486492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040576" y="247471"/>
            <a:ext cx="7696200" cy="1200329"/>
          </a:xfrm>
          <a:prstGeom prst="rect">
            <a:avLst/>
          </a:prstGeom>
          <a:noFill/>
        </p:spPr>
        <p:txBody>
          <a:bodyPr wrap="square" rtlCol="0">
            <a:spAutoFit/>
          </a:bodyPr>
          <a:lstStyle/>
          <a:p>
            <a:pPr algn="ctr"/>
            <a:r>
              <a:rPr lang="en-US" sz="7200" dirty="0">
                <a:ln w="25400">
                  <a:solidFill>
                    <a:srgbClr val="0070C0"/>
                  </a:solidFill>
                </a:ln>
                <a:solidFill>
                  <a:srgbClr val="EDDD11"/>
                </a:solidFill>
                <a:latin typeface="Viner Hand ITC" pitchFamily="66" charset="0"/>
              </a:rPr>
              <a:t>Rhode Island</a:t>
            </a:r>
          </a:p>
        </p:txBody>
      </p:sp>
      <p:pic>
        <p:nvPicPr>
          <p:cNvPr id="4104" name="Picture 8" descr="https://vignette.wikia.nocookie.net/family-guy-the-quest-for-stuff/images/3/31/Colonial_Peter.jpg/revision/latest?cb=201708041242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122721" y="1910937"/>
            <a:ext cx="2651386" cy="4584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3182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oger_Williams_statue_by_Franklin_Simmons.jpg"/>
          <p:cNvPicPr>
            <a:picLocks noChangeAspect="1"/>
          </p:cNvPicPr>
          <p:nvPr/>
        </p:nvPicPr>
        <p:blipFill>
          <a:blip r:embed="rId2"/>
          <a:stretch>
            <a:fillRect/>
          </a:stretch>
        </p:blipFill>
        <p:spPr>
          <a:xfrm flipH="1">
            <a:off x="1295400" y="685800"/>
            <a:ext cx="4629150" cy="6172200"/>
          </a:xfrm>
          <a:prstGeom prst="rect">
            <a:avLst/>
          </a:prstGeom>
        </p:spPr>
      </p:pic>
      <p:sp>
        <p:nvSpPr>
          <p:cNvPr id="2" name="TextBox 1"/>
          <p:cNvSpPr txBox="1"/>
          <p:nvPr/>
        </p:nvSpPr>
        <p:spPr>
          <a:xfrm>
            <a:off x="5410200" y="762000"/>
            <a:ext cx="7924800" cy="1261884"/>
          </a:xfrm>
          <a:prstGeom prst="rect">
            <a:avLst/>
          </a:prstGeom>
          <a:noFill/>
        </p:spPr>
        <p:txBody>
          <a:bodyPr wrap="square" rtlCol="0">
            <a:spAutoFit/>
          </a:bodyPr>
          <a:lstStyle/>
          <a:p>
            <a:r>
              <a:rPr lang="en-US" sz="4000" dirty="0">
                <a:latin typeface="Baskerville Old Face" pitchFamily="18" charset="0"/>
              </a:rPr>
              <a:t>Founded: 1636</a:t>
            </a:r>
          </a:p>
          <a:p>
            <a:endParaRPr lang="en-US" sz="3600" dirty="0">
              <a:latin typeface="Baskerville Old Face" pitchFamily="18" charset="0"/>
            </a:endParaRPr>
          </a:p>
        </p:txBody>
      </p:sp>
      <p:sp>
        <p:nvSpPr>
          <p:cNvPr id="4" name="TextBox 3"/>
          <p:cNvSpPr txBox="1"/>
          <p:nvPr/>
        </p:nvSpPr>
        <p:spPr>
          <a:xfrm>
            <a:off x="5638800" y="5029200"/>
            <a:ext cx="4876800" cy="1600438"/>
          </a:xfrm>
          <a:prstGeom prst="rect">
            <a:avLst/>
          </a:prstGeom>
          <a:noFill/>
        </p:spPr>
        <p:txBody>
          <a:bodyPr wrap="square" rtlCol="0">
            <a:spAutoFit/>
          </a:bodyPr>
          <a:lstStyle/>
          <a:p>
            <a:r>
              <a:rPr lang="en-US" sz="4000" dirty="0">
                <a:latin typeface="Baskerville Old Face" pitchFamily="18" charset="0"/>
              </a:rPr>
              <a:t>Founder: </a:t>
            </a:r>
          </a:p>
          <a:p>
            <a:r>
              <a:rPr lang="en-US" sz="4000" dirty="0">
                <a:latin typeface="Baskerville Old Face" pitchFamily="18" charset="0"/>
              </a:rPr>
              <a:t>Rev. Roger Williams</a:t>
            </a:r>
          </a:p>
          <a:p>
            <a:endParaRPr lang="en-US" dirty="0"/>
          </a:p>
        </p:txBody>
      </p:sp>
      <p:sp>
        <p:nvSpPr>
          <p:cNvPr id="11" name="Oval Callout 10"/>
          <p:cNvSpPr/>
          <p:nvPr/>
        </p:nvSpPr>
        <p:spPr>
          <a:xfrm>
            <a:off x="5257800" y="1905000"/>
            <a:ext cx="4038600" cy="1371600"/>
          </a:xfrm>
          <a:prstGeom prst="wedgeEllipseCallout">
            <a:avLst>
              <a:gd name="adj1" fmla="val -77836"/>
              <a:gd name="adj2" fmla="val -725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867400" y="2133601"/>
            <a:ext cx="2819400" cy="830997"/>
          </a:xfrm>
          <a:prstGeom prst="rect">
            <a:avLst/>
          </a:prstGeom>
          <a:noFill/>
        </p:spPr>
        <p:txBody>
          <a:bodyPr wrap="square" rtlCol="0">
            <a:spAutoFit/>
          </a:bodyPr>
          <a:lstStyle/>
          <a:p>
            <a:pPr algn="ctr"/>
            <a:r>
              <a:rPr lang="en-US" sz="2400" dirty="0"/>
              <a:t>I’m lost and need a good Rhode map….</a:t>
            </a:r>
          </a:p>
        </p:txBody>
      </p:sp>
      <p:sp>
        <p:nvSpPr>
          <p:cNvPr id="13" name="TextBox 12"/>
          <p:cNvSpPr txBox="1"/>
          <p:nvPr/>
        </p:nvSpPr>
        <p:spPr>
          <a:xfrm>
            <a:off x="1524000" y="0"/>
            <a:ext cx="1676400" cy="400110"/>
          </a:xfrm>
          <a:prstGeom prst="rect">
            <a:avLst/>
          </a:prstGeom>
          <a:noFill/>
        </p:spPr>
        <p:txBody>
          <a:bodyPr wrap="square" rtlCol="0">
            <a:spAutoFit/>
          </a:bodyPr>
          <a:lstStyle/>
          <a:p>
            <a:pPr algn="ctr"/>
            <a:r>
              <a:rPr lang="en-US" sz="2000" dirty="0">
                <a:ln w="3175">
                  <a:solidFill>
                    <a:srgbClr val="0070C0"/>
                  </a:solidFill>
                </a:ln>
                <a:solidFill>
                  <a:srgbClr val="EDDD11"/>
                </a:solidFill>
                <a:latin typeface="Viner Hand ITC" pitchFamily="66" charset="0"/>
              </a:rPr>
              <a:t>Rhode Island</a:t>
            </a:r>
          </a:p>
        </p:txBody>
      </p:sp>
    </p:spTree>
    <p:extLst>
      <p:ext uri="{BB962C8B-B14F-4D97-AF65-F5344CB8AC3E}">
        <p14:creationId xmlns:p14="http://schemas.microsoft.com/office/powerpoint/2010/main" val="117918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457201"/>
            <a:ext cx="7848600" cy="1200329"/>
          </a:xfrm>
          <a:prstGeom prst="rect">
            <a:avLst/>
          </a:prstGeom>
          <a:noFill/>
        </p:spPr>
        <p:txBody>
          <a:bodyPr wrap="square" rtlCol="0">
            <a:spAutoFit/>
          </a:bodyPr>
          <a:lstStyle/>
          <a:p>
            <a:pPr algn="ctr"/>
            <a:r>
              <a:rPr lang="en-US" sz="3600" dirty="0">
                <a:latin typeface="Baskerville Old Face" pitchFamily="18" charset="0"/>
              </a:rPr>
              <a:t>Reason: Political/Religious differences with Massachusetts</a:t>
            </a:r>
          </a:p>
        </p:txBody>
      </p:sp>
      <p:sp>
        <p:nvSpPr>
          <p:cNvPr id="7" name="TextBox 6"/>
          <p:cNvSpPr txBox="1"/>
          <p:nvPr/>
        </p:nvSpPr>
        <p:spPr>
          <a:xfrm>
            <a:off x="1524000" y="0"/>
            <a:ext cx="1676400" cy="400110"/>
          </a:xfrm>
          <a:prstGeom prst="rect">
            <a:avLst/>
          </a:prstGeom>
          <a:noFill/>
        </p:spPr>
        <p:txBody>
          <a:bodyPr wrap="square" rtlCol="0">
            <a:spAutoFit/>
          </a:bodyPr>
          <a:lstStyle/>
          <a:p>
            <a:pPr algn="ctr"/>
            <a:r>
              <a:rPr lang="en-US" sz="2000" dirty="0">
                <a:ln w="3175">
                  <a:solidFill>
                    <a:srgbClr val="0070C0"/>
                  </a:solidFill>
                </a:ln>
                <a:solidFill>
                  <a:srgbClr val="EDDD11"/>
                </a:solidFill>
                <a:latin typeface="Viner Hand ITC" pitchFamily="66" charset="0"/>
              </a:rPr>
              <a:t>Rhode Island</a:t>
            </a:r>
          </a:p>
        </p:txBody>
      </p:sp>
      <p:pic>
        <p:nvPicPr>
          <p:cNvPr id="13" name="Picture 12" descr="1620.0008.jpg"/>
          <p:cNvPicPr>
            <a:picLocks noChangeAspect="1"/>
          </p:cNvPicPr>
          <p:nvPr/>
        </p:nvPicPr>
        <p:blipFill>
          <a:blip r:embed="rId2"/>
          <a:stretch>
            <a:fillRect/>
          </a:stretch>
        </p:blipFill>
        <p:spPr>
          <a:xfrm>
            <a:off x="4191000" y="1599128"/>
            <a:ext cx="3733800" cy="5258873"/>
          </a:xfrm>
          <a:prstGeom prst="rect">
            <a:avLst/>
          </a:prstGeom>
        </p:spPr>
      </p:pic>
      <p:sp>
        <p:nvSpPr>
          <p:cNvPr id="14" name="Oval Callout 13"/>
          <p:cNvSpPr/>
          <p:nvPr/>
        </p:nvSpPr>
        <p:spPr>
          <a:xfrm flipH="1">
            <a:off x="8153400" y="1295400"/>
            <a:ext cx="2362200" cy="1676400"/>
          </a:xfrm>
          <a:prstGeom prst="wedgeEllipseCallout">
            <a:avLst>
              <a:gd name="adj1" fmla="val 120201"/>
              <a:gd name="adj2" fmla="val 6312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382000" y="1371600"/>
            <a:ext cx="1828800" cy="1569660"/>
          </a:xfrm>
          <a:prstGeom prst="rect">
            <a:avLst/>
          </a:prstGeom>
          <a:noFill/>
        </p:spPr>
        <p:txBody>
          <a:bodyPr wrap="square" rtlCol="0">
            <a:spAutoFit/>
          </a:bodyPr>
          <a:lstStyle/>
          <a:p>
            <a:pPr algn="ctr"/>
            <a:r>
              <a:rPr lang="en-US" sz="3200" dirty="0"/>
              <a:t>I was kicked out!</a:t>
            </a:r>
          </a:p>
        </p:txBody>
      </p:sp>
    </p:spTree>
    <p:extLst>
      <p:ext uri="{BB962C8B-B14F-4D97-AF65-F5344CB8AC3E}">
        <p14:creationId xmlns:p14="http://schemas.microsoft.com/office/powerpoint/2010/main" val="11171611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609601"/>
            <a:ext cx="7772400" cy="646331"/>
          </a:xfrm>
          <a:prstGeom prst="rect">
            <a:avLst/>
          </a:prstGeom>
          <a:noFill/>
        </p:spPr>
        <p:txBody>
          <a:bodyPr wrap="square" rtlCol="0">
            <a:spAutoFit/>
          </a:bodyPr>
          <a:lstStyle/>
          <a:p>
            <a:r>
              <a:rPr lang="en-US" sz="3600" dirty="0">
                <a:solidFill>
                  <a:schemeClr val="bg2">
                    <a:lumMod val="10000"/>
                  </a:schemeClr>
                </a:solidFill>
                <a:latin typeface="Baskerville Old Face" pitchFamily="18" charset="0"/>
              </a:rPr>
              <a:t>Capitals: Providence, Newport</a:t>
            </a:r>
          </a:p>
        </p:txBody>
      </p:sp>
      <p:sp>
        <p:nvSpPr>
          <p:cNvPr id="7" name="TextBox 6"/>
          <p:cNvSpPr txBox="1"/>
          <p:nvPr/>
        </p:nvSpPr>
        <p:spPr>
          <a:xfrm>
            <a:off x="1524000" y="0"/>
            <a:ext cx="1676400" cy="400110"/>
          </a:xfrm>
          <a:prstGeom prst="rect">
            <a:avLst/>
          </a:prstGeom>
          <a:noFill/>
        </p:spPr>
        <p:txBody>
          <a:bodyPr wrap="square" rtlCol="0">
            <a:spAutoFit/>
          </a:bodyPr>
          <a:lstStyle/>
          <a:p>
            <a:pPr algn="ctr"/>
            <a:r>
              <a:rPr lang="en-US" sz="2000" dirty="0">
                <a:ln w="3175">
                  <a:solidFill>
                    <a:srgbClr val="0070C0"/>
                  </a:solidFill>
                </a:ln>
                <a:solidFill>
                  <a:srgbClr val="EDDD11"/>
                </a:solidFill>
                <a:latin typeface="Viner Hand ITC" pitchFamily="66" charset="0"/>
              </a:rPr>
              <a:t>Rhode Island</a:t>
            </a:r>
          </a:p>
        </p:txBody>
      </p:sp>
      <p:pic>
        <p:nvPicPr>
          <p:cNvPr id="8" name="Picture 7" descr="ColonyHouse1744NewportRhodeIsland_full.jpg"/>
          <p:cNvPicPr>
            <a:picLocks noChangeAspect="1"/>
          </p:cNvPicPr>
          <p:nvPr/>
        </p:nvPicPr>
        <p:blipFill>
          <a:blip r:embed="rId2"/>
          <a:stretch>
            <a:fillRect/>
          </a:stretch>
        </p:blipFill>
        <p:spPr>
          <a:xfrm>
            <a:off x="6822870" y="1465423"/>
            <a:ext cx="5447846" cy="4531616"/>
          </a:xfrm>
          <a:prstGeom prst="rect">
            <a:avLst/>
          </a:prstGeom>
        </p:spPr>
      </p:pic>
      <p:pic>
        <p:nvPicPr>
          <p:cNvPr id="2050" name="Picture 2" descr="Old State House 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56" y="1465423"/>
            <a:ext cx="6277562" cy="453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5603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609601"/>
            <a:ext cx="7772400" cy="646331"/>
          </a:xfrm>
          <a:prstGeom prst="rect">
            <a:avLst/>
          </a:prstGeom>
          <a:noFill/>
        </p:spPr>
        <p:txBody>
          <a:bodyPr wrap="square" rtlCol="0">
            <a:spAutoFit/>
          </a:bodyPr>
          <a:lstStyle/>
          <a:p>
            <a:r>
              <a:rPr lang="en-US" sz="3600" dirty="0">
                <a:solidFill>
                  <a:schemeClr val="bg2">
                    <a:lumMod val="10000"/>
                  </a:schemeClr>
                </a:solidFill>
                <a:latin typeface="Baskerville Old Face" pitchFamily="18" charset="0"/>
              </a:rPr>
              <a:t>Colony type: Charter</a:t>
            </a:r>
          </a:p>
        </p:txBody>
      </p:sp>
      <p:pic>
        <p:nvPicPr>
          <p:cNvPr id="7" name="Picture 2" descr="This png image - Scroll PNG Clip Art Image, is availabl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066" y="1611843"/>
            <a:ext cx="3681068" cy="43996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33175" y="2428504"/>
            <a:ext cx="2420855" cy="2308324"/>
          </a:xfrm>
          <a:prstGeom prst="rect">
            <a:avLst/>
          </a:prstGeom>
          <a:noFill/>
        </p:spPr>
        <p:txBody>
          <a:bodyPr wrap="none" rtlCol="0">
            <a:spAutoFit/>
          </a:bodyPr>
          <a:lstStyle/>
          <a:p>
            <a:pPr algn="ctr"/>
            <a:r>
              <a:rPr lang="en-US" sz="3600" dirty="0">
                <a:latin typeface="Blackadder ITC" panose="04020505051007020D02" pitchFamily="82" charset="0"/>
              </a:rPr>
              <a:t> Rhode Island</a:t>
            </a:r>
          </a:p>
          <a:p>
            <a:pPr algn="ctr"/>
            <a:r>
              <a:rPr lang="en-US" sz="3600" dirty="0">
                <a:latin typeface="Blackadder ITC" panose="04020505051007020D02" pitchFamily="82" charset="0"/>
              </a:rPr>
              <a:t>And ye</a:t>
            </a:r>
          </a:p>
          <a:p>
            <a:pPr algn="ctr"/>
            <a:r>
              <a:rPr lang="en-US" sz="3600" dirty="0">
                <a:latin typeface="Blackadder ITC" panose="04020505051007020D02" pitchFamily="82" charset="0"/>
              </a:rPr>
              <a:t>Providence</a:t>
            </a:r>
          </a:p>
          <a:p>
            <a:pPr algn="ctr"/>
            <a:r>
              <a:rPr lang="en-US" sz="3600" dirty="0">
                <a:latin typeface="Blackadder ITC" panose="04020505051007020D02" pitchFamily="82" charset="0"/>
              </a:rPr>
              <a:t>Plantations</a:t>
            </a:r>
          </a:p>
        </p:txBody>
      </p:sp>
      <p:sp>
        <p:nvSpPr>
          <p:cNvPr id="6" name="TextBox 5"/>
          <p:cNvSpPr txBox="1"/>
          <p:nvPr/>
        </p:nvSpPr>
        <p:spPr>
          <a:xfrm>
            <a:off x="0" y="0"/>
            <a:ext cx="1676400" cy="400110"/>
          </a:xfrm>
          <a:prstGeom prst="rect">
            <a:avLst/>
          </a:prstGeom>
          <a:noFill/>
        </p:spPr>
        <p:txBody>
          <a:bodyPr wrap="square" rtlCol="0">
            <a:spAutoFit/>
          </a:bodyPr>
          <a:lstStyle/>
          <a:p>
            <a:pPr algn="ctr"/>
            <a:r>
              <a:rPr lang="en-US" sz="2000" dirty="0">
                <a:ln w="3175">
                  <a:solidFill>
                    <a:srgbClr val="0070C0"/>
                  </a:solidFill>
                </a:ln>
                <a:solidFill>
                  <a:srgbClr val="EDDD11"/>
                </a:solidFill>
                <a:latin typeface="Viner Hand ITC" pitchFamily="66" charset="0"/>
              </a:rPr>
              <a:t>Rhode Island</a:t>
            </a:r>
          </a:p>
        </p:txBody>
      </p:sp>
    </p:spTree>
    <p:extLst>
      <p:ext uri="{BB962C8B-B14F-4D97-AF65-F5344CB8AC3E}">
        <p14:creationId xmlns:p14="http://schemas.microsoft.com/office/powerpoint/2010/main" val="12376137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381001"/>
            <a:ext cx="7696200" cy="1200329"/>
          </a:xfrm>
          <a:prstGeom prst="rect">
            <a:avLst/>
          </a:prstGeom>
          <a:noFill/>
        </p:spPr>
        <p:txBody>
          <a:bodyPr wrap="square" rtlCol="0">
            <a:spAutoFit/>
          </a:bodyPr>
          <a:lstStyle/>
          <a:p>
            <a:r>
              <a:rPr lang="en-US" sz="3600" dirty="0">
                <a:latin typeface="Baskerville Old Face" pitchFamily="18" charset="0"/>
              </a:rPr>
              <a:t>Name: From the Dutch </a:t>
            </a:r>
            <a:r>
              <a:rPr lang="en-US" sz="3600" i="1" dirty="0" err="1">
                <a:latin typeface="Baskerville Old Face" pitchFamily="18" charset="0"/>
              </a:rPr>
              <a:t>Roodt</a:t>
            </a:r>
            <a:r>
              <a:rPr lang="en-US" sz="3600" i="1" dirty="0">
                <a:latin typeface="Baskerville Old Face" pitchFamily="18" charset="0"/>
              </a:rPr>
              <a:t> Eylandt</a:t>
            </a:r>
            <a:r>
              <a:rPr lang="en-US" sz="3600" dirty="0">
                <a:latin typeface="Baskerville Old Face" pitchFamily="18" charset="0"/>
              </a:rPr>
              <a:t>, for “red land".</a:t>
            </a:r>
          </a:p>
        </p:txBody>
      </p:sp>
      <p:sp>
        <p:nvSpPr>
          <p:cNvPr id="5" name="TextBox 4"/>
          <p:cNvSpPr txBox="1"/>
          <p:nvPr/>
        </p:nvSpPr>
        <p:spPr>
          <a:xfrm>
            <a:off x="1524000" y="0"/>
            <a:ext cx="1676400" cy="400110"/>
          </a:xfrm>
          <a:prstGeom prst="rect">
            <a:avLst/>
          </a:prstGeom>
          <a:noFill/>
        </p:spPr>
        <p:txBody>
          <a:bodyPr wrap="square" rtlCol="0">
            <a:spAutoFit/>
          </a:bodyPr>
          <a:lstStyle/>
          <a:p>
            <a:pPr algn="ctr"/>
            <a:r>
              <a:rPr lang="en-US" sz="2000" dirty="0">
                <a:ln w="3175">
                  <a:solidFill>
                    <a:srgbClr val="0070C0"/>
                  </a:solidFill>
                </a:ln>
                <a:solidFill>
                  <a:srgbClr val="EDDD11"/>
                </a:solidFill>
                <a:latin typeface="Viner Hand ITC" pitchFamily="66" charset="0"/>
              </a:rPr>
              <a:t>Rhode Island</a:t>
            </a:r>
          </a:p>
        </p:txBody>
      </p:sp>
      <p:pic>
        <p:nvPicPr>
          <p:cNvPr id="6" name="Picture 5" descr="Red Sands Shore.jpg"/>
          <p:cNvPicPr>
            <a:picLocks noChangeAspect="1"/>
          </p:cNvPicPr>
          <p:nvPr/>
        </p:nvPicPr>
        <p:blipFill>
          <a:blip r:embed="rId2"/>
          <a:stretch>
            <a:fillRect/>
          </a:stretch>
        </p:blipFill>
        <p:spPr>
          <a:xfrm>
            <a:off x="3276600" y="1600200"/>
            <a:ext cx="5105400" cy="5105400"/>
          </a:xfrm>
          <a:prstGeom prst="rect">
            <a:avLst/>
          </a:prstGeom>
        </p:spPr>
      </p:pic>
    </p:spTree>
    <p:extLst>
      <p:ext uri="{BB962C8B-B14F-4D97-AF65-F5344CB8AC3E}">
        <p14:creationId xmlns:p14="http://schemas.microsoft.com/office/powerpoint/2010/main" val="133390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sp>
        <p:nvSpPr>
          <p:cNvPr id="3" name="TextBox 2"/>
          <p:cNvSpPr txBox="1"/>
          <p:nvPr/>
        </p:nvSpPr>
        <p:spPr>
          <a:xfrm>
            <a:off x="2417885" y="5791201"/>
            <a:ext cx="7696200" cy="830997"/>
          </a:xfrm>
          <a:prstGeom prst="rect">
            <a:avLst/>
          </a:prstGeom>
          <a:noFill/>
        </p:spPr>
        <p:txBody>
          <a:bodyPr wrap="square" rtlCol="0">
            <a:spAutoFit/>
          </a:bodyPr>
          <a:lstStyle/>
          <a:p>
            <a:r>
              <a:rPr lang="en-US" sz="2400" dirty="0">
                <a:latin typeface="Arial Black" pitchFamily="34" charset="0"/>
              </a:rPr>
              <a:t>1741: NH gets a governor of its own, Benning Wentworth (Serves from 1741-1766)</a:t>
            </a:r>
          </a:p>
        </p:txBody>
      </p:sp>
      <p:pic>
        <p:nvPicPr>
          <p:cNvPr id="4" name="Picture 3" descr="wentworthb.jpg"/>
          <p:cNvPicPr>
            <a:picLocks noChangeAspect="1"/>
          </p:cNvPicPr>
          <p:nvPr/>
        </p:nvPicPr>
        <p:blipFill>
          <a:blip r:embed="rId2" cstate="print"/>
          <a:stretch>
            <a:fillRect/>
          </a:stretch>
        </p:blipFill>
        <p:spPr>
          <a:xfrm>
            <a:off x="4267200" y="304800"/>
            <a:ext cx="3276600" cy="5200952"/>
          </a:xfrm>
          <a:prstGeom prst="rect">
            <a:avLst/>
          </a:prstGeom>
        </p:spPr>
      </p:pic>
    </p:spTree>
    <p:extLst>
      <p:ext uri="{BB962C8B-B14F-4D97-AF65-F5344CB8AC3E}">
        <p14:creationId xmlns:p14="http://schemas.microsoft.com/office/powerpoint/2010/main" val="18596305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5486401"/>
            <a:ext cx="6858000" cy="646331"/>
          </a:xfrm>
          <a:prstGeom prst="rect">
            <a:avLst/>
          </a:prstGeom>
          <a:noFill/>
        </p:spPr>
        <p:txBody>
          <a:bodyPr wrap="square" rtlCol="0">
            <a:spAutoFit/>
          </a:bodyPr>
          <a:lstStyle/>
          <a:p>
            <a:pPr algn="ctr"/>
            <a:r>
              <a:rPr lang="en-US" sz="3600" dirty="0">
                <a:latin typeface="Baskerville Old Face" pitchFamily="18" charset="0"/>
              </a:rPr>
              <a:t>Agriculture: Small farms</a:t>
            </a:r>
          </a:p>
        </p:txBody>
      </p:sp>
      <p:pic>
        <p:nvPicPr>
          <p:cNvPr id="7" name="Picture 6" descr="osv-farm.jpg"/>
          <p:cNvPicPr>
            <a:picLocks noChangeAspect="1"/>
          </p:cNvPicPr>
          <p:nvPr/>
        </p:nvPicPr>
        <p:blipFill>
          <a:blip r:embed="rId2"/>
          <a:stretch>
            <a:fillRect/>
          </a:stretch>
        </p:blipFill>
        <p:spPr>
          <a:xfrm>
            <a:off x="2438401" y="533400"/>
            <a:ext cx="7016151" cy="4648200"/>
          </a:xfrm>
          <a:prstGeom prst="rect">
            <a:avLst/>
          </a:prstGeom>
        </p:spPr>
      </p:pic>
      <p:sp>
        <p:nvSpPr>
          <p:cNvPr id="5" name="TextBox 4"/>
          <p:cNvSpPr txBox="1"/>
          <p:nvPr/>
        </p:nvSpPr>
        <p:spPr>
          <a:xfrm>
            <a:off x="1524000" y="0"/>
            <a:ext cx="1676400" cy="400110"/>
          </a:xfrm>
          <a:prstGeom prst="rect">
            <a:avLst/>
          </a:prstGeom>
          <a:noFill/>
        </p:spPr>
        <p:txBody>
          <a:bodyPr wrap="square" rtlCol="0">
            <a:spAutoFit/>
          </a:bodyPr>
          <a:lstStyle/>
          <a:p>
            <a:pPr algn="ctr"/>
            <a:r>
              <a:rPr lang="en-US" sz="2000" dirty="0">
                <a:ln w="3175">
                  <a:solidFill>
                    <a:srgbClr val="0070C0"/>
                  </a:solidFill>
                </a:ln>
                <a:solidFill>
                  <a:srgbClr val="EDDD11"/>
                </a:solidFill>
                <a:latin typeface="Viner Hand ITC" pitchFamily="66" charset="0"/>
              </a:rPr>
              <a:t>Rhode Island</a:t>
            </a:r>
          </a:p>
        </p:txBody>
      </p:sp>
    </p:spTree>
    <p:extLst>
      <p:ext uri="{BB962C8B-B14F-4D97-AF65-F5344CB8AC3E}">
        <p14:creationId xmlns:p14="http://schemas.microsoft.com/office/powerpoint/2010/main" val="3357101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4200" y="381000"/>
            <a:ext cx="3352800" cy="1754326"/>
          </a:xfrm>
          <a:prstGeom prst="rect">
            <a:avLst/>
          </a:prstGeom>
          <a:noFill/>
        </p:spPr>
        <p:txBody>
          <a:bodyPr wrap="square" rtlCol="0">
            <a:spAutoFit/>
          </a:bodyPr>
          <a:lstStyle/>
          <a:p>
            <a:pPr algn="ctr"/>
            <a:r>
              <a:rPr lang="en-US" sz="3600" dirty="0">
                <a:latin typeface="Baskerville Old Face" pitchFamily="18" charset="0"/>
              </a:rPr>
              <a:t>Economy: Slave trade, ship building, rum</a:t>
            </a:r>
          </a:p>
        </p:txBody>
      </p:sp>
      <p:sp>
        <p:nvSpPr>
          <p:cNvPr id="8" name="TextBox 7"/>
          <p:cNvSpPr txBox="1"/>
          <p:nvPr/>
        </p:nvSpPr>
        <p:spPr>
          <a:xfrm>
            <a:off x="1524000" y="0"/>
            <a:ext cx="1676400" cy="400110"/>
          </a:xfrm>
          <a:prstGeom prst="rect">
            <a:avLst/>
          </a:prstGeom>
          <a:noFill/>
        </p:spPr>
        <p:txBody>
          <a:bodyPr wrap="square" rtlCol="0">
            <a:spAutoFit/>
          </a:bodyPr>
          <a:lstStyle/>
          <a:p>
            <a:pPr algn="ctr"/>
            <a:r>
              <a:rPr lang="en-US" sz="2000" dirty="0">
                <a:ln w="3175">
                  <a:solidFill>
                    <a:srgbClr val="0070C0"/>
                  </a:solidFill>
                </a:ln>
                <a:solidFill>
                  <a:srgbClr val="EDDD11"/>
                </a:solidFill>
                <a:latin typeface="Viner Hand ITC" pitchFamily="66" charset="0"/>
              </a:rPr>
              <a:t>Rhode Island</a:t>
            </a:r>
          </a:p>
        </p:txBody>
      </p:sp>
      <p:pic>
        <p:nvPicPr>
          <p:cNvPr id="9" name="Picture 8" descr="1856-Ward-Shipyard-1856.jpg"/>
          <p:cNvPicPr>
            <a:picLocks noChangeAspect="1"/>
          </p:cNvPicPr>
          <p:nvPr/>
        </p:nvPicPr>
        <p:blipFill>
          <a:blip r:embed="rId2"/>
          <a:stretch>
            <a:fillRect/>
          </a:stretch>
        </p:blipFill>
        <p:spPr>
          <a:xfrm>
            <a:off x="914401" y="2438400"/>
            <a:ext cx="5686795" cy="4667250"/>
          </a:xfrm>
          <a:prstGeom prst="rect">
            <a:avLst/>
          </a:prstGeom>
        </p:spPr>
      </p:pic>
      <p:pic>
        <p:nvPicPr>
          <p:cNvPr id="11" name="Picture 10" descr="slave-ship-2.jpg"/>
          <p:cNvPicPr>
            <a:picLocks noChangeAspect="1"/>
          </p:cNvPicPr>
          <p:nvPr/>
        </p:nvPicPr>
        <p:blipFill>
          <a:blip r:embed="rId3"/>
          <a:stretch>
            <a:fillRect/>
          </a:stretch>
        </p:blipFill>
        <p:spPr>
          <a:xfrm>
            <a:off x="6234737" y="2514600"/>
            <a:ext cx="4433263" cy="4343400"/>
          </a:xfrm>
          <a:prstGeom prst="rect">
            <a:avLst/>
          </a:prstGeom>
        </p:spPr>
      </p:pic>
      <p:pic>
        <p:nvPicPr>
          <p:cNvPr id="13" name="Picture 12" descr="GoldenTouch478.jpg"/>
          <p:cNvPicPr>
            <a:picLocks noChangeAspect="1"/>
          </p:cNvPicPr>
          <p:nvPr/>
        </p:nvPicPr>
        <p:blipFill>
          <a:blip r:embed="rId4"/>
          <a:stretch>
            <a:fillRect/>
          </a:stretch>
        </p:blipFill>
        <p:spPr>
          <a:xfrm>
            <a:off x="3200400" y="0"/>
            <a:ext cx="3581400" cy="2686050"/>
          </a:xfrm>
          <a:prstGeom prst="rect">
            <a:avLst/>
          </a:prstGeom>
        </p:spPr>
      </p:pic>
    </p:spTree>
    <p:extLst>
      <p:ext uri="{BB962C8B-B14F-4D97-AF65-F5344CB8AC3E}">
        <p14:creationId xmlns:p14="http://schemas.microsoft.com/office/powerpoint/2010/main" val="20437388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3999" y="457200"/>
            <a:ext cx="9888187" cy="1754326"/>
          </a:xfrm>
          <a:prstGeom prst="rect">
            <a:avLst/>
          </a:prstGeom>
          <a:noFill/>
        </p:spPr>
        <p:txBody>
          <a:bodyPr wrap="square" rtlCol="0">
            <a:spAutoFit/>
          </a:bodyPr>
          <a:lstStyle/>
          <a:p>
            <a:pPr algn="ctr"/>
            <a:r>
              <a:rPr lang="en-US" sz="3600" dirty="0">
                <a:latin typeface="Baskerville Old Face" pitchFamily="18" charset="0"/>
              </a:rPr>
              <a:t>Important to know:</a:t>
            </a:r>
          </a:p>
          <a:p>
            <a:pPr algn="ctr"/>
            <a:r>
              <a:rPr lang="en-US" sz="3600" dirty="0">
                <a:latin typeface="Baskerville Old Face" pitchFamily="18" charset="0"/>
              </a:rPr>
              <a:t>Roger Williams’ desire for religious freedom for all</a:t>
            </a:r>
          </a:p>
          <a:p>
            <a:endParaRPr lang="en-US" sz="3600" dirty="0">
              <a:latin typeface="Baskerville Old Face" pitchFamily="18" charset="0"/>
            </a:endParaRPr>
          </a:p>
        </p:txBody>
      </p:sp>
      <p:pic>
        <p:nvPicPr>
          <p:cNvPr id="7" name="Picture 6" descr="800px-Newport_Friends_Meetinghouse.JPG"/>
          <p:cNvPicPr>
            <a:picLocks noChangeAspect="1"/>
          </p:cNvPicPr>
          <p:nvPr/>
        </p:nvPicPr>
        <p:blipFill>
          <a:blip r:embed="rId2"/>
          <a:stretch>
            <a:fillRect/>
          </a:stretch>
        </p:blipFill>
        <p:spPr>
          <a:xfrm>
            <a:off x="2209800" y="4229100"/>
            <a:ext cx="3505200" cy="2628900"/>
          </a:xfrm>
          <a:prstGeom prst="rect">
            <a:avLst/>
          </a:prstGeom>
        </p:spPr>
      </p:pic>
      <p:pic>
        <p:nvPicPr>
          <p:cNvPr id="8" name="Picture 7" descr="TouroSynagogue1763NewportRhodeIsland_full.jpg"/>
          <p:cNvPicPr>
            <a:picLocks noChangeAspect="1"/>
          </p:cNvPicPr>
          <p:nvPr/>
        </p:nvPicPr>
        <p:blipFill>
          <a:blip r:embed="rId3"/>
          <a:stretch>
            <a:fillRect/>
          </a:stretch>
        </p:blipFill>
        <p:spPr>
          <a:xfrm>
            <a:off x="1905001" y="1600200"/>
            <a:ext cx="3937083" cy="2747010"/>
          </a:xfrm>
          <a:prstGeom prst="rect">
            <a:avLst/>
          </a:prstGeom>
        </p:spPr>
      </p:pic>
      <p:pic>
        <p:nvPicPr>
          <p:cNvPr id="9" name="Picture 8" descr="Touro Synagogue InteriorPNG.png"/>
          <p:cNvPicPr>
            <a:picLocks noChangeAspect="1"/>
          </p:cNvPicPr>
          <p:nvPr/>
        </p:nvPicPr>
        <p:blipFill>
          <a:blip r:embed="rId4"/>
          <a:stretch>
            <a:fillRect/>
          </a:stretch>
        </p:blipFill>
        <p:spPr>
          <a:xfrm>
            <a:off x="1981200" y="1676400"/>
            <a:ext cx="3810000" cy="2781300"/>
          </a:xfrm>
          <a:prstGeom prst="rect">
            <a:avLst/>
          </a:prstGeom>
        </p:spPr>
      </p:pic>
      <p:pic>
        <p:nvPicPr>
          <p:cNvPr id="10" name="Picture 9" descr="344px-First_Baptist_Meetinghouse,_Providence,_RI.jpg"/>
          <p:cNvPicPr>
            <a:picLocks noChangeAspect="1"/>
          </p:cNvPicPr>
          <p:nvPr/>
        </p:nvPicPr>
        <p:blipFill>
          <a:blip r:embed="rId5"/>
          <a:stretch>
            <a:fillRect/>
          </a:stretch>
        </p:blipFill>
        <p:spPr>
          <a:xfrm>
            <a:off x="7162800" y="1691906"/>
            <a:ext cx="2971800" cy="5166095"/>
          </a:xfrm>
          <a:prstGeom prst="rect">
            <a:avLst/>
          </a:prstGeom>
        </p:spPr>
      </p:pic>
      <p:sp>
        <p:nvSpPr>
          <p:cNvPr id="12" name="TextBox 7"/>
          <p:cNvSpPr txBox="1"/>
          <p:nvPr/>
        </p:nvSpPr>
        <p:spPr>
          <a:xfrm>
            <a:off x="1524000" y="0"/>
            <a:ext cx="16764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n w="3175">
                  <a:solidFill>
                    <a:srgbClr val="0070C0"/>
                  </a:solidFill>
                </a:ln>
                <a:solidFill>
                  <a:srgbClr val="EDDD11"/>
                </a:solidFill>
                <a:latin typeface="Viner Hand ITC" pitchFamily="66" charset="0"/>
              </a:rPr>
              <a:t>Rhode Island</a:t>
            </a:r>
          </a:p>
        </p:txBody>
      </p:sp>
    </p:spTree>
    <p:extLst>
      <p:ext uri="{BB962C8B-B14F-4D97-AF65-F5344CB8AC3E}">
        <p14:creationId xmlns:p14="http://schemas.microsoft.com/office/powerpoint/2010/main" val="352558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64608" y="0"/>
            <a:ext cx="7327392" cy="5078313"/>
          </a:xfrm>
          <a:prstGeom prst="rect">
            <a:avLst/>
          </a:prstGeom>
          <a:noFill/>
        </p:spPr>
        <p:txBody>
          <a:bodyPr wrap="square" rtlCol="0">
            <a:spAutoFit/>
          </a:bodyPr>
          <a:lstStyle/>
          <a:p>
            <a:pPr algn="ctr"/>
            <a:r>
              <a:rPr lang="en-US" sz="3600" dirty="0">
                <a:latin typeface="Baskerville Old Face" pitchFamily="18" charset="0"/>
              </a:rPr>
              <a:t>Other Terms:</a:t>
            </a:r>
          </a:p>
          <a:p>
            <a:pPr algn="ctr"/>
            <a:endParaRPr lang="en-US" sz="3600" dirty="0">
              <a:latin typeface="Baskerville Old Face" pitchFamily="18" charset="0"/>
            </a:endParaRPr>
          </a:p>
          <a:p>
            <a:pPr algn="ctr"/>
            <a:r>
              <a:rPr lang="en-US" sz="3600" dirty="0">
                <a:latin typeface="Baskerville Old Face" pitchFamily="18" charset="0"/>
              </a:rPr>
              <a:t>Antinomian Dispute: Debate between Puritans over “free grace”, the power of the Holy Spirit, and the role of women in religion.  Led by Rev. John Cotton, John Wheelwright, and Anne Hutchinson, who was banished from Massachusetts to Rhode Island.</a:t>
            </a:r>
          </a:p>
        </p:txBody>
      </p:sp>
      <p:sp>
        <p:nvSpPr>
          <p:cNvPr id="6" name="Rectangle 5"/>
          <p:cNvSpPr/>
          <p:nvPr/>
        </p:nvSpPr>
        <p:spPr>
          <a:xfrm>
            <a:off x="8763000" y="5257800"/>
            <a:ext cx="1905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80" name="Picture 4" descr="A woman standing before a table behind which are seated several men, with several other men occupying seats against the walls of the 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6" y="923355"/>
            <a:ext cx="4509114" cy="58891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11387" y="5257800"/>
            <a:ext cx="2220686" cy="134488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Catholic View: Justification by works – God rewards those who do good deeds.</a:t>
            </a:r>
          </a:p>
        </p:txBody>
      </p:sp>
      <p:sp>
        <p:nvSpPr>
          <p:cNvPr id="4" name="Rectangle 3"/>
          <p:cNvSpPr/>
          <p:nvPr/>
        </p:nvSpPr>
        <p:spPr>
          <a:xfrm>
            <a:off x="7232073" y="5257800"/>
            <a:ext cx="2553195" cy="1344881"/>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Protestant View: Covenant of Grace – God rewards those who believe in him, who in turn do good deeds to show they are Chosen.</a:t>
            </a:r>
          </a:p>
        </p:txBody>
      </p:sp>
      <p:sp>
        <p:nvSpPr>
          <p:cNvPr id="5" name="Rectangle 4"/>
          <p:cNvSpPr/>
          <p:nvPr/>
        </p:nvSpPr>
        <p:spPr>
          <a:xfrm>
            <a:off x="9785268" y="5257800"/>
            <a:ext cx="2280062" cy="134488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Antinomian View: God rewards those who believe in him, through Grace alone.</a:t>
            </a:r>
          </a:p>
        </p:txBody>
      </p:sp>
      <p:sp>
        <p:nvSpPr>
          <p:cNvPr id="9" name="TextBox 7"/>
          <p:cNvSpPr txBox="1"/>
          <p:nvPr/>
        </p:nvSpPr>
        <p:spPr>
          <a:xfrm>
            <a:off x="1524000" y="0"/>
            <a:ext cx="16764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n w="3175">
                  <a:solidFill>
                    <a:srgbClr val="0070C0"/>
                  </a:solidFill>
                </a:ln>
                <a:solidFill>
                  <a:srgbClr val="EDDD11"/>
                </a:solidFill>
                <a:latin typeface="Viner Hand ITC" pitchFamily="66" charset="0"/>
              </a:rPr>
              <a:t>Rhode Island</a:t>
            </a:r>
          </a:p>
        </p:txBody>
      </p:sp>
    </p:spTree>
    <p:extLst>
      <p:ext uri="{BB962C8B-B14F-4D97-AF65-F5344CB8AC3E}">
        <p14:creationId xmlns:p14="http://schemas.microsoft.com/office/powerpoint/2010/main" val="340670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2133600" y="5181601"/>
            <a:ext cx="7772400" cy="1470025"/>
          </a:xfrm>
        </p:spPr>
        <p:txBody>
          <a:bodyPr/>
          <a:lstStyle/>
          <a:p>
            <a:r>
              <a:rPr lang="en-US" altLang="en-US"/>
              <a:t>Oliver Cromwell</a:t>
            </a:r>
          </a:p>
        </p:txBody>
      </p:sp>
      <p:pic>
        <p:nvPicPr>
          <p:cNvPr id="22531" name="Picture 4" descr="cromwel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1" y="533400"/>
            <a:ext cx="37766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03801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1524000" y="1"/>
            <a:ext cx="9144000" cy="778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US" altLang="en-US" sz="3600"/>
              <a:t>Oliver Cromwell, Lord Protector of England</a:t>
            </a:r>
            <a:br>
              <a:rPr lang="en-US" altLang="en-US" sz="3600"/>
            </a:br>
            <a:r>
              <a:rPr lang="en-US" altLang="en-US" sz="3600"/>
              <a:t>			(PURITAN)</a:t>
            </a:r>
            <a:br>
              <a:rPr lang="en-US" altLang="en-US" sz="3600"/>
            </a:br>
            <a:r>
              <a:rPr lang="en-US" altLang="en-US" sz="3600"/>
              <a:t>Born in 1599 and died in 1658 						(SEPTEMBER)</a:t>
            </a:r>
            <a:br>
              <a:rPr lang="en-US" altLang="en-US" sz="3600"/>
            </a:br>
            <a:r>
              <a:rPr lang="en-US" altLang="en-US" sz="3600"/>
              <a:t>Was at first (ONLY)</a:t>
            </a:r>
            <a:br>
              <a:rPr lang="en-US" altLang="en-US" sz="3600"/>
            </a:br>
            <a:r>
              <a:rPr lang="en-US" altLang="en-US" sz="3600"/>
              <a:t>MP for Huntingdon (BUT THEN)</a:t>
            </a:r>
            <a:br>
              <a:rPr lang="en-US" altLang="en-US" sz="3600"/>
            </a:br>
            <a:r>
              <a:rPr lang="en-US" altLang="en-US" sz="3600"/>
              <a:t>He led the Ironside Cavalry at Marston Moor in 1644 and won.</a:t>
            </a:r>
            <a:br>
              <a:rPr lang="en-US" altLang="en-US" sz="3600"/>
            </a:br>
            <a:r>
              <a:rPr lang="en-US" altLang="en-US" sz="3600"/>
              <a:t>Then he founded the New Model Army</a:t>
            </a:r>
            <a:br>
              <a:rPr lang="en-US" altLang="en-US" sz="3600"/>
            </a:br>
            <a:r>
              <a:rPr lang="en-US" altLang="en-US" sz="3600"/>
              <a:t>And praise be, beat the Cavaliers at Nasby!</a:t>
            </a:r>
            <a:br>
              <a:rPr lang="en-US" altLang="en-US" sz="3600"/>
            </a:br>
            <a:r>
              <a:rPr lang="en-US" altLang="en-US" sz="3600"/>
              <a:t>And the King fled up North like a bat to the </a:t>
            </a:r>
            <a:br>
              <a:rPr lang="en-US" altLang="en-US" sz="3600"/>
            </a:br>
            <a:r>
              <a:rPr lang="en-US" altLang="en-US" sz="3600"/>
              <a:t>Scots…..</a:t>
            </a:r>
            <a:br>
              <a:rPr lang="en-US" altLang="en-US" sz="3600"/>
            </a:br>
            <a:br>
              <a:rPr lang="en-US" altLang="en-US" sz="3600"/>
            </a:br>
            <a:endParaRPr lang="en-US" altLang="en-US" sz="3600"/>
          </a:p>
        </p:txBody>
      </p:sp>
    </p:spTree>
    <p:extLst>
      <p:ext uri="{BB962C8B-B14F-4D97-AF65-F5344CB8AC3E}">
        <p14:creationId xmlns:p14="http://schemas.microsoft.com/office/powerpoint/2010/main" val="64475858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1752600" y="4800600"/>
            <a:ext cx="8686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US" altLang="en-US" sz="2400" i="1"/>
              <a:t>SPOKEN: BUT UNDER THE TERMS OF JOHN PIMM'S SOLEMN LEAGUE AND COVENANT, THE SCOTS HANDED KING CHARLES I OVER TO...</a:t>
            </a:r>
            <a:br>
              <a:rPr lang="en-US" altLang="en-US" sz="2400" i="1"/>
            </a:br>
            <a:br>
              <a:rPr lang="en-US" altLang="en-US" sz="2400"/>
            </a:br>
            <a:endParaRPr lang="en-US" altLang="en-US" sz="2400"/>
          </a:p>
        </p:txBody>
      </p:sp>
      <p:pic>
        <p:nvPicPr>
          <p:cNvPr id="24579" name="Picture 6" descr="charle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457200"/>
            <a:ext cx="2970213"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66638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1524000" y="304801"/>
            <a:ext cx="9144000"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US" altLang="en-US" sz="3600"/>
              <a:t>Oliver Cromwell, Lord Protector of England!</a:t>
            </a:r>
            <a:br>
              <a:rPr lang="en-US" altLang="en-US" sz="3600"/>
            </a:br>
            <a:r>
              <a:rPr lang="en-US" altLang="en-US" sz="3600"/>
              <a:t>		(AND HIS WARTS)</a:t>
            </a:r>
            <a:br>
              <a:rPr lang="en-US" altLang="en-US" sz="3600"/>
            </a:br>
            <a:r>
              <a:rPr lang="en-US" altLang="en-US" sz="3600"/>
              <a:t>Born in 1599 and died in 1658!</a:t>
            </a:r>
            <a:br>
              <a:rPr lang="en-US" altLang="en-US" sz="3600"/>
            </a:br>
            <a:r>
              <a:rPr lang="en-US" altLang="en-US" sz="3600"/>
              <a:t>		(SEPTEMBER)</a:t>
            </a:r>
            <a:br>
              <a:rPr lang="en-US" altLang="en-US" sz="3600"/>
            </a:br>
            <a:r>
              <a:rPr lang="en-US" altLang="en-US" sz="3600"/>
              <a:t>But alas (OY VAY!)</a:t>
            </a:r>
            <a:br>
              <a:rPr lang="en-US" altLang="en-US" sz="3600"/>
            </a:br>
            <a:r>
              <a:rPr lang="en-US" altLang="en-US" sz="3600"/>
              <a:t>Disagreement then broke out (BETWEEN)</a:t>
            </a:r>
            <a:br>
              <a:rPr lang="en-US" altLang="en-US" sz="3600"/>
            </a:br>
            <a:r>
              <a:rPr lang="en-US" altLang="en-US" sz="3600"/>
              <a:t>The Presbyterian Parliament and the Military who meant</a:t>
            </a:r>
            <a:br>
              <a:rPr lang="en-US" altLang="en-US" sz="3600"/>
            </a:br>
            <a:r>
              <a:rPr lang="en-US" altLang="en-US" sz="3600"/>
              <a:t>To have an independent bent.</a:t>
            </a:r>
            <a:br>
              <a:rPr lang="en-US" altLang="en-US" sz="3600"/>
            </a:br>
            <a:r>
              <a:rPr lang="en-US" altLang="en-US" sz="3600"/>
              <a:t>And so...</a:t>
            </a:r>
            <a:br>
              <a:rPr lang="en-US" altLang="en-US" sz="3600"/>
            </a:br>
            <a:br>
              <a:rPr lang="en-US" altLang="en-US" sz="3600"/>
            </a:br>
            <a:endParaRPr lang="en-US" altLang="en-US" sz="3600"/>
          </a:p>
        </p:txBody>
      </p:sp>
    </p:spTree>
    <p:extLst>
      <p:ext uri="{BB962C8B-B14F-4D97-AF65-F5344CB8AC3E}">
        <p14:creationId xmlns:p14="http://schemas.microsoft.com/office/powerpoint/2010/main" val="354127575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1905000" y="381001"/>
            <a:ext cx="815340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US" altLang="en-US" sz="3600"/>
              <a:t>The 2nd Civil War broke out… </a:t>
            </a:r>
            <a:br>
              <a:rPr lang="en-US" altLang="en-US" sz="3600"/>
            </a:br>
            <a:r>
              <a:rPr lang="en-US" altLang="en-US" sz="3600"/>
              <a:t>And the Roundhead ranks</a:t>
            </a:r>
            <a:br>
              <a:rPr lang="en-US" altLang="en-US" sz="3600"/>
            </a:br>
            <a:r>
              <a:rPr lang="en-US" altLang="en-US" sz="3600"/>
              <a:t>Faced the Cavaliers at Preston Banks</a:t>
            </a:r>
            <a:br>
              <a:rPr lang="en-US" altLang="en-US" sz="3600"/>
            </a:br>
            <a:r>
              <a:rPr lang="en-US" altLang="en-US" sz="3600"/>
              <a:t>And the King lost again, silly thing…</a:t>
            </a:r>
            <a:br>
              <a:rPr lang="en-US" altLang="en-US" sz="3600"/>
            </a:br>
            <a:endParaRPr lang="en-US" altLang="en-US" sz="3600"/>
          </a:p>
          <a:p>
            <a:pPr>
              <a:spcBef>
                <a:spcPct val="50000"/>
              </a:spcBef>
              <a:buFontTx/>
              <a:buNone/>
            </a:pPr>
            <a:endParaRPr lang="en-US" altLang="en-US" sz="3600"/>
          </a:p>
          <a:p>
            <a:pPr>
              <a:spcBef>
                <a:spcPct val="50000"/>
              </a:spcBef>
              <a:buFontTx/>
              <a:buNone/>
            </a:pPr>
            <a:endParaRPr lang="en-US" altLang="en-US" sz="3600"/>
          </a:p>
          <a:p>
            <a:pPr>
              <a:spcBef>
                <a:spcPct val="50000"/>
              </a:spcBef>
              <a:buFontTx/>
              <a:buNone/>
            </a:pPr>
            <a:r>
              <a:rPr lang="en-US" altLang="en-US" sz="3600" i="1"/>
              <a:t>			(STUPID GIT)</a:t>
            </a:r>
            <a:br>
              <a:rPr lang="en-US" altLang="en-US" sz="3600" i="1"/>
            </a:br>
            <a:endParaRPr lang="en-US" altLang="en-US" sz="3600" i="1"/>
          </a:p>
        </p:txBody>
      </p:sp>
    </p:spTree>
    <p:extLst>
      <p:ext uri="{BB962C8B-B14F-4D97-AF65-F5344CB8AC3E}">
        <p14:creationId xmlns:p14="http://schemas.microsoft.com/office/powerpoint/2010/main" val="76422729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1828800" y="381000"/>
            <a:ext cx="8458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US" altLang="en-US" sz="2400"/>
              <a:t>…AND CROMWELL SEND COLONEL PRIDE TO PURGE THE HOUSE OF COMMONS OF THE PRESBYTERIAN ROYALISTS LEAVING BEHIND ONLY THE RUMP PARLIAMENT... </a:t>
            </a:r>
            <a:br>
              <a:rPr lang="en-US" altLang="en-US" sz="2400"/>
            </a:br>
            <a:br>
              <a:rPr lang="en-US" altLang="en-US" sz="2400" i="1"/>
            </a:br>
            <a:endParaRPr lang="en-US" altLang="en-US" sz="2400" i="1"/>
          </a:p>
        </p:txBody>
      </p:sp>
      <p:sp>
        <p:nvSpPr>
          <p:cNvPr id="27651" name="Text Box 5"/>
          <p:cNvSpPr txBox="1">
            <a:spLocks noChangeArrowheads="1"/>
          </p:cNvSpPr>
          <p:nvPr/>
        </p:nvSpPr>
        <p:spPr bwMode="auto">
          <a:xfrm>
            <a:off x="2286000" y="2209800"/>
            <a:ext cx="7620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2400"/>
              <a:t>Which appointed a High Court at Westminster Hall</a:t>
            </a:r>
            <a:br>
              <a:rPr lang="en-US" altLang="en-US" sz="2400"/>
            </a:br>
            <a:r>
              <a:rPr lang="en-US" altLang="en-US" sz="2400"/>
              <a:t>To indict Charles I for...tyranny</a:t>
            </a:r>
            <a:br>
              <a:rPr lang="en-US" altLang="en-US" sz="2400"/>
            </a:br>
            <a:r>
              <a:rPr lang="en-US" altLang="en-US" sz="2400" i="1"/>
              <a:t>(OOOOHHH!)</a:t>
            </a:r>
            <a:br>
              <a:rPr lang="en-US" altLang="en-US" sz="2400" i="1"/>
            </a:br>
            <a:r>
              <a:rPr lang="en-US" altLang="en-US" sz="2400"/>
              <a:t>Charles was sentenced to death</a:t>
            </a:r>
            <a:br>
              <a:rPr lang="en-US" altLang="en-US" sz="2400"/>
            </a:br>
            <a:r>
              <a:rPr lang="en-US" altLang="en-US" sz="2400"/>
              <a:t>Even though he refused to accept that the court</a:t>
            </a:r>
            <a:br>
              <a:rPr lang="en-US" altLang="en-US" sz="2400"/>
            </a:br>
            <a:r>
              <a:rPr lang="en-US" altLang="en-US" sz="2400"/>
              <a:t>had...jurisdiction!</a:t>
            </a:r>
            <a:br>
              <a:rPr lang="en-US" altLang="en-US" sz="2400"/>
            </a:br>
            <a:endParaRPr lang="en-US" altLang="en-US" sz="2400"/>
          </a:p>
          <a:p>
            <a:pPr algn="ctr">
              <a:spcBef>
                <a:spcPct val="50000"/>
              </a:spcBef>
              <a:buFontTx/>
              <a:buNone/>
            </a:pPr>
            <a:endParaRPr lang="en-US" altLang="en-US" sz="2400"/>
          </a:p>
          <a:p>
            <a:pPr algn="ctr">
              <a:spcBef>
                <a:spcPct val="50000"/>
              </a:spcBef>
              <a:buFontTx/>
              <a:buNone/>
            </a:pPr>
            <a:r>
              <a:rPr lang="en-US" altLang="en-US" sz="3600"/>
              <a:t>SAY GOODBYE TO HIS HEAD</a:t>
            </a:r>
            <a:br>
              <a:rPr lang="en-US" altLang="en-US" sz="3600"/>
            </a:br>
            <a:br>
              <a:rPr lang="en-US" altLang="en-US" sz="2400"/>
            </a:br>
            <a:endParaRPr lang="en-US" altLang="en-US" sz="2400"/>
          </a:p>
        </p:txBody>
      </p:sp>
    </p:spTree>
    <p:extLst>
      <p:ext uri="{BB962C8B-B14F-4D97-AF65-F5344CB8AC3E}">
        <p14:creationId xmlns:p14="http://schemas.microsoft.com/office/powerpoint/2010/main" val="424536703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nionleader.com/storyimage/UL/20170309/LOCALVOICES06/170309326/AR/0/AR-170309326.jpg?q=1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066801"/>
            <a:ext cx="2895600" cy="36965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95600" y="5105400"/>
            <a:ext cx="6858000" cy="369332"/>
          </a:xfrm>
          <a:prstGeom prst="rect">
            <a:avLst/>
          </a:prstGeom>
        </p:spPr>
        <p:txBody>
          <a:bodyPr wrap="square">
            <a:spAutoFit/>
          </a:bodyPr>
          <a:lstStyle/>
          <a:p>
            <a:r>
              <a:rPr lang="en-US" dirty="0">
                <a:latin typeface="Arial Black" pitchFamily="34" charset="0"/>
              </a:rPr>
              <a:t>Second Royal Governor: John Wentworth (1766-1775)</a:t>
            </a:r>
          </a:p>
        </p:txBody>
      </p:sp>
    </p:spTree>
    <p:extLst>
      <p:ext uri="{BB962C8B-B14F-4D97-AF65-F5344CB8AC3E}">
        <p14:creationId xmlns:p14="http://schemas.microsoft.com/office/powerpoint/2010/main" val="12237408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1524000" y="457200"/>
            <a:ext cx="8915400" cy="664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3600"/>
              <a:t>Poor King Charles… </a:t>
            </a:r>
          </a:p>
          <a:p>
            <a:pPr algn="ctr">
              <a:spcBef>
                <a:spcPct val="50000"/>
              </a:spcBef>
              <a:buFontTx/>
              <a:buNone/>
            </a:pPr>
            <a:r>
              <a:rPr lang="en-US" altLang="en-US" sz="3600"/>
              <a:t>laid his head… </a:t>
            </a:r>
          </a:p>
          <a:p>
            <a:pPr algn="ctr">
              <a:spcBef>
                <a:spcPct val="50000"/>
              </a:spcBef>
              <a:buFontTx/>
              <a:buNone/>
            </a:pPr>
            <a:r>
              <a:rPr lang="en-US" altLang="en-US" sz="3600"/>
              <a:t>on the block….</a:t>
            </a:r>
            <a:br>
              <a:rPr lang="en-US" altLang="en-US" sz="3600"/>
            </a:br>
            <a:r>
              <a:rPr lang="en-US" altLang="en-US" sz="3600"/>
              <a:t>(JANUARY 1649)</a:t>
            </a:r>
            <a:br>
              <a:rPr lang="en-US" altLang="en-US" sz="3600"/>
            </a:br>
            <a:r>
              <a:rPr lang="en-US" altLang="en-US" sz="3600"/>
              <a:t>Down came the axe, </a:t>
            </a:r>
          </a:p>
          <a:p>
            <a:pPr algn="ctr">
              <a:spcBef>
                <a:spcPct val="50000"/>
              </a:spcBef>
              <a:buFontTx/>
              <a:buNone/>
            </a:pPr>
            <a:r>
              <a:rPr lang="en-US" altLang="en-US" sz="3600"/>
              <a:t>and...</a:t>
            </a:r>
            <a:br>
              <a:rPr lang="en-US" altLang="en-US" sz="3600"/>
            </a:br>
            <a:endParaRPr lang="en-US" altLang="en-US" sz="2400"/>
          </a:p>
          <a:p>
            <a:pPr algn="ctr">
              <a:spcBef>
                <a:spcPct val="50000"/>
              </a:spcBef>
              <a:buFontTx/>
              <a:buNone/>
            </a:pPr>
            <a:r>
              <a:rPr lang="en-US" altLang="en-US" sz="2400"/>
              <a:t>IN THE SILENCE THAT FOLLOWED, THE ONLY SOUND </a:t>
            </a:r>
            <a:br>
              <a:rPr lang="en-US" altLang="en-US" sz="2400"/>
            </a:br>
            <a:r>
              <a:rPr lang="en-US" altLang="en-US" sz="2400"/>
              <a:t>THAT COULD BE HEARD WAS A SOLITARY GIGGLE, </a:t>
            </a:r>
            <a:br>
              <a:rPr lang="en-US" altLang="en-US" sz="2400"/>
            </a:br>
            <a:r>
              <a:rPr lang="en-US" altLang="en-US" sz="2400"/>
              <a:t>FROM...</a:t>
            </a:r>
            <a:br>
              <a:rPr lang="en-US" altLang="en-US" sz="2400"/>
            </a:br>
            <a:br>
              <a:rPr lang="en-US" altLang="en-US" sz="2400"/>
            </a:br>
            <a:endParaRPr lang="en-US" altLang="en-US" sz="2400"/>
          </a:p>
        </p:txBody>
      </p:sp>
    </p:spTree>
    <p:extLst>
      <p:ext uri="{BB962C8B-B14F-4D97-AF65-F5344CB8AC3E}">
        <p14:creationId xmlns:p14="http://schemas.microsoft.com/office/powerpoint/2010/main" val="147807744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cromw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524000"/>
            <a:ext cx="33432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5"/>
          <p:cNvSpPr txBox="1">
            <a:spLocks noChangeArrowheads="1"/>
          </p:cNvSpPr>
          <p:nvPr/>
        </p:nvSpPr>
        <p:spPr bwMode="auto">
          <a:xfrm>
            <a:off x="4800600" y="0"/>
            <a:ext cx="5867400" cy="781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3600"/>
              <a:t>Oliver Cromwell! </a:t>
            </a:r>
          </a:p>
          <a:p>
            <a:pPr algn="ctr">
              <a:spcBef>
                <a:spcPct val="50000"/>
              </a:spcBef>
              <a:buFontTx/>
              <a:buNone/>
            </a:pPr>
            <a:r>
              <a:rPr lang="en-US" altLang="en-US" sz="3600"/>
              <a:t>Lord Protector of England!</a:t>
            </a:r>
            <a:br>
              <a:rPr lang="en-US" altLang="en-US" sz="3600"/>
            </a:br>
            <a:r>
              <a:rPr lang="en-US" altLang="en-US" sz="3600"/>
              <a:t>(OLE!)</a:t>
            </a:r>
            <a:br>
              <a:rPr lang="en-US" altLang="en-US" sz="3600"/>
            </a:br>
            <a:r>
              <a:rPr lang="en-US" altLang="en-US" sz="3600"/>
              <a:t>Born in 1599, died in 1658</a:t>
            </a:r>
            <a:br>
              <a:rPr lang="en-US" altLang="en-US" sz="3600"/>
            </a:br>
            <a:r>
              <a:rPr lang="en-US" altLang="en-US" sz="3600"/>
              <a:t>(SEPTEMBER)</a:t>
            </a:r>
            <a:br>
              <a:rPr lang="en-US" altLang="en-US" sz="3600"/>
            </a:br>
            <a:r>
              <a:rPr lang="en-US" altLang="en-US" sz="3600"/>
              <a:t>Then he smashed</a:t>
            </a:r>
            <a:br>
              <a:rPr lang="en-US" altLang="en-US" sz="3600"/>
            </a:br>
            <a:r>
              <a:rPr lang="en-US" altLang="en-US" sz="3600"/>
              <a:t>IRELAND!</a:t>
            </a:r>
            <a:br>
              <a:rPr lang="en-US" altLang="en-US" sz="3600"/>
            </a:br>
            <a:endParaRPr lang="en-US" altLang="en-US" sz="3600"/>
          </a:p>
          <a:p>
            <a:pPr algn="ctr">
              <a:spcBef>
                <a:spcPct val="50000"/>
              </a:spcBef>
              <a:buFontTx/>
              <a:buNone/>
            </a:pPr>
            <a:r>
              <a:rPr lang="en-US" altLang="en-US" sz="3600"/>
              <a:t>Set up the Commonwealth</a:t>
            </a:r>
            <a:br>
              <a:rPr lang="en-US" altLang="en-US" sz="3600"/>
            </a:br>
            <a:endParaRPr lang="en-US" altLang="en-US" sz="2000"/>
          </a:p>
          <a:p>
            <a:pPr algn="ctr">
              <a:spcBef>
                <a:spcPct val="50000"/>
              </a:spcBef>
              <a:buFontTx/>
              <a:buNone/>
            </a:pPr>
            <a:r>
              <a:rPr lang="en-US" altLang="en-US" sz="3600"/>
              <a:t>AND MORE…</a:t>
            </a:r>
            <a:br>
              <a:rPr lang="en-US" altLang="en-US" sz="3600"/>
            </a:br>
            <a:br>
              <a:rPr lang="en-US" altLang="en-US" sz="3600"/>
            </a:br>
            <a:endParaRPr lang="en-US" altLang="en-US" sz="3600"/>
          </a:p>
        </p:txBody>
      </p:sp>
    </p:spTree>
    <p:extLst>
      <p:ext uri="{BB962C8B-B14F-4D97-AF65-F5344CB8AC3E}">
        <p14:creationId xmlns:p14="http://schemas.microsoft.com/office/powerpoint/2010/main" val="339660197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951892" y="275494"/>
            <a:ext cx="86868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50000"/>
              </a:spcBef>
              <a:buFontTx/>
              <a:buNone/>
            </a:pPr>
            <a:r>
              <a:rPr lang="en-US" altLang="en-US" sz="3600" dirty="0"/>
              <a:t>He crushed the Scots at Worcester</a:t>
            </a:r>
            <a:br>
              <a:rPr lang="en-US" altLang="en-US" sz="3600" dirty="0"/>
            </a:br>
            <a:r>
              <a:rPr lang="en-US" altLang="en-US" sz="3600" dirty="0"/>
              <a:t>And beat the Dutch at sea in 1653…</a:t>
            </a:r>
          </a:p>
          <a:p>
            <a:pPr>
              <a:spcBef>
                <a:spcPct val="50000"/>
              </a:spcBef>
              <a:buFontTx/>
              <a:buNone/>
            </a:pPr>
            <a:r>
              <a:rPr lang="en-US" altLang="en-US" sz="3600" dirty="0"/>
              <a:t>and then</a:t>
            </a:r>
            <a:br>
              <a:rPr lang="en-US" altLang="en-US" sz="3600" dirty="0"/>
            </a:br>
            <a:endParaRPr lang="en-US" altLang="en-US" sz="3600" dirty="0"/>
          </a:p>
          <a:p>
            <a:pPr>
              <a:spcBef>
                <a:spcPct val="50000"/>
              </a:spcBef>
              <a:buFontTx/>
              <a:buNone/>
            </a:pPr>
            <a:r>
              <a:rPr lang="en-US" altLang="en-US" sz="3600" dirty="0"/>
              <a:t>He dissolved the Rump Parliament</a:t>
            </a:r>
            <a:br>
              <a:rPr lang="en-US" altLang="en-US" sz="3600" dirty="0"/>
            </a:br>
            <a:r>
              <a:rPr lang="en-US" altLang="en-US" sz="3600" dirty="0"/>
              <a:t>And with Lambert's* consent</a:t>
            </a:r>
            <a:br>
              <a:rPr lang="en-US" altLang="en-US" sz="3600" dirty="0"/>
            </a:br>
            <a:r>
              <a:rPr lang="en-US" altLang="en-US" sz="3600" dirty="0"/>
              <a:t>Wrote the instrument of Government</a:t>
            </a:r>
            <a:br>
              <a:rPr lang="en-US" altLang="en-US" sz="3600" dirty="0"/>
            </a:br>
            <a:r>
              <a:rPr lang="en-US" altLang="en-US" sz="3600" dirty="0"/>
              <a:t>Under which Oliver was Protector at last</a:t>
            </a:r>
            <a:br>
              <a:rPr lang="en-US" altLang="en-US" sz="3600" dirty="0"/>
            </a:br>
            <a:endParaRPr lang="en-US" altLang="en-US" sz="3600" dirty="0"/>
          </a:p>
          <a:p>
            <a:pPr>
              <a:spcBef>
                <a:spcPct val="50000"/>
              </a:spcBef>
              <a:buFontTx/>
              <a:buNone/>
            </a:pPr>
            <a:r>
              <a:rPr lang="en-US" altLang="en-US" sz="3600" dirty="0"/>
              <a:t>The end!					</a:t>
            </a:r>
            <a:r>
              <a:rPr lang="en-US" altLang="en-US" sz="1800" dirty="0">
                <a:hlinkClick r:id="rId2"/>
              </a:rPr>
              <a:t>*No Relation, thank you</a:t>
            </a:r>
            <a:endParaRPr lang="en-US" altLang="en-US" sz="1800" dirty="0"/>
          </a:p>
        </p:txBody>
      </p:sp>
    </p:spTree>
    <p:extLst>
      <p:ext uri="{BB962C8B-B14F-4D97-AF65-F5344CB8AC3E}">
        <p14:creationId xmlns:p14="http://schemas.microsoft.com/office/powerpoint/2010/main" val="143576762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86000" y="304800"/>
            <a:ext cx="7772400" cy="1143000"/>
          </a:xfrm>
        </p:spPr>
        <p:txBody>
          <a:bodyPr/>
          <a:lstStyle/>
          <a:p>
            <a:r>
              <a:rPr lang="en-US" altLang="en-US"/>
              <a:t>Oliver Cromwell</a:t>
            </a:r>
            <a:br>
              <a:rPr lang="en-US" altLang="en-US"/>
            </a:br>
            <a:r>
              <a:rPr lang="en-US" altLang="en-US" sz="1400" b="1">
                <a:solidFill>
                  <a:srgbClr val="000000"/>
                </a:solidFill>
                <a:latin typeface="Palatino" charset="0"/>
              </a:rPr>
              <a:t>”Lord Protector of the Commonwealth of England, Scotland, and Ireland."</a:t>
            </a:r>
            <a:endParaRPr lang="en-US" altLang="en-US" sz="1300">
              <a:solidFill>
                <a:srgbClr val="000000"/>
              </a:solidFill>
            </a:endParaRPr>
          </a:p>
        </p:txBody>
      </p:sp>
      <p:sp>
        <p:nvSpPr>
          <p:cNvPr id="31747" name="Text Box 3"/>
          <p:cNvSpPr txBox="1">
            <a:spLocks noChangeArrowheads="1"/>
          </p:cNvSpPr>
          <p:nvPr/>
        </p:nvSpPr>
        <p:spPr bwMode="auto">
          <a:xfrm>
            <a:off x="6019800" y="15240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3600"/>
              <a:t>Reign:  1649-1659</a:t>
            </a:r>
            <a:endParaRPr lang="en-US" altLang="en-US" sz="2400"/>
          </a:p>
        </p:txBody>
      </p:sp>
      <p:sp>
        <p:nvSpPr>
          <p:cNvPr id="31748" name="Text Box 4"/>
          <p:cNvSpPr txBox="1">
            <a:spLocks noChangeArrowheads="1"/>
          </p:cNvSpPr>
          <p:nvPr/>
        </p:nvSpPr>
        <p:spPr bwMode="auto">
          <a:xfrm>
            <a:off x="6096000" y="2286000"/>
            <a:ext cx="4419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2400"/>
              <a:t>Notes: </a:t>
            </a:r>
          </a:p>
          <a:p>
            <a:pPr algn="ctr">
              <a:spcBef>
                <a:spcPct val="50000"/>
              </a:spcBef>
              <a:buFontTx/>
              <a:buNone/>
            </a:pPr>
            <a:r>
              <a:rPr lang="en-US" altLang="en-US" sz="2400"/>
              <a:t>Puritan Dictator</a:t>
            </a:r>
          </a:p>
          <a:p>
            <a:pPr algn="ctr">
              <a:spcBef>
                <a:spcPct val="50000"/>
              </a:spcBef>
              <a:buFontTx/>
              <a:buNone/>
            </a:pPr>
            <a:r>
              <a:rPr lang="en-US" altLang="en-US" sz="2400"/>
              <a:t>“Posthumously executed”</a:t>
            </a:r>
          </a:p>
          <a:p>
            <a:pPr algn="ctr">
              <a:spcBef>
                <a:spcPct val="50000"/>
              </a:spcBef>
              <a:buFontTx/>
              <a:buNone/>
            </a:pPr>
            <a:endParaRPr lang="en-US" altLang="en-US"/>
          </a:p>
        </p:txBody>
      </p:sp>
      <p:pic>
        <p:nvPicPr>
          <p:cNvPr id="3174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1" y="4419600"/>
            <a:ext cx="19097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524000"/>
            <a:ext cx="40243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RichardCromwell.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96" y="4127819"/>
            <a:ext cx="1785938" cy="2247095"/>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p:cNvSpPr/>
          <p:nvPr/>
        </p:nvSpPr>
        <p:spPr>
          <a:xfrm>
            <a:off x="98961" y="2453136"/>
            <a:ext cx="2263240" cy="951857"/>
          </a:xfrm>
          <a:prstGeom prst="wedgeEllipseCallout">
            <a:avLst>
              <a:gd name="adj1" fmla="val -3056"/>
              <a:gd name="adj2" fmla="val 12673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Don’t forget me!</a:t>
            </a:r>
          </a:p>
        </p:txBody>
      </p:sp>
    </p:spTree>
    <p:extLst>
      <p:ext uri="{BB962C8B-B14F-4D97-AF65-F5344CB8AC3E}">
        <p14:creationId xmlns:p14="http://schemas.microsoft.com/office/powerpoint/2010/main" val="1920318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hme.bmp"/>
          <p:cNvPicPr>
            <a:picLocks noChangeAspect="1"/>
          </p:cNvPicPr>
          <p:nvPr/>
        </p:nvPicPr>
        <p:blipFill>
          <a:blip r:embed="rId2" cstate="print"/>
          <a:stretch>
            <a:fillRect/>
          </a:stretch>
        </p:blipFill>
        <p:spPr>
          <a:xfrm>
            <a:off x="1524000" y="1"/>
            <a:ext cx="9144000" cy="6858000"/>
          </a:xfrm>
          <a:prstGeom prst="rect">
            <a:avLst/>
          </a:prstGeom>
          <a:ln w="25400">
            <a:solidFill>
              <a:schemeClr val="tx2">
                <a:lumMod val="60000"/>
                <a:lumOff val="40000"/>
              </a:schemeClr>
            </a:solidFill>
          </a:ln>
        </p:spPr>
      </p:pic>
      <p:sp>
        <p:nvSpPr>
          <p:cNvPr id="2" name="TextBox 1"/>
          <p:cNvSpPr txBox="1"/>
          <p:nvPr/>
        </p:nvSpPr>
        <p:spPr>
          <a:xfrm>
            <a:off x="1524000" y="0"/>
            <a:ext cx="2057400" cy="369332"/>
          </a:xfrm>
          <a:prstGeom prst="rect">
            <a:avLst/>
          </a:prstGeom>
          <a:noFill/>
        </p:spPr>
        <p:txBody>
          <a:bodyPr wrap="square" rtlCol="0">
            <a:spAutoFit/>
          </a:bodyPr>
          <a:lstStyle/>
          <a:p>
            <a:pPr algn="ctr"/>
            <a:r>
              <a:rPr lang="en-US" dirty="0">
                <a:ln w="25400">
                  <a:solidFill>
                    <a:schemeClr val="tx1"/>
                  </a:solidFill>
                </a:ln>
                <a:solidFill>
                  <a:srgbClr val="1C944D"/>
                </a:solidFill>
                <a:latin typeface="Viner Hand ITC" pitchFamily="66" charset="0"/>
              </a:rPr>
              <a:t>New Hampshire</a:t>
            </a:r>
          </a:p>
        </p:txBody>
      </p:sp>
      <p:sp>
        <p:nvSpPr>
          <p:cNvPr id="5" name="TextBox 4"/>
          <p:cNvSpPr txBox="1"/>
          <p:nvPr/>
        </p:nvSpPr>
        <p:spPr>
          <a:xfrm>
            <a:off x="6172200" y="2743201"/>
            <a:ext cx="4724400" cy="1200329"/>
          </a:xfrm>
          <a:prstGeom prst="rect">
            <a:avLst/>
          </a:prstGeom>
          <a:noFill/>
        </p:spPr>
        <p:txBody>
          <a:bodyPr wrap="square" rtlCol="0">
            <a:spAutoFit/>
          </a:bodyPr>
          <a:lstStyle/>
          <a:p>
            <a:r>
              <a:rPr lang="en-US" sz="2400" dirty="0">
                <a:solidFill>
                  <a:schemeClr val="bg1"/>
                </a:solidFill>
                <a:latin typeface="Arial Black" pitchFamily="34" charset="0"/>
              </a:rPr>
              <a:t>1741: NH/MASS boundary set at 3 miles north of the Merrimack River</a:t>
            </a:r>
          </a:p>
        </p:txBody>
      </p:sp>
      <p:sp>
        <p:nvSpPr>
          <p:cNvPr id="9" name="TextBox 8"/>
          <p:cNvSpPr txBox="1"/>
          <p:nvPr/>
        </p:nvSpPr>
        <p:spPr>
          <a:xfrm>
            <a:off x="4267201" y="2895600"/>
            <a:ext cx="184731" cy="369332"/>
          </a:xfrm>
          <a:prstGeom prst="rect">
            <a:avLst/>
          </a:prstGeom>
          <a:noFill/>
        </p:spPr>
        <p:txBody>
          <a:bodyPr wrap="none" rtlCol="0">
            <a:spAutoFit/>
          </a:bodyPr>
          <a:lstStyle/>
          <a:p>
            <a:endParaRPr lang="en-US" dirty="0"/>
          </a:p>
        </p:txBody>
      </p:sp>
      <p:sp>
        <p:nvSpPr>
          <p:cNvPr id="14" name="TextBox 13"/>
          <p:cNvSpPr txBox="1"/>
          <p:nvPr/>
        </p:nvSpPr>
        <p:spPr>
          <a:xfrm>
            <a:off x="5867400" y="533400"/>
            <a:ext cx="2133600" cy="1077218"/>
          </a:xfrm>
          <a:prstGeom prst="rect">
            <a:avLst/>
          </a:prstGeom>
          <a:noFill/>
        </p:spPr>
        <p:txBody>
          <a:bodyPr wrap="square" rtlCol="0">
            <a:spAutoFit/>
          </a:bodyPr>
          <a:lstStyle/>
          <a:p>
            <a:pPr algn="ctr"/>
            <a:r>
              <a:rPr lang="en-US" sz="3200" dirty="0">
                <a:solidFill>
                  <a:schemeClr val="bg1"/>
                </a:solidFill>
              </a:rPr>
              <a:t>Maine (MA)</a:t>
            </a:r>
          </a:p>
        </p:txBody>
      </p:sp>
      <p:sp>
        <p:nvSpPr>
          <p:cNvPr id="15" name="TextBox 14"/>
          <p:cNvSpPr txBox="1"/>
          <p:nvPr/>
        </p:nvSpPr>
        <p:spPr>
          <a:xfrm>
            <a:off x="1752600" y="5410201"/>
            <a:ext cx="3048000" cy="584775"/>
          </a:xfrm>
          <a:prstGeom prst="rect">
            <a:avLst/>
          </a:prstGeom>
          <a:noFill/>
        </p:spPr>
        <p:txBody>
          <a:bodyPr wrap="square" rtlCol="0">
            <a:spAutoFit/>
          </a:bodyPr>
          <a:lstStyle/>
          <a:p>
            <a:r>
              <a:rPr lang="en-US" sz="3200" dirty="0">
                <a:solidFill>
                  <a:schemeClr val="bg1"/>
                </a:solidFill>
              </a:rPr>
              <a:t>Massachusetts</a:t>
            </a:r>
          </a:p>
        </p:txBody>
      </p:sp>
      <p:sp>
        <p:nvSpPr>
          <p:cNvPr id="10" name="Freeform 9"/>
          <p:cNvSpPr/>
          <p:nvPr/>
        </p:nvSpPr>
        <p:spPr>
          <a:xfrm>
            <a:off x="3741763" y="1676401"/>
            <a:ext cx="1665749" cy="3046207"/>
          </a:xfrm>
          <a:custGeom>
            <a:avLst/>
            <a:gdLst>
              <a:gd name="connsiteX0" fmla="*/ 1665749 w 1665749"/>
              <a:gd name="connsiteY0" fmla="*/ 2592593 h 2958353"/>
              <a:gd name="connsiteX1" fmla="*/ 1547414 w 1665749"/>
              <a:gd name="connsiteY1" fmla="*/ 2581835 h 2958353"/>
              <a:gd name="connsiteX2" fmla="*/ 1515142 w 1665749"/>
              <a:gd name="connsiteY2" fmla="*/ 2571078 h 2958353"/>
              <a:gd name="connsiteX3" fmla="*/ 1461353 w 1665749"/>
              <a:gd name="connsiteY3" fmla="*/ 2528047 h 2958353"/>
              <a:gd name="connsiteX4" fmla="*/ 1332262 w 1665749"/>
              <a:gd name="connsiteY4" fmla="*/ 2549562 h 2958353"/>
              <a:gd name="connsiteX5" fmla="*/ 1267716 w 1665749"/>
              <a:gd name="connsiteY5" fmla="*/ 2592593 h 2958353"/>
              <a:gd name="connsiteX6" fmla="*/ 1235443 w 1665749"/>
              <a:gd name="connsiteY6" fmla="*/ 2603351 h 2958353"/>
              <a:gd name="connsiteX7" fmla="*/ 1117109 w 1665749"/>
              <a:gd name="connsiteY7" fmla="*/ 2592593 h 2958353"/>
              <a:gd name="connsiteX8" fmla="*/ 1074078 w 1665749"/>
              <a:gd name="connsiteY8" fmla="*/ 2614108 h 2958353"/>
              <a:gd name="connsiteX9" fmla="*/ 1031047 w 1665749"/>
              <a:gd name="connsiteY9" fmla="*/ 2624866 h 2958353"/>
              <a:gd name="connsiteX10" fmla="*/ 1020290 w 1665749"/>
              <a:gd name="connsiteY10" fmla="*/ 2657139 h 2958353"/>
              <a:gd name="connsiteX11" fmla="*/ 1009532 w 1665749"/>
              <a:gd name="connsiteY11" fmla="*/ 2710927 h 2958353"/>
              <a:gd name="connsiteX12" fmla="*/ 966502 w 1665749"/>
              <a:gd name="connsiteY12" fmla="*/ 2721685 h 2958353"/>
              <a:gd name="connsiteX13" fmla="*/ 934229 w 1665749"/>
              <a:gd name="connsiteY13" fmla="*/ 2732442 h 2958353"/>
              <a:gd name="connsiteX14" fmla="*/ 858925 w 1665749"/>
              <a:gd name="connsiteY14" fmla="*/ 2721685 h 2958353"/>
              <a:gd name="connsiteX15" fmla="*/ 815894 w 1665749"/>
              <a:gd name="connsiteY15" fmla="*/ 2710927 h 2958353"/>
              <a:gd name="connsiteX16" fmla="*/ 708318 w 1665749"/>
              <a:gd name="connsiteY16" fmla="*/ 2721685 h 2958353"/>
              <a:gd name="connsiteX17" fmla="*/ 643772 w 1665749"/>
              <a:gd name="connsiteY17" fmla="*/ 2764715 h 2958353"/>
              <a:gd name="connsiteX18" fmla="*/ 611499 w 1665749"/>
              <a:gd name="connsiteY18" fmla="*/ 2786231 h 2958353"/>
              <a:gd name="connsiteX19" fmla="*/ 579226 w 1665749"/>
              <a:gd name="connsiteY19" fmla="*/ 2818504 h 2958353"/>
              <a:gd name="connsiteX20" fmla="*/ 525438 w 1665749"/>
              <a:gd name="connsiteY20" fmla="*/ 2850777 h 2958353"/>
              <a:gd name="connsiteX21" fmla="*/ 493165 w 1665749"/>
              <a:gd name="connsiteY21" fmla="*/ 2883050 h 2958353"/>
              <a:gd name="connsiteX22" fmla="*/ 439377 w 1665749"/>
              <a:gd name="connsiteY22" fmla="*/ 2915322 h 2958353"/>
              <a:gd name="connsiteX23" fmla="*/ 364073 w 1665749"/>
              <a:gd name="connsiteY23" fmla="*/ 2958353 h 2958353"/>
              <a:gd name="connsiteX24" fmla="*/ 234982 w 1665749"/>
              <a:gd name="connsiteY24" fmla="*/ 2947595 h 2958353"/>
              <a:gd name="connsiteX25" fmla="*/ 213466 w 1665749"/>
              <a:gd name="connsiteY25" fmla="*/ 2926080 h 2958353"/>
              <a:gd name="connsiteX26" fmla="*/ 127405 w 1665749"/>
              <a:gd name="connsiteY26" fmla="*/ 2786231 h 2958353"/>
              <a:gd name="connsiteX27" fmla="*/ 159678 w 1665749"/>
              <a:gd name="connsiteY27" fmla="*/ 2377440 h 2958353"/>
              <a:gd name="connsiteX28" fmla="*/ 181193 w 1665749"/>
              <a:gd name="connsiteY28" fmla="*/ 2323652 h 2958353"/>
              <a:gd name="connsiteX29" fmla="*/ 213466 w 1665749"/>
              <a:gd name="connsiteY29" fmla="*/ 2226833 h 2958353"/>
              <a:gd name="connsiteX30" fmla="*/ 256497 w 1665749"/>
              <a:gd name="connsiteY30" fmla="*/ 2162287 h 2958353"/>
              <a:gd name="connsiteX31" fmla="*/ 267254 w 1665749"/>
              <a:gd name="connsiteY31" fmla="*/ 2130014 h 2958353"/>
              <a:gd name="connsiteX32" fmla="*/ 267254 w 1665749"/>
              <a:gd name="connsiteY32" fmla="*/ 1850315 h 2958353"/>
              <a:gd name="connsiteX33" fmla="*/ 245739 w 1665749"/>
              <a:gd name="connsiteY33" fmla="*/ 1775012 h 2958353"/>
              <a:gd name="connsiteX34" fmla="*/ 234982 w 1665749"/>
              <a:gd name="connsiteY34" fmla="*/ 1731981 h 2958353"/>
              <a:gd name="connsiteX35" fmla="*/ 245739 w 1665749"/>
              <a:gd name="connsiteY35" fmla="*/ 1549101 h 2958353"/>
              <a:gd name="connsiteX36" fmla="*/ 256497 w 1665749"/>
              <a:gd name="connsiteY36" fmla="*/ 1516828 h 2958353"/>
              <a:gd name="connsiteX37" fmla="*/ 234982 w 1665749"/>
              <a:gd name="connsiteY37" fmla="*/ 1097280 h 2958353"/>
              <a:gd name="connsiteX38" fmla="*/ 181193 w 1665749"/>
              <a:gd name="connsiteY38" fmla="*/ 1000461 h 2958353"/>
              <a:gd name="connsiteX39" fmla="*/ 148920 w 1665749"/>
              <a:gd name="connsiteY39" fmla="*/ 602428 h 2958353"/>
              <a:gd name="connsiteX40" fmla="*/ 127405 w 1665749"/>
              <a:gd name="connsiteY40" fmla="*/ 570155 h 2958353"/>
              <a:gd name="connsiteX41" fmla="*/ 73617 w 1665749"/>
              <a:gd name="connsiteY41" fmla="*/ 484094 h 2958353"/>
              <a:gd name="connsiteX42" fmla="*/ 52102 w 1665749"/>
              <a:gd name="connsiteY42" fmla="*/ 182880 h 2958353"/>
              <a:gd name="connsiteX43" fmla="*/ 30586 w 1665749"/>
              <a:gd name="connsiteY43" fmla="*/ 150607 h 2958353"/>
              <a:gd name="connsiteX44" fmla="*/ 9071 w 1665749"/>
              <a:gd name="connsiteY44" fmla="*/ 0 h 295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5749" h="2958353">
                <a:moveTo>
                  <a:pt x="1665749" y="2592593"/>
                </a:moveTo>
                <a:cubicBezTo>
                  <a:pt x="1626304" y="2589007"/>
                  <a:pt x="1586624" y="2587436"/>
                  <a:pt x="1547414" y="2581835"/>
                </a:cubicBezTo>
                <a:cubicBezTo>
                  <a:pt x="1536189" y="2580231"/>
                  <a:pt x="1523996" y="2578161"/>
                  <a:pt x="1515142" y="2571078"/>
                </a:cubicBezTo>
                <a:cubicBezTo>
                  <a:pt x="1445627" y="2515467"/>
                  <a:pt x="1542472" y="2555088"/>
                  <a:pt x="1461353" y="2528047"/>
                </a:cubicBezTo>
                <a:cubicBezTo>
                  <a:pt x="1418323" y="2535219"/>
                  <a:pt x="1373647" y="2535767"/>
                  <a:pt x="1332262" y="2549562"/>
                </a:cubicBezTo>
                <a:cubicBezTo>
                  <a:pt x="1307731" y="2557739"/>
                  <a:pt x="1292247" y="2584416"/>
                  <a:pt x="1267716" y="2592593"/>
                </a:cubicBezTo>
                <a:lnTo>
                  <a:pt x="1235443" y="2603351"/>
                </a:lnTo>
                <a:cubicBezTo>
                  <a:pt x="1195998" y="2599765"/>
                  <a:pt x="1156629" y="2589959"/>
                  <a:pt x="1117109" y="2592593"/>
                </a:cubicBezTo>
                <a:cubicBezTo>
                  <a:pt x="1101108" y="2593660"/>
                  <a:pt x="1089094" y="2608477"/>
                  <a:pt x="1074078" y="2614108"/>
                </a:cubicBezTo>
                <a:cubicBezTo>
                  <a:pt x="1060234" y="2619299"/>
                  <a:pt x="1045391" y="2621280"/>
                  <a:pt x="1031047" y="2624866"/>
                </a:cubicBezTo>
                <a:cubicBezTo>
                  <a:pt x="1027461" y="2635624"/>
                  <a:pt x="1023040" y="2646138"/>
                  <a:pt x="1020290" y="2657139"/>
                </a:cubicBezTo>
                <a:cubicBezTo>
                  <a:pt x="1015855" y="2674878"/>
                  <a:pt x="1021237" y="2696880"/>
                  <a:pt x="1009532" y="2710927"/>
                </a:cubicBezTo>
                <a:cubicBezTo>
                  <a:pt x="1000067" y="2722285"/>
                  <a:pt x="980718" y="2717623"/>
                  <a:pt x="966502" y="2721685"/>
                </a:cubicBezTo>
                <a:cubicBezTo>
                  <a:pt x="955599" y="2724800"/>
                  <a:pt x="944987" y="2728856"/>
                  <a:pt x="934229" y="2732442"/>
                </a:cubicBezTo>
                <a:cubicBezTo>
                  <a:pt x="909128" y="2728856"/>
                  <a:pt x="883872" y="2726221"/>
                  <a:pt x="858925" y="2721685"/>
                </a:cubicBezTo>
                <a:cubicBezTo>
                  <a:pt x="844378" y="2719040"/>
                  <a:pt x="830679" y="2710927"/>
                  <a:pt x="815894" y="2710927"/>
                </a:cubicBezTo>
                <a:cubicBezTo>
                  <a:pt x="779856" y="2710927"/>
                  <a:pt x="744177" y="2718099"/>
                  <a:pt x="708318" y="2721685"/>
                </a:cubicBezTo>
                <a:lnTo>
                  <a:pt x="643772" y="2764715"/>
                </a:lnTo>
                <a:cubicBezTo>
                  <a:pt x="633014" y="2771887"/>
                  <a:pt x="620641" y="2777089"/>
                  <a:pt x="611499" y="2786231"/>
                </a:cubicBezTo>
                <a:cubicBezTo>
                  <a:pt x="600741" y="2796989"/>
                  <a:pt x="591397" y="2809376"/>
                  <a:pt x="579226" y="2818504"/>
                </a:cubicBezTo>
                <a:cubicBezTo>
                  <a:pt x="562499" y="2831049"/>
                  <a:pt x="542165" y="2838232"/>
                  <a:pt x="525438" y="2850777"/>
                </a:cubicBezTo>
                <a:cubicBezTo>
                  <a:pt x="513267" y="2859905"/>
                  <a:pt x="505336" y="2873922"/>
                  <a:pt x="493165" y="2883050"/>
                </a:cubicBezTo>
                <a:cubicBezTo>
                  <a:pt x="476438" y="2895595"/>
                  <a:pt x="457108" y="2904240"/>
                  <a:pt x="439377" y="2915322"/>
                </a:cubicBezTo>
                <a:cubicBezTo>
                  <a:pt x="378549" y="2953340"/>
                  <a:pt x="437537" y="2921622"/>
                  <a:pt x="364073" y="2958353"/>
                </a:cubicBezTo>
                <a:cubicBezTo>
                  <a:pt x="321043" y="2954767"/>
                  <a:pt x="277203" y="2956642"/>
                  <a:pt x="234982" y="2947595"/>
                </a:cubicBezTo>
                <a:cubicBezTo>
                  <a:pt x="225065" y="2945470"/>
                  <a:pt x="219802" y="2934000"/>
                  <a:pt x="213466" y="2926080"/>
                </a:cubicBezTo>
                <a:cubicBezTo>
                  <a:pt x="142410" y="2837261"/>
                  <a:pt x="159504" y="2866479"/>
                  <a:pt x="127405" y="2786231"/>
                </a:cubicBezTo>
                <a:cubicBezTo>
                  <a:pt x="136986" y="2618553"/>
                  <a:pt x="110300" y="2509113"/>
                  <a:pt x="159678" y="2377440"/>
                </a:cubicBezTo>
                <a:cubicBezTo>
                  <a:pt x="166458" y="2359359"/>
                  <a:pt x="175086" y="2341972"/>
                  <a:pt x="181193" y="2323652"/>
                </a:cubicBezTo>
                <a:cubicBezTo>
                  <a:pt x="198053" y="2273072"/>
                  <a:pt x="184608" y="2279740"/>
                  <a:pt x="213466" y="2226833"/>
                </a:cubicBezTo>
                <a:cubicBezTo>
                  <a:pt x="225848" y="2204132"/>
                  <a:pt x="256497" y="2162287"/>
                  <a:pt x="256497" y="2162287"/>
                </a:cubicBezTo>
                <a:cubicBezTo>
                  <a:pt x="260083" y="2151529"/>
                  <a:pt x="265390" y="2141199"/>
                  <a:pt x="267254" y="2130014"/>
                </a:cubicBezTo>
                <a:cubicBezTo>
                  <a:pt x="284177" y="2028477"/>
                  <a:pt x="281008" y="1960347"/>
                  <a:pt x="267254" y="1850315"/>
                </a:cubicBezTo>
                <a:cubicBezTo>
                  <a:pt x="264016" y="1824411"/>
                  <a:pt x="252608" y="1800198"/>
                  <a:pt x="245739" y="1775012"/>
                </a:cubicBezTo>
                <a:cubicBezTo>
                  <a:pt x="241849" y="1760748"/>
                  <a:pt x="238568" y="1746325"/>
                  <a:pt x="234982" y="1731981"/>
                </a:cubicBezTo>
                <a:cubicBezTo>
                  <a:pt x="238568" y="1671021"/>
                  <a:pt x="239663" y="1609863"/>
                  <a:pt x="245739" y="1549101"/>
                </a:cubicBezTo>
                <a:cubicBezTo>
                  <a:pt x="246867" y="1537818"/>
                  <a:pt x="256767" y="1528164"/>
                  <a:pt x="256497" y="1516828"/>
                </a:cubicBezTo>
                <a:cubicBezTo>
                  <a:pt x="253164" y="1376835"/>
                  <a:pt x="247952" y="1236711"/>
                  <a:pt x="234982" y="1097280"/>
                </a:cubicBezTo>
                <a:cubicBezTo>
                  <a:pt x="233850" y="1085107"/>
                  <a:pt x="182946" y="1003383"/>
                  <a:pt x="181193" y="1000461"/>
                </a:cubicBezTo>
                <a:cubicBezTo>
                  <a:pt x="137492" y="825649"/>
                  <a:pt x="204946" y="1106656"/>
                  <a:pt x="148920" y="602428"/>
                </a:cubicBezTo>
                <a:cubicBezTo>
                  <a:pt x="147492" y="589578"/>
                  <a:pt x="133820" y="581381"/>
                  <a:pt x="127405" y="570155"/>
                </a:cubicBezTo>
                <a:cubicBezTo>
                  <a:pt x="80153" y="487463"/>
                  <a:pt x="135323" y="566369"/>
                  <a:pt x="73617" y="484094"/>
                </a:cubicBezTo>
                <a:cubicBezTo>
                  <a:pt x="30981" y="356191"/>
                  <a:pt x="91045" y="546347"/>
                  <a:pt x="52102" y="182880"/>
                </a:cubicBezTo>
                <a:cubicBezTo>
                  <a:pt x="50725" y="170024"/>
                  <a:pt x="37758" y="161365"/>
                  <a:pt x="30586" y="150607"/>
                </a:cubicBezTo>
                <a:cubicBezTo>
                  <a:pt x="0" y="58846"/>
                  <a:pt x="9071" y="108740"/>
                  <a:pt x="9071" y="0"/>
                </a:cubicBezTo>
              </a:path>
            </a:pathLst>
          </a:custGeom>
          <a:ln w="7302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2209801" y="3200401"/>
            <a:ext cx="2904385"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New Hampshire</a:t>
            </a:r>
          </a:p>
        </p:txBody>
      </p:sp>
      <p:cxnSp>
        <p:nvCxnSpPr>
          <p:cNvPr id="12" name="Straight Connector 11"/>
          <p:cNvCxnSpPr/>
          <p:nvPr/>
        </p:nvCxnSpPr>
        <p:spPr>
          <a:xfrm rot="16200000" flipV="1">
            <a:off x="4838700" y="2933700"/>
            <a:ext cx="91440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3695700" y="1485900"/>
            <a:ext cx="25908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3945388" y="1576084"/>
            <a:ext cx="1472880" cy="2759248"/>
          </a:xfrm>
          <a:custGeom>
            <a:avLst/>
            <a:gdLst>
              <a:gd name="connsiteX0" fmla="*/ 1472880 w 1472880"/>
              <a:gd name="connsiteY0" fmla="*/ 2544095 h 2759248"/>
              <a:gd name="connsiteX1" fmla="*/ 1451365 w 1472880"/>
              <a:gd name="connsiteY1" fmla="*/ 2511822 h 2759248"/>
              <a:gd name="connsiteX2" fmla="*/ 1354546 w 1472880"/>
              <a:gd name="connsiteY2" fmla="*/ 2447276 h 2759248"/>
              <a:gd name="connsiteX3" fmla="*/ 1279243 w 1472880"/>
              <a:gd name="connsiteY3" fmla="*/ 2425761 h 2759248"/>
              <a:gd name="connsiteX4" fmla="*/ 1074847 w 1472880"/>
              <a:gd name="connsiteY4" fmla="*/ 2436518 h 2759248"/>
              <a:gd name="connsiteX5" fmla="*/ 967271 w 1472880"/>
              <a:gd name="connsiteY5" fmla="*/ 2490307 h 2759248"/>
              <a:gd name="connsiteX6" fmla="*/ 913483 w 1472880"/>
              <a:gd name="connsiteY6" fmla="*/ 2511822 h 2759248"/>
              <a:gd name="connsiteX7" fmla="*/ 719845 w 1472880"/>
              <a:gd name="connsiteY7" fmla="*/ 2522580 h 2759248"/>
              <a:gd name="connsiteX8" fmla="*/ 655299 w 1472880"/>
              <a:gd name="connsiteY8" fmla="*/ 2565610 h 2759248"/>
              <a:gd name="connsiteX9" fmla="*/ 579996 w 1472880"/>
              <a:gd name="connsiteY9" fmla="*/ 2597883 h 2759248"/>
              <a:gd name="connsiteX10" fmla="*/ 343327 w 1472880"/>
              <a:gd name="connsiteY10" fmla="*/ 2619398 h 2759248"/>
              <a:gd name="connsiteX11" fmla="*/ 289539 w 1472880"/>
              <a:gd name="connsiteY11" fmla="*/ 2673187 h 2759248"/>
              <a:gd name="connsiteX12" fmla="*/ 257266 w 1472880"/>
              <a:gd name="connsiteY12" fmla="*/ 2716217 h 2759248"/>
              <a:gd name="connsiteX13" fmla="*/ 214236 w 1472880"/>
              <a:gd name="connsiteY13" fmla="*/ 2737732 h 2759248"/>
              <a:gd name="connsiteX14" fmla="*/ 149690 w 1472880"/>
              <a:gd name="connsiteY14" fmla="*/ 2759248 h 2759248"/>
              <a:gd name="connsiteX15" fmla="*/ 160447 w 1472880"/>
              <a:gd name="connsiteY15" fmla="*/ 2630156 h 2759248"/>
              <a:gd name="connsiteX16" fmla="*/ 192720 w 1472880"/>
              <a:gd name="connsiteY16" fmla="*/ 2565610 h 2759248"/>
              <a:gd name="connsiteX17" fmla="*/ 268024 w 1472880"/>
              <a:gd name="connsiteY17" fmla="*/ 2447276 h 2759248"/>
              <a:gd name="connsiteX18" fmla="*/ 289539 w 1472880"/>
              <a:gd name="connsiteY18" fmla="*/ 2404245 h 2759248"/>
              <a:gd name="connsiteX19" fmla="*/ 289539 w 1472880"/>
              <a:gd name="connsiteY19" fmla="*/ 1737271 h 2759248"/>
              <a:gd name="connsiteX20" fmla="*/ 268024 w 1472880"/>
              <a:gd name="connsiteY20" fmla="*/ 1683483 h 2759248"/>
              <a:gd name="connsiteX21" fmla="*/ 257266 w 1472880"/>
              <a:gd name="connsiteY21" fmla="*/ 1640452 h 2759248"/>
              <a:gd name="connsiteX22" fmla="*/ 235751 w 1472880"/>
              <a:gd name="connsiteY22" fmla="*/ 1575907 h 2759248"/>
              <a:gd name="connsiteX23" fmla="*/ 224993 w 1472880"/>
              <a:gd name="connsiteY23" fmla="*/ 1048782 h 2759248"/>
              <a:gd name="connsiteX24" fmla="*/ 214236 w 1472880"/>
              <a:gd name="connsiteY24" fmla="*/ 1016509 h 2759248"/>
              <a:gd name="connsiteX25" fmla="*/ 192720 w 1472880"/>
              <a:gd name="connsiteY25" fmla="*/ 973478 h 2759248"/>
              <a:gd name="connsiteX26" fmla="*/ 181963 w 1472880"/>
              <a:gd name="connsiteY26" fmla="*/ 876660 h 2759248"/>
              <a:gd name="connsiteX27" fmla="*/ 160447 w 1472880"/>
              <a:gd name="connsiteY27" fmla="*/ 575445 h 2759248"/>
              <a:gd name="connsiteX28" fmla="*/ 149690 w 1472880"/>
              <a:gd name="connsiteY28" fmla="*/ 457111 h 2759248"/>
              <a:gd name="connsiteX29" fmla="*/ 106659 w 1472880"/>
              <a:gd name="connsiteY29" fmla="*/ 360292 h 2759248"/>
              <a:gd name="connsiteX30" fmla="*/ 74386 w 1472880"/>
              <a:gd name="connsiteY30" fmla="*/ 220443 h 2759248"/>
              <a:gd name="connsiteX31" fmla="*/ 52871 w 1472880"/>
              <a:gd name="connsiteY31" fmla="*/ 80594 h 2759248"/>
              <a:gd name="connsiteX32" fmla="*/ 31356 w 1472880"/>
              <a:gd name="connsiteY32" fmla="*/ 26805 h 2759248"/>
              <a:gd name="connsiteX33" fmla="*/ 9840 w 1472880"/>
              <a:gd name="connsiteY33" fmla="*/ 5290 h 2759248"/>
              <a:gd name="connsiteX34" fmla="*/ 74386 w 1472880"/>
              <a:gd name="connsiteY34" fmla="*/ 16048 h 2759248"/>
              <a:gd name="connsiteX35" fmla="*/ 1021059 w 1472880"/>
              <a:gd name="connsiteY35" fmla="*/ 16048 h 275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2880" h="2759248">
                <a:moveTo>
                  <a:pt x="1472880" y="2544095"/>
                </a:moveTo>
                <a:cubicBezTo>
                  <a:pt x="1465708" y="2533337"/>
                  <a:pt x="1461372" y="2520009"/>
                  <a:pt x="1451365" y="2511822"/>
                </a:cubicBezTo>
                <a:cubicBezTo>
                  <a:pt x="1421345" y="2487260"/>
                  <a:pt x="1388050" y="2466820"/>
                  <a:pt x="1354546" y="2447276"/>
                </a:cubicBezTo>
                <a:cubicBezTo>
                  <a:pt x="1342969" y="2440523"/>
                  <a:pt x="1288004" y="2427951"/>
                  <a:pt x="1279243" y="2425761"/>
                </a:cubicBezTo>
                <a:cubicBezTo>
                  <a:pt x="1211111" y="2429347"/>
                  <a:pt x="1141658" y="2422695"/>
                  <a:pt x="1074847" y="2436518"/>
                </a:cubicBezTo>
                <a:cubicBezTo>
                  <a:pt x="1035587" y="2444641"/>
                  <a:pt x="1004495" y="2475418"/>
                  <a:pt x="967271" y="2490307"/>
                </a:cubicBezTo>
                <a:cubicBezTo>
                  <a:pt x="949342" y="2497479"/>
                  <a:pt x="932631" y="2509324"/>
                  <a:pt x="913483" y="2511822"/>
                </a:cubicBezTo>
                <a:cubicBezTo>
                  <a:pt x="849380" y="2520183"/>
                  <a:pt x="784391" y="2518994"/>
                  <a:pt x="719845" y="2522580"/>
                </a:cubicBezTo>
                <a:lnTo>
                  <a:pt x="655299" y="2565610"/>
                </a:lnTo>
                <a:cubicBezTo>
                  <a:pt x="622592" y="2587414"/>
                  <a:pt x="621997" y="2593037"/>
                  <a:pt x="579996" y="2597883"/>
                </a:cubicBezTo>
                <a:cubicBezTo>
                  <a:pt x="501303" y="2606963"/>
                  <a:pt x="422217" y="2612226"/>
                  <a:pt x="343327" y="2619398"/>
                </a:cubicBezTo>
                <a:cubicBezTo>
                  <a:pt x="325398" y="2637328"/>
                  <a:pt x="306385" y="2654236"/>
                  <a:pt x="289539" y="2673187"/>
                </a:cubicBezTo>
                <a:cubicBezTo>
                  <a:pt x="277627" y="2686588"/>
                  <a:pt x="270879" y="2704549"/>
                  <a:pt x="257266" y="2716217"/>
                </a:cubicBezTo>
                <a:cubicBezTo>
                  <a:pt x="245090" y="2726653"/>
                  <a:pt x="229125" y="2731776"/>
                  <a:pt x="214236" y="2737732"/>
                </a:cubicBezTo>
                <a:cubicBezTo>
                  <a:pt x="193179" y="2746155"/>
                  <a:pt x="149690" y="2759248"/>
                  <a:pt x="149690" y="2759248"/>
                </a:cubicBezTo>
                <a:cubicBezTo>
                  <a:pt x="153276" y="2716217"/>
                  <a:pt x="151080" y="2672308"/>
                  <a:pt x="160447" y="2630156"/>
                </a:cubicBezTo>
                <a:cubicBezTo>
                  <a:pt x="165665" y="2606674"/>
                  <a:pt x="181201" y="2586728"/>
                  <a:pt x="192720" y="2565610"/>
                </a:cubicBezTo>
                <a:cubicBezTo>
                  <a:pt x="236896" y="2484620"/>
                  <a:pt x="215127" y="2535438"/>
                  <a:pt x="268024" y="2447276"/>
                </a:cubicBezTo>
                <a:cubicBezTo>
                  <a:pt x="276275" y="2433525"/>
                  <a:pt x="282367" y="2418589"/>
                  <a:pt x="289539" y="2404245"/>
                </a:cubicBezTo>
                <a:cubicBezTo>
                  <a:pt x="308018" y="2127070"/>
                  <a:pt x="312366" y="2132944"/>
                  <a:pt x="289539" y="1737271"/>
                </a:cubicBezTo>
                <a:cubicBezTo>
                  <a:pt x="288427" y="1717993"/>
                  <a:pt x="274131" y="1701803"/>
                  <a:pt x="268024" y="1683483"/>
                </a:cubicBezTo>
                <a:cubicBezTo>
                  <a:pt x="263349" y="1669457"/>
                  <a:pt x="261515" y="1654614"/>
                  <a:pt x="257266" y="1640452"/>
                </a:cubicBezTo>
                <a:cubicBezTo>
                  <a:pt x="250749" y="1618730"/>
                  <a:pt x="242923" y="1597422"/>
                  <a:pt x="235751" y="1575907"/>
                </a:cubicBezTo>
                <a:cubicBezTo>
                  <a:pt x="232165" y="1400199"/>
                  <a:pt x="231747" y="1224397"/>
                  <a:pt x="224993" y="1048782"/>
                </a:cubicBezTo>
                <a:cubicBezTo>
                  <a:pt x="224557" y="1037451"/>
                  <a:pt x="218703" y="1026932"/>
                  <a:pt x="214236" y="1016509"/>
                </a:cubicBezTo>
                <a:cubicBezTo>
                  <a:pt x="207919" y="1001769"/>
                  <a:pt x="199892" y="987822"/>
                  <a:pt x="192720" y="973478"/>
                </a:cubicBezTo>
                <a:cubicBezTo>
                  <a:pt x="189134" y="941205"/>
                  <a:pt x="183870" y="909075"/>
                  <a:pt x="181963" y="876660"/>
                </a:cubicBezTo>
                <a:cubicBezTo>
                  <a:pt x="164346" y="577172"/>
                  <a:pt x="200387" y="695261"/>
                  <a:pt x="160447" y="575445"/>
                </a:cubicBezTo>
                <a:cubicBezTo>
                  <a:pt x="156861" y="536000"/>
                  <a:pt x="156989" y="496040"/>
                  <a:pt x="149690" y="457111"/>
                </a:cubicBezTo>
                <a:cubicBezTo>
                  <a:pt x="140018" y="405529"/>
                  <a:pt x="122027" y="406397"/>
                  <a:pt x="106659" y="360292"/>
                </a:cubicBezTo>
                <a:cubicBezTo>
                  <a:pt x="98287" y="335175"/>
                  <a:pt x="80074" y="254574"/>
                  <a:pt x="74386" y="220443"/>
                </a:cubicBezTo>
                <a:cubicBezTo>
                  <a:pt x="66632" y="173920"/>
                  <a:pt x="63102" y="126636"/>
                  <a:pt x="52871" y="80594"/>
                </a:cubicBezTo>
                <a:cubicBezTo>
                  <a:pt x="48682" y="61743"/>
                  <a:pt x="40937" y="43571"/>
                  <a:pt x="31356" y="26805"/>
                </a:cubicBezTo>
                <a:cubicBezTo>
                  <a:pt x="26324" y="17999"/>
                  <a:pt x="0" y="7750"/>
                  <a:pt x="9840" y="5290"/>
                </a:cubicBezTo>
                <a:cubicBezTo>
                  <a:pt x="31001" y="0"/>
                  <a:pt x="52575" y="15816"/>
                  <a:pt x="74386" y="16048"/>
                </a:cubicBezTo>
                <a:cubicBezTo>
                  <a:pt x="389926" y="19405"/>
                  <a:pt x="705501" y="16048"/>
                  <a:pt x="1021059" y="16048"/>
                </a:cubicBezTo>
              </a:path>
            </a:pathLst>
          </a:cu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1752600" y="2133600"/>
            <a:ext cx="1905000" cy="523220"/>
          </a:xfrm>
          <a:prstGeom prst="rect">
            <a:avLst/>
          </a:prstGeom>
          <a:noFill/>
        </p:spPr>
        <p:txBody>
          <a:bodyPr wrap="square" rtlCol="0">
            <a:spAutoFit/>
          </a:bodyPr>
          <a:lstStyle/>
          <a:p>
            <a:r>
              <a:rPr lang="en-US" sz="2800" dirty="0">
                <a:solidFill>
                  <a:schemeClr val="accent6">
                    <a:lumMod val="75000"/>
                  </a:schemeClr>
                </a:solidFill>
              </a:rPr>
              <a:t>Mass. claim</a:t>
            </a:r>
          </a:p>
        </p:txBody>
      </p:sp>
      <p:sp>
        <p:nvSpPr>
          <p:cNvPr id="20" name="TextBox 19"/>
          <p:cNvSpPr txBox="1"/>
          <p:nvPr/>
        </p:nvSpPr>
        <p:spPr>
          <a:xfrm>
            <a:off x="2971801" y="1981200"/>
            <a:ext cx="184731" cy="369332"/>
          </a:xfrm>
          <a:prstGeom prst="rect">
            <a:avLst/>
          </a:prstGeom>
          <a:noFill/>
        </p:spPr>
        <p:txBody>
          <a:bodyPr wrap="none" rtlCol="0">
            <a:spAutoFit/>
          </a:bodyPr>
          <a:lstStyle/>
          <a:p>
            <a:endParaRPr lang="en-US" dirty="0"/>
          </a:p>
        </p:txBody>
      </p:sp>
      <p:cxnSp>
        <p:nvCxnSpPr>
          <p:cNvPr id="22" name="Straight Arrow Connector 21"/>
          <p:cNvCxnSpPr>
            <a:stCxn id="20" idx="0"/>
          </p:cNvCxnSpPr>
          <p:nvPr/>
        </p:nvCxnSpPr>
        <p:spPr>
          <a:xfrm rot="16200000" flipH="1">
            <a:off x="3475183" y="1570183"/>
            <a:ext cx="76200" cy="898234"/>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1524000" y="3962400"/>
            <a:ext cx="3886200" cy="2286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057400" y="4191000"/>
            <a:ext cx="1497526" cy="523220"/>
          </a:xfrm>
          <a:prstGeom prst="rect">
            <a:avLst/>
          </a:prstGeom>
          <a:noFill/>
        </p:spPr>
        <p:txBody>
          <a:bodyPr wrap="none" rtlCol="0">
            <a:spAutoFit/>
          </a:bodyPr>
          <a:lstStyle/>
          <a:p>
            <a:r>
              <a:rPr lang="en-US" sz="2800" dirty="0">
                <a:solidFill>
                  <a:srgbClr val="FFFF00"/>
                </a:solidFill>
              </a:rPr>
              <a:t>NH claim</a:t>
            </a:r>
          </a:p>
        </p:txBody>
      </p:sp>
      <p:sp>
        <p:nvSpPr>
          <p:cNvPr id="27" name="Freeform 26"/>
          <p:cNvSpPr/>
          <p:nvPr/>
        </p:nvSpPr>
        <p:spPr>
          <a:xfrm>
            <a:off x="2209800" y="4038600"/>
            <a:ext cx="3279804" cy="616354"/>
          </a:xfrm>
          <a:custGeom>
            <a:avLst/>
            <a:gdLst>
              <a:gd name="connsiteX0" fmla="*/ 3259567 w 3279804"/>
              <a:gd name="connsiteY0" fmla="*/ 107577 h 616354"/>
              <a:gd name="connsiteX1" fmla="*/ 3184263 w 3279804"/>
              <a:gd name="connsiteY1" fmla="*/ 64546 h 616354"/>
              <a:gd name="connsiteX2" fmla="*/ 3151990 w 3279804"/>
              <a:gd name="connsiteY2" fmla="*/ 43031 h 616354"/>
              <a:gd name="connsiteX3" fmla="*/ 3065929 w 3279804"/>
              <a:gd name="connsiteY3" fmla="*/ 21516 h 616354"/>
              <a:gd name="connsiteX4" fmla="*/ 2979868 w 3279804"/>
              <a:gd name="connsiteY4" fmla="*/ 0 h 616354"/>
              <a:gd name="connsiteX5" fmla="*/ 2764715 w 3279804"/>
              <a:gd name="connsiteY5" fmla="*/ 10758 h 616354"/>
              <a:gd name="connsiteX6" fmla="*/ 2732442 w 3279804"/>
              <a:gd name="connsiteY6" fmla="*/ 64546 h 616354"/>
              <a:gd name="connsiteX7" fmla="*/ 2721685 w 3279804"/>
              <a:gd name="connsiteY7" fmla="*/ 118334 h 616354"/>
              <a:gd name="connsiteX8" fmla="*/ 2710927 w 3279804"/>
              <a:gd name="connsiteY8" fmla="*/ 161365 h 616354"/>
              <a:gd name="connsiteX9" fmla="*/ 2678654 w 3279804"/>
              <a:gd name="connsiteY9" fmla="*/ 139850 h 616354"/>
              <a:gd name="connsiteX10" fmla="*/ 2431228 w 3279804"/>
              <a:gd name="connsiteY10" fmla="*/ 161365 h 616354"/>
              <a:gd name="connsiteX11" fmla="*/ 2409713 w 3279804"/>
              <a:gd name="connsiteY11" fmla="*/ 193638 h 616354"/>
              <a:gd name="connsiteX12" fmla="*/ 2388197 w 3279804"/>
              <a:gd name="connsiteY12" fmla="*/ 290457 h 616354"/>
              <a:gd name="connsiteX13" fmla="*/ 2345167 w 3279804"/>
              <a:gd name="connsiteY13" fmla="*/ 247426 h 616354"/>
              <a:gd name="connsiteX14" fmla="*/ 2269863 w 3279804"/>
              <a:gd name="connsiteY14" fmla="*/ 225911 h 616354"/>
              <a:gd name="connsiteX15" fmla="*/ 2065468 w 3279804"/>
              <a:gd name="connsiteY15" fmla="*/ 258184 h 616354"/>
              <a:gd name="connsiteX16" fmla="*/ 1990165 w 3279804"/>
              <a:gd name="connsiteY16" fmla="*/ 344245 h 616354"/>
              <a:gd name="connsiteX17" fmla="*/ 1990165 w 3279804"/>
              <a:gd name="connsiteY17" fmla="*/ 344245 h 616354"/>
              <a:gd name="connsiteX18" fmla="*/ 1936376 w 3279804"/>
              <a:gd name="connsiteY18" fmla="*/ 419549 h 616354"/>
              <a:gd name="connsiteX19" fmla="*/ 1925619 w 3279804"/>
              <a:gd name="connsiteY19" fmla="*/ 570156 h 616354"/>
              <a:gd name="connsiteX20" fmla="*/ 139849 w 3279804"/>
              <a:gd name="connsiteY20" fmla="*/ 559398 h 616354"/>
              <a:gd name="connsiteX21" fmla="*/ 0 w 3279804"/>
              <a:gd name="connsiteY21" fmla="*/ 559398 h 61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79804" h="616354">
                <a:moveTo>
                  <a:pt x="3259567" y="107577"/>
                </a:moveTo>
                <a:cubicBezTo>
                  <a:pt x="3180939" y="55159"/>
                  <a:pt x="3279804" y="119141"/>
                  <a:pt x="3184263" y="64546"/>
                </a:cubicBezTo>
                <a:cubicBezTo>
                  <a:pt x="3173037" y="58131"/>
                  <a:pt x="3164141" y="47449"/>
                  <a:pt x="3151990" y="43031"/>
                </a:cubicBezTo>
                <a:cubicBezTo>
                  <a:pt x="3124200" y="32926"/>
                  <a:pt x="3093981" y="30867"/>
                  <a:pt x="3065929" y="21516"/>
                </a:cubicBezTo>
                <a:cubicBezTo>
                  <a:pt x="3016310" y="4976"/>
                  <a:pt x="3044775" y="12982"/>
                  <a:pt x="2979868" y="0"/>
                </a:cubicBezTo>
                <a:lnTo>
                  <a:pt x="2764715" y="10758"/>
                </a:lnTo>
                <a:cubicBezTo>
                  <a:pt x="2744483" y="16036"/>
                  <a:pt x="2740207" y="45132"/>
                  <a:pt x="2732442" y="64546"/>
                </a:cubicBezTo>
                <a:cubicBezTo>
                  <a:pt x="2725651" y="81523"/>
                  <a:pt x="2725651" y="100485"/>
                  <a:pt x="2721685" y="118334"/>
                </a:cubicBezTo>
                <a:cubicBezTo>
                  <a:pt x="2718478" y="132767"/>
                  <a:pt x="2714513" y="147021"/>
                  <a:pt x="2710927" y="161365"/>
                </a:cubicBezTo>
                <a:cubicBezTo>
                  <a:pt x="2700169" y="154193"/>
                  <a:pt x="2691565" y="140530"/>
                  <a:pt x="2678654" y="139850"/>
                </a:cubicBezTo>
                <a:cubicBezTo>
                  <a:pt x="2597494" y="135578"/>
                  <a:pt x="2512156" y="149804"/>
                  <a:pt x="2431228" y="161365"/>
                </a:cubicBezTo>
                <a:cubicBezTo>
                  <a:pt x="2424056" y="172123"/>
                  <a:pt x="2415495" y="182074"/>
                  <a:pt x="2409713" y="193638"/>
                </a:cubicBezTo>
                <a:cubicBezTo>
                  <a:pt x="2396471" y="220122"/>
                  <a:pt x="2392329" y="265664"/>
                  <a:pt x="2388197" y="290457"/>
                </a:cubicBezTo>
                <a:cubicBezTo>
                  <a:pt x="2373854" y="276113"/>
                  <a:pt x="2361673" y="259216"/>
                  <a:pt x="2345167" y="247426"/>
                </a:cubicBezTo>
                <a:cubicBezTo>
                  <a:pt x="2336859" y="241492"/>
                  <a:pt x="2274359" y="227035"/>
                  <a:pt x="2269863" y="225911"/>
                </a:cubicBezTo>
                <a:lnTo>
                  <a:pt x="2065468" y="258184"/>
                </a:lnTo>
                <a:cubicBezTo>
                  <a:pt x="2029888" y="311554"/>
                  <a:pt x="2053095" y="281315"/>
                  <a:pt x="1990165" y="344245"/>
                </a:cubicBezTo>
                <a:lnTo>
                  <a:pt x="1990165" y="344245"/>
                </a:lnTo>
                <a:cubicBezTo>
                  <a:pt x="1950135" y="397619"/>
                  <a:pt x="1967838" y="372358"/>
                  <a:pt x="1936376" y="419549"/>
                </a:cubicBezTo>
                <a:cubicBezTo>
                  <a:pt x="1932790" y="469751"/>
                  <a:pt x="1975797" y="566250"/>
                  <a:pt x="1925619" y="570156"/>
                </a:cubicBezTo>
                <a:cubicBezTo>
                  <a:pt x="1332147" y="616354"/>
                  <a:pt x="735107" y="562724"/>
                  <a:pt x="139849" y="559398"/>
                </a:cubicBezTo>
                <a:lnTo>
                  <a:pt x="0" y="559398"/>
                </a:ln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7105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0" nodeType="clickEffect">
                                  <p:stCondLst>
                                    <p:cond delay="0"/>
                                  </p:stCondLst>
                                  <p:childTnLst>
                                    <p:animEffect transition="out" filter="blinds(horizontal)">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linds(horizont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19" grpId="0"/>
      <p:bldP spid="25" grpId="0"/>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TotalTime>
  <Words>2583</Words>
  <Application>Microsoft Office PowerPoint</Application>
  <PresentationFormat>Widescreen</PresentationFormat>
  <Paragraphs>329</Paragraphs>
  <Slides>83</Slides>
  <Notes>0</Notes>
  <HiddenSlides>1</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83</vt:i4>
      </vt:variant>
    </vt:vector>
  </HeadingPairs>
  <TitlesOfParts>
    <vt:vector size="99" baseType="lpstr">
      <vt:lpstr>Algerian</vt:lpstr>
      <vt:lpstr>Aparajita</vt:lpstr>
      <vt:lpstr>Arial</vt:lpstr>
      <vt:lpstr>Arial Black</vt:lpstr>
      <vt:lpstr>Baskerville Old Face</vt:lpstr>
      <vt:lpstr>Blackadder ITC</vt:lpstr>
      <vt:lpstr>Calibri</vt:lpstr>
      <vt:lpstr>Calibri Light</vt:lpstr>
      <vt:lpstr>Chiller</vt:lpstr>
      <vt:lpstr>Edwardian Script ITC</vt:lpstr>
      <vt:lpstr>Mistral</vt:lpstr>
      <vt:lpstr>Palatino</vt:lpstr>
      <vt:lpstr>Palatino Linotype</vt:lpstr>
      <vt:lpstr>Times</vt:lpstr>
      <vt:lpstr>Viner Hand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Charles I ”Charles, King of England, Scotland, France and Ireland, Defender of the Faith, etc."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Migrants</vt:lpstr>
      <vt:lpstr>Puritan Families</vt:lpstr>
      <vt:lpstr>- Dating - </vt:lpstr>
      <vt:lpstr>Puritan Food</vt:lpstr>
      <vt:lpstr>The Wicked Good Accent</vt:lpstr>
      <vt:lpstr>- Houses -</vt:lpstr>
      <vt:lpstr>Style</vt:lpstr>
      <vt:lpstr>Church Services</vt:lpstr>
      <vt:lpstr>The Meetinghouse</vt:lpstr>
      <vt:lpstr>PowerPoint Presentation</vt:lpstr>
      <vt:lpstr>Witches</vt:lpstr>
      <vt:lpstr>PowerPoint Presentation</vt:lpstr>
      <vt:lpstr>DEATH</vt:lpstr>
      <vt:lpstr>Sports and Recreation “Idle Hands are Tools for the Devil”</vt:lpstr>
      <vt:lpstr>Holidays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Oliver Cromwell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Oliver Cromwell ”Lord Protector of the Commonwealth of England, Scotland, and Ireland."</vt:lpstr>
    </vt:vector>
  </TitlesOfParts>
  <Company>MRSD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Lambert</dc:creator>
  <cp:lastModifiedBy>Peter Lambert</cp:lastModifiedBy>
  <cp:revision>40</cp:revision>
  <dcterms:created xsi:type="dcterms:W3CDTF">2019-10-03T14:43:37Z</dcterms:created>
  <dcterms:modified xsi:type="dcterms:W3CDTF">2022-11-16T12:12:04Z</dcterms:modified>
</cp:coreProperties>
</file>