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71" r:id="rId2"/>
    <p:sldId id="270" r:id="rId3"/>
    <p:sldId id="319" r:id="rId4"/>
    <p:sldId id="274" r:id="rId5"/>
    <p:sldId id="272" r:id="rId6"/>
    <p:sldId id="259" r:id="rId7"/>
    <p:sldId id="260" r:id="rId8"/>
    <p:sldId id="261" r:id="rId9"/>
    <p:sldId id="262" r:id="rId10"/>
    <p:sldId id="263" r:id="rId11"/>
    <p:sldId id="264" r:id="rId12"/>
    <p:sldId id="265" r:id="rId13"/>
    <p:sldId id="266" r:id="rId14"/>
    <p:sldId id="267" r:id="rId15"/>
    <p:sldId id="268" r:id="rId16"/>
    <p:sldId id="275" r:id="rId17"/>
    <p:sldId id="276" r:id="rId18"/>
    <p:sldId id="277" r:id="rId19"/>
    <p:sldId id="278" r:id="rId20"/>
    <p:sldId id="269" r:id="rId21"/>
    <p:sldId id="279" r:id="rId22"/>
    <p:sldId id="280" r:id="rId23"/>
    <p:sldId id="281" r:id="rId24"/>
    <p:sldId id="282" r:id="rId25"/>
    <p:sldId id="283" r:id="rId26"/>
    <p:sldId id="284" r:id="rId27"/>
    <p:sldId id="285" r:id="rId28"/>
    <p:sldId id="317" r:id="rId29"/>
    <p:sldId id="286" r:id="rId30"/>
    <p:sldId id="287" r:id="rId31"/>
    <p:sldId id="288"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18" r:id="rId49"/>
    <p:sldId id="306" r:id="rId50"/>
    <p:sldId id="307" r:id="rId51"/>
    <p:sldId id="308" r:id="rId52"/>
    <p:sldId id="31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4" autoAdjust="0"/>
    <p:restoredTop sz="94660"/>
  </p:normalViewPr>
  <p:slideViewPr>
    <p:cSldViewPr snapToGrid="0">
      <p:cViewPr varScale="1">
        <p:scale>
          <a:sx n="114" d="100"/>
          <a:sy n="114" d="100"/>
        </p:scale>
        <p:origin x="474" y="1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818E7-8577-4C3A-92A1-EFAE66DE3212}"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5853A-C2BC-4416-9B01-B946DD5DAEE7}" type="slidenum">
              <a:rPr lang="en-US" smtClean="0"/>
              <a:t>‹#›</a:t>
            </a:fld>
            <a:endParaRPr lang="en-US"/>
          </a:p>
        </p:txBody>
      </p:sp>
    </p:spTree>
    <p:extLst>
      <p:ext uri="{BB962C8B-B14F-4D97-AF65-F5344CB8AC3E}">
        <p14:creationId xmlns:p14="http://schemas.microsoft.com/office/powerpoint/2010/main" val="4033835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FAD22ECA-0726-4DFD-A932-158BC9D74BE3}" type="slidenum">
              <a:rPr lang="en-US" altLang="en-US" sz="1200" smtClean="0"/>
              <a:pPr/>
              <a:t>6</a:t>
            </a:fld>
            <a:endParaRPr lang="en-US" alt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Tree>
    <p:extLst>
      <p:ext uri="{BB962C8B-B14F-4D97-AF65-F5344CB8AC3E}">
        <p14:creationId xmlns:p14="http://schemas.microsoft.com/office/powerpoint/2010/main" val="735472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87E0DC4-BC0D-4416-AEB6-E5D3CE779306}" type="slidenum">
              <a:rPr lang="en-US" altLang="en-US" sz="1200" smtClean="0"/>
              <a:pPr/>
              <a:t>13</a:t>
            </a:fld>
            <a:endParaRPr lang="en-US" alt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Tree>
    <p:extLst>
      <p:ext uri="{BB962C8B-B14F-4D97-AF65-F5344CB8AC3E}">
        <p14:creationId xmlns:p14="http://schemas.microsoft.com/office/powerpoint/2010/main" val="383545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F123A59-D9DA-48D8-A2D4-F4F3F8EECFC5}" type="slidenum">
              <a:rPr lang="en-US" altLang="en-US" sz="1200" smtClean="0"/>
              <a:pPr/>
              <a:t>14</a:t>
            </a:fld>
            <a:endParaRPr lang="en-US" alt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Tree>
    <p:extLst>
      <p:ext uri="{BB962C8B-B14F-4D97-AF65-F5344CB8AC3E}">
        <p14:creationId xmlns:p14="http://schemas.microsoft.com/office/powerpoint/2010/main" val="724066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547675B0-D53A-4510-AA86-D6D7372DC886}" type="slidenum">
              <a:rPr lang="en-US" altLang="en-US" sz="1200" smtClean="0"/>
              <a:pPr/>
              <a:t>15</a:t>
            </a:fld>
            <a:endParaRPr lang="en-US" alt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Tree>
    <p:extLst>
      <p:ext uri="{BB962C8B-B14F-4D97-AF65-F5344CB8AC3E}">
        <p14:creationId xmlns:p14="http://schemas.microsoft.com/office/powerpoint/2010/main" val="2868933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D44438-789E-4BBD-AED7-B4384DF2622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238D2-0099-4099-A213-8A9B342C1814}" type="slidenum">
              <a:rPr lang="en-US" smtClean="0"/>
              <a:t>‹#›</a:t>
            </a:fld>
            <a:endParaRPr lang="en-US"/>
          </a:p>
        </p:txBody>
      </p:sp>
    </p:spTree>
    <p:extLst>
      <p:ext uri="{BB962C8B-B14F-4D97-AF65-F5344CB8AC3E}">
        <p14:creationId xmlns:p14="http://schemas.microsoft.com/office/powerpoint/2010/main" val="2771594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44438-789E-4BBD-AED7-B4384DF2622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238D2-0099-4099-A213-8A9B342C1814}" type="slidenum">
              <a:rPr lang="en-US" smtClean="0"/>
              <a:t>‹#›</a:t>
            </a:fld>
            <a:endParaRPr lang="en-US"/>
          </a:p>
        </p:txBody>
      </p:sp>
    </p:spTree>
    <p:extLst>
      <p:ext uri="{BB962C8B-B14F-4D97-AF65-F5344CB8AC3E}">
        <p14:creationId xmlns:p14="http://schemas.microsoft.com/office/powerpoint/2010/main" val="65674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44438-789E-4BBD-AED7-B4384DF2622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238D2-0099-4099-A213-8A9B342C1814}" type="slidenum">
              <a:rPr lang="en-US" smtClean="0"/>
              <a:t>‹#›</a:t>
            </a:fld>
            <a:endParaRPr lang="en-US"/>
          </a:p>
        </p:txBody>
      </p:sp>
    </p:spTree>
    <p:extLst>
      <p:ext uri="{BB962C8B-B14F-4D97-AF65-F5344CB8AC3E}">
        <p14:creationId xmlns:p14="http://schemas.microsoft.com/office/powerpoint/2010/main" val="837048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47DE8E-33EE-4F77-A0D3-E9400C5AFFA3}" type="slidenum">
              <a:rPr lang="en-US" altLang="en-US"/>
              <a:pPr>
                <a:defRPr/>
              </a:pPr>
              <a:t>‹#›</a:t>
            </a:fld>
            <a:endParaRPr lang="en-US" altLang="en-US"/>
          </a:p>
        </p:txBody>
      </p:sp>
    </p:spTree>
    <p:extLst>
      <p:ext uri="{BB962C8B-B14F-4D97-AF65-F5344CB8AC3E}">
        <p14:creationId xmlns:p14="http://schemas.microsoft.com/office/powerpoint/2010/main" val="279137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44438-789E-4BBD-AED7-B4384DF2622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238D2-0099-4099-A213-8A9B342C1814}" type="slidenum">
              <a:rPr lang="en-US" smtClean="0"/>
              <a:t>‹#›</a:t>
            </a:fld>
            <a:endParaRPr lang="en-US"/>
          </a:p>
        </p:txBody>
      </p:sp>
    </p:spTree>
    <p:extLst>
      <p:ext uri="{BB962C8B-B14F-4D97-AF65-F5344CB8AC3E}">
        <p14:creationId xmlns:p14="http://schemas.microsoft.com/office/powerpoint/2010/main" val="1745765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D44438-789E-4BBD-AED7-B4384DF2622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238D2-0099-4099-A213-8A9B342C1814}" type="slidenum">
              <a:rPr lang="en-US" smtClean="0"/>
              <a:t>‹#›</a:t>
            </a:fld>
            <a:endParaRPr lang="en-US"/>
          </a:p>
        </p:txBody>
      </p:sp>
    </p:spTree>
    <p:extLst>
      <p:ext uri="{BB962C8B-B14F-4D97-AF65-F5344CB8AC3E}">
        <p14:creationId xmlns:p14="http://schemas.microsoft.com/office/powerpoint/2010/main" val="2630270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D44438-789E-4BBD-AED7-B4384DF2622C}"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238D2-0099-4099-A213-8A9B342C1814}" type="slidenum">
              <a:rPr lang="en-US" smtClean="0"/>
              <a:t>‹#›</a:t>
            </a:fld>
            <a:endParaRPr lang="en-US"/>
          </a:p>
        </p:txBody>
      </p:sp>
    </p:spTree>
    <p:extLst>
      <p:ext uri="{BB962C8B-B14F-4D97-AF65-F5344CB8AC3E}">
        <p14:creationId xmlns:p14="http://schemas.microsoft.com/office/powerpoint/2010/main" val="1533100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D44438-789E-4BBD-AED7-B4384DF2622C}"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E238D2-0099-4099-A213-8A9B342C1814}" type="slidenum">
              <a:rPr lang="en-US" smtClean="0"/>
              <a:t>‹#›</a:t>
            </a:fld>
            <a:endParaRPr lang="en-US"/>
          </a:p>
        </p:txBody>
      </p:sp>
    </p:spTree>
    <p:extLst>
      <p:ext uri="{BB962C8B-B14F-4D97-AF65-F5344CB8AC3E}">
        <p14:creationId xmlns:p14="http://schemas.microsoft.com/office/powerpoint/2010/main" val="425622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D44438-789E-4BBD-AED7-B4384DF2622C}"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E238D2-0099-4099-A213-8A9B342C1814}" type="slidenum">
              <a:rPr lang="en-US" smtClean="0"/>
              <a:t>‹#›</a:t>
            </a:fld>
            <a:endParaRPr lang="en-US"/>
          </a:p>
        </p:txBody>
      </p:sp>
    </p:spTree>
    <p:extLst>
      <p:ext uri="{BB962C8B-B14F-4D97-AF65-F5344CB8AC3E}">
        <p14:creationId xmlns:p14="http://schemas.microsoft.com/office/powerpoint/2010/main" val="2840763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44438-789E-4BBD-AED7-B4384DF2622C}" type="datetimeFigureOut">
              <a:rPr lang="en-US" smtClean="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E238D2-0099-4099-A213-8A9B342C1814}" type="slidenum">
              <a:rPr lang="en-US" smtClean="0"/>
              <a:t>‹#›</a:t>
            </a:fld>
            <a:endParaRPr lang="en-US"/>
          </a:p>
        </p:txBody>
      </p:sp>
    </p:spTree>
    <p:extLst>
      <p:ext uri="{BB962C8B-B14F-4D97-AF65-F5344CB8AC3E}">
        <p14:creationId xmlns:p14="http://schemas.microsoft.com/office/powerpoint/2010/main" val="1758368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D44438-789E-4BBD-AED7-B4384DF2622C}"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238D2-0099-4099-A213-8A9B342C1814}" type="slidenum">
              <a:rPr lang="en-US" smtClean="0"/>
              <a:t>‹#›</a:t>
            </a:fld>
            <a:endParaRPr lang="en-US"/>
          </a:p>
        </p:txBody>
      </p:sp>
    </p:spTree>
    <p:extLst>
      <p:ext uri="{BB962C8B-B14F-4D97-AF65-F5344CB8AC3E}">
        <p14:creationId xmlns:p14="http://schemas.microsoft.com/office/powerpoint/2010/main" val="236951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D44438-789E-4BBD-AED7-B4384DF2622C}"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238D2-0099-4099-A213-8A9B342C1814}" type="slidenum">
              <a:rPr lang="en-US" smtClean="0"/>
              <a:t>‹#›</a:t>
            </a:fld>
            <a:endParaRPr lang="en-US"/>
          </a:p>
        </p:txBody>
      </p:sp>
    </p:spTree>
    <p:extLst>
      <p:ext uri="{BB962C8B-B14F-4D97-AF65-F5344CB8AC3E}">
        <p14:creationId xmlns:p14="http://schemas.microsoft.com/office/powerpoint/2010/main" val="2791509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D44438-789E-4BBD-AED7-B4384DF2622C}" type="datetimeFigureOut">
              <a:rPr lang="en-US" smtClean="0"/>
              <a:t>10/10/2023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238D2-0099-4099-A213-8A9B342C1814}" type="slidenum">
              <a:rPr lang="en-US" smtClean="0"/>
              <a:t>‹#›</a:t>
            </a:fld>
            <a:endParaRPr lang="en-US"/>
          </a:p>
        </p:txBody>
      </p:sp>
    </p:spTree>
    <p:extLst>
      <p:ext uri="{BB962C8B-B14F-4D97-AF65-F5344CB8AC3E}">
        <p14:creationId xmlns:p14="http://schemas.microsoft.com/office/powerpoint/2010/main" val="3863559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hyperlink" Target="https://www.youtube.com/watch?v=jNgP6d9HraI"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youtube.com/watch?v=rTdTDCRKvv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SXtbrRyN9cI"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www.youtube.com/watch?v=A2yryLkqJNU" TargetMode="Externa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NUsuzs1qKD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XTWQzF1027I" TargetMode="External"/><Relationship Id="rId1" Type="http://schemas.openxmlformats.org/officeDocument/2006/relationships/slideLayout" Target="../slideLayouts/slideLayout2.xml"/><Relationship Id="rId4" Type="http://schemas.openxmlformats.org/officeDocument/2006/relationships/hyperlink" Target="https://www.youtube.com/watch?v=F_5My8XH-n0"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0zlMSmUXc4" TargetMode="External"/><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http://historicjamestowne.org/history/history-of-jamestown/the-starving-tim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jNgP6d9HraI"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gif"/><Relationship Id="rId5" Type="http://schemas.openxmlformats.org/officeDocument/2006/relationships/image" Target="../media/image54.jpe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1.bp.blogspot.com/-A8XQPqEZ1is/ThY7vqaBV2I/AAAAAAAAB1w/19Cq4q1zLNE/s1600/Crown_of_Saint_Edward_(Heraldry)%20-%20Peter%20Crawford.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6201"/>
            <a:ext cx="32004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http://www.picturesofengland.com/images/england_flags/england-flag-0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934" y="801804"/>
            <a:ext cx="26717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descr="http://www.crwflags.com/art/countries/scotlandcrossold.gif"/>
          <p:cNvPicPr>
            <a:picLocks noChangeAspect="1" noChangeArrowheads="1"/>
          </p:cNvPicPr>
          <p:nvPr/>
        </p:nvPicPr>
        <p:blipFill>
          <a:blip r:embed="rId5"/>
          <a:srcRect/>
          <a:stretch>
            <a:fillRect/>
          </a:stretch>
        </p:blipFill>
        <p:spPr bwMode="auto">
          <a:xfrm>
            <a:off x="8559568" y="801804"/>
            <a:ext cx="2671763" cy="160337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AutoShape 2" descr="https://www.thetimes.co.uk/travel/wp-content/uploads/sites/6/2023/06/image-1.png">
            <a:extLst>
              <a:ext uri="{FF2B5EF4-FFF2-40B4-BE49-F238E27FC236}">
                <a16:creationId xmlns:a16="http://schemas.microsoft.com/office/drawing/2014/main" id="{8C69FBE8-B163-49FC-B043-B98EF8962F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s://i0.wp.com/starkeycomics.com/wp-content/uploads/2020/05/UK-JPG.jpg?resize=500%2C730&amp;ssl=1">
            <a:extLst>
              <a:ext uri="{FF2B5EF4-FFF2-40B4-BE49-F238E27FC236}">
                <a16:creationId xmlns:a16="http://schemas.microsoft.com/office/drawing/2014/main" id="{C59A524F-EFD7-4D22-BA16-0F80D48E7C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9843" y="2892426"/>
            <a:ext cx="2500313" cy="36503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0.wp.com/starkeycomics.com/wp-content/uploads/2020/05/Great-Britain.jpg?resize=500%2C730&amp;ssl=1">
            <a:extLst>
              <a:ext uri="{FF2B5EF4-FFF2-40B4-BE49-F238E27FC236}">
                <a16:creationId xmlns:a16="http://schemas.microsoft.com/office/drawing/2014/main" id="{6BB5E3E4-33FB-46EB-9CE2-8EDB602B03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1844" y="2890692"/>
            <a:ext cx="2500313" cy="36503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0.wp.com/starkeycomics.com/wp-content/uploads/2020/05/Ireland-JPG-1.jpg?resize=500%2C730&amp;ssl=1">
            <a:extLst>
              <a:ext uri="{FF2B5EF4-FFF2-40B4-BE49-F238E27FC236}">
                <a16:creationId xmlns:a16="http://schemas.microsoft.com/office/drawing/2014/main" id="{2BEA3147-6BD4-4969-A161-B4B02214EC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3897" y="2892424"/>
            <a:ext cx="2500314" cy="36503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i0.wp.com/starkeycomics.com/wp-content/uploads/2020/05/Britain-Ireland-map-countries-JPG.jpg?resize=507%2C780&amp;ssl=1">
            <a:extLst>
              <a:ext uri="{FF2B5EF4-FFF2-40B4-BE49-F238E27FC236}">
                <a16:creationId xmlns:a16="http://schemas.microsoft.com/office/drawing/2014/main" id="{5BDF8718-02EF-41A5-838E-39CA05F8B4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413" y="2890692"/>
            <a:ext cx="2372720" cy="365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92122"/>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09800" y="0"/>
            <a:ext cx="7772400" cy="1143000"/>
          </a:xfrm>
        </p:spPr>
        <p:txBody>
          <a:bodyPr/>
          <a:lstStyle/>
          <a:p>
            <a:r>
              <a:rPr lang="en-US" altLang="en-US"/>
              <a:t>Anne of Cleves – Wife #4</a:t>
            </a:r>
          </a:p>
        </p:txBody>
      </p:sp>
      <p:pic>
        <p:nvPicPr>
          <p:cNvPr id="11267" name="Picture 4" descr="449px-AnneCle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1" y="1143000"/>
            <a:ext cx="42830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469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09800" y="0"/>
            <a:ext cx="7772400" cy="1143000"/>
          </a:xfrm>
        </p:spPr>
        <p:txBody>
          <a:bodyPr/>
          <a:lstStyle/>
          <a:p>
            <a:r>
              <a:rPr lang="en-US" altLang="en-US"/>
              <a:t>Catherine Howard – Wife #5</a:t>
            </a:r>
          </a:p>
        </p:txBody>
      </p:sp>
      <p:pic>
        <p:nvPicPr>
          <p:cNvPr id="12291" name="Picture 3" descr="CatherineHowar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143000"/>
            <a:ext cx="5392738"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164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09800" y="0"/>
            <a:ext cx="7772400" cy="1143000"/>
          </a:xfrm>
        </p:spPr>
        <p:txBody>
          <a:bodyPr/>
          <a:lstStyle/>
          <a:p>
            <a:r>
              <a:rPr lang="en-US" altLang="en-US" dirty="0">
                <a:hlinkClick r:id="rId2"/>
              </a:rPr>
              <a:t>Catherine Parr – Wife #6</a:t>
            </a:r>
            <a:endParaRPr lang="en-US" altLang="en-US" dirty="0"/>
          </a:p>
        </p:txBody>
      </p:sp>
      <p:pic>
        <p:nvPicPr>
          <p:cNvPr id="13315" name="Picture 4" descr="280px-CatherinePar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1066800"/>
            <a:ext cx="44608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829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86000" y="304800"/>
            <a:ext cx="7772400" cy="1143000"/>
          </a:xfrm>
        </p:spPr>
        <p:txBody>
          <a:bodyPr/>
          <a:lstStyle/>
          <a:p>
            <a:r>
              <a:rPr lang="en-US" altLang="en-US"/>
              <a:t>Edward VI</a:t>
            </a:r>
            <a:br>
              <a:rPr lang="en-US" altLang="en-US"/>
            </a:br>
            <a:r>
              <a:rPr lang="en-US" altLang="en-US" sz="1400" b="1">
                <a:latin typeface="Palatino" charset="0"/>
              </a:rPr>
              <a:t>“E</a:t>
            </a:r>
            <a:r>
              <a:rPr lang="en-US" altLang="en-US" sz="1400" b="1">
                <a:solidFill>
                  <a:srgbClr val="000000"/>
                </a:solidFill>
                <a:latin typeface="Palatino" charset="0"/>
              </a:rPr>
              <a:t>dward the Sixth, by the Grace of God, King of England, France and Ireland, Defender of the Faith and of the Church of England and also of Ireland in Earth Supreme Head”</a:t>
            </a:r>
            <a:endParaRPr lang="en-US" altLang="en-US" sz="1300">
              <a:solidFill>
                <a:srgbClr val="000000"/>
              </a:solidFill>
            </a:endParaRPr>
          </a:p>
        </p:txBody>
      </p:sp>
      <p:sp>
        <p:nvSpPr>
          <p:cNvPr id="14339" name="Text Box 4"/>
          <p:cNvSpPr txBox="1">
            <a:spLocks noChangeArrowheads="1"/>
          </p:cNvSpPr>
          <p:nvPr/>
        </p:nvSpPr>
        <p:spPr bwMode="auto">
          <a:xfrm>
            <a:off x="6019800" y="19812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3600"/>
              <a:t>Reign:  1547-1553</a:t>
            </a:r>
            <a:endParaRPr lang="en-US" altLang="en-US" sz="2400"/>
          </a:p>
        </p:txBody>
      </p:sp>
      <p:sp>
        <p:nvSpPr>
          <p:cNvPr id="14340" name="Text Box 5"/>
          <p:cNvSpPr txBox="1">
            <a:spLocks noChangeArrowheads="1"/>
          </p:cNvSpPr>
          <p:nvPr/>
        </p:nvSpPr>
        <p:spPr bwMode="auto">
          <a:xfrm>
            <a:off x="6096000" y="2743201"/>
            <a:ext cx="4343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a:t>Notes: </a:t>
            </a:r>
          </a:p>
          <a:p>
            <a:pPr algn="ctr">
              <a:spcBef>
                <a:spcPct val="50000"/>
              </a:spcBef>
              <a:buFontTx/>
              <a:buNone/>
            </a:pPr>
            <a:r>
              <a:rPr lang="en-US" altLang="en-US"/>
              <a:t>Sickly, died at age 15</a:t>
            </a:r>
          </a:p>
        </p:txBody>
      </p:sp>
      <p:pic>
        <p:nvPicPr>
          <p:cNvPr id="143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4648200"/>
            <a:ext cx="15668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600200"/>
            <a:ext cx="34877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453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0" y="304800"/>
            <a:ext cx="7772400" cy="1143000"/>
          </a:xfrm>
        </p:spPr>
        <p:txBody>
          <a:bodyPr>
            <a:normAutofit fontScale="90000"/>
          </a:bodyPr>
          <a:lstStyle/>
          <a:p>
            <a:r>
              <a:rPr lang="en-US" altLang="en-US"/>
              <a:t>Mary I</a:t>
            </a:r>
            <a:br>
              <a:rPr lang="en-US" altLang="en-US"/>
            </a:br>
            <a:r>
              <a:rPr lang="en-US" altLang="en-US" sz="1400" b="1">
                <a:latin typeface="Palatino" charset="0"/>
              </a:rPr>
              <a:t>“</a:t>
            </a:r>
            <a:r>
              <a:rPr lang="en-US" altLang="en-US" sz="1400" b="1">
                <a:solidFill>
                  <a:srgbClr val="000000"/>
                </a:solidFill>
                <a:latin typeface="Palatino" charset="0"/>
              </a:rPr>
              <a:t>Mary, by the Grace of God Queen of England, Spain, France, Jerusalem, both the Sicilies and Ireland, Defender of the Faith, Archduke of Austria, Dukes of Burgundy, Milan and Brabant, Count of Habsburg, Flanders and Tyrol”</a:t>
            </a:r>
          </a:p>
        </p:txBody>
      </p:sp>
      <p:sp>
        <p:nvSpPr>
          <p:cNvPr id="16387" name="Text Box 3"/>
          <p:cNvSpPr txBox="1">
            <a:spLocks noChangeArrowheads="1"/>
          </p:cNvSpPr>
          <p:nvPr/>
        </p:nvSpPr>
        <p:spPr bwMode="auto">
          <a:xfrm>
            <a:off x="6019800" y="19812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3600"/>
              <a:t>Reign:  1553-1558</a:t>
            </a:r>
            <a:endParaRPr lang="en-US" altLang="en-US" sz="2400"/>
          </a:p>
        </p:txBody>
      </p:sp>
      <p:sp>
        <p:nvSpPr>
          <p:cNvPr id="16388" name="Text Box 4"/>
          <p:cNvSpPr txBox="1">
            <a:spLocks noChangeArrowheads="1"/>
          </p:cNvSpPr>
          <p:nvPr/>
        </p:nvSpPr>
        <p:spPr bwMode="auto">
          <a:xfrm>
            <a:off x="5791200" y="2743201"/>
            <a:ext cx="4724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a:t>Notes: </a:t>
            </a:r>
          </a:p>
          <a:p>
            <a:pPr algn="ctr">
              <a:spcBef>
                <a:spcPct val="50000"/>
              </a:spcBef>
              <a:buFontTx/>
              <a:buNone/>
            </a:pPr>
            <a:r>
              <a:rPr lang="en-US" altLang="en-US" sz="2800"/>
              <a:t>Persecuted Anglicans; known as “Bloody Mary”</a:t>
            </a:r>
            <a:endParaRPr lang="en-US" altLang="en-US"/>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4648200"/>
            <a:ext cx="15668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600200"/>
            <a:ext cx="38290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38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0" y="304800"/>
            <a:ext cx="7772400" cy="1143000"/>
          </a:xfrm>
        </p:spPr>
        <p:txBody>
          <a:bodyPr/>
          <a:lstStyle/>
          <a:p>
            <a:r>
              <a:rPr lang="en-US" altLang="en-US"/>
              <a:t>Elizabeth I</a:t>
            </a:r>
            <a:br>
              <a:rPr lang="en-US" altLang="en-US"/>
            </a:br>
            <a:r>
              <a:rPr lang="en-US" altLang="en-US" sz="1400" b="1">
                <a:solidFill>
                  <a:srgbClr val="000000"/>
                </a:solidFill>
                <a:latin typeface="Palatino" charset="0"/>
              </a:rPr>
              <a:t>"Elizabeth, by the Grace of God, Queen of England, France and Ireland, Fidei defensor, etc."</a:t>
            </a:r>
          </a:p>
        </p:txBody>
      </p:sp>
      <p:sp>
        <p:nvSpPr>
          <p:cNvPr id="18435" name="Text Box 3"/>
          <p:cNvSpPr txBox="1">
            <a:spLocks noChangeArrowheads="1"/>
          </p:cNvSpPr>
          <p:nvPr/>
        </p:nvSpPr>
        <p:spPr bwMode="auto">
          <a:xfrm>
            <a:off x="6019800" y="19812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3600"/>
              <a:t>Reign:  1558-1603</a:t>
            </a:r>
            <a:endParaRPr lang="en-US" altLang="en-US" sz="2400"/>
          </a:p>
        </p:txBody>
      </p:sp>
      <p:sp>
        <p:nvSpPr>
          <p:cNvPr id="18436" name="Text Box 4"/>
          <p:cNvSpPr txBox="1">
            <a:spLocks noChangeArrowheads="1"/>
          </p:cNvSpPr>
          <p:nvPr/>
        </p:nvSpPr>
        <p:spPr bwMode="auto">
          <a:xfrm>
            <a:off x="6096000" y="2743200"/>
            <a:ext cx="4419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2400"/>
              <a:t>Notes: </a:t>
            </a:r>
          </a:p>
          <a:p>
            <a:pPr algn="ctr">
              <a:spcBef>
                <a:spcPct val="50000"/>
              </a:spcBef>
              <a:buFontTx/>
              <a:buNone/>
            </a:pPr>
            <a:r>
              <a:rPr lang="en-US" altLang="en-US" sz="2400"/>
              <a:t>Defeated Spanish Armada </a:t>
            </a:r>
          </a:p>
          <a:p>
            <a:pPr algn="ctr">
              <a:spcBef>
                <a:spcPct val="50000"/>
              </a:spcBef>
              <a:buFontTx/>
              <a:buNone/>
            </a:pPr>
            <a:r>
              <a:rPr lang="en-US" altLang="en-US" sz="2400"/>
              <a:t>“The Virgin Queen” died without an heir</a:t>
            </a:r>
            <a:endParaRPr lang="en-US" altLang="en-US"/>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4648200"/>
            <a:ext cx="15668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1" y="1447800"/>
            <a:ext cx="35401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717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galle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90800"/>
            <a:ext cx="40957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p:cNvSpPr txBox="1">
            <a:spLocks noChangeArrowheads="1"/>
          </p:cNvSpPr>
          <p:nvPr/>
        </p:nvSpPr>
        <p:spPr bwMode="auto">
          <a:xfrm>
            <a:off x="7239000" y="1941513"/>
            <a:ext cx="289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100" name="Text Box 6"/>
          <p:cNvSpPr txBox="1">
            <a:spLocks noChangeArrowheads="1"/>
          </p:cNvSpPr>
          <p:nvPr/>
        </p:nvSpPr>
        <p:spPr bwMode="auto">
          <a:xfrm>
            <a:off x="6248400" y="1371600"/>
            <a:ext cx="3886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t>-The Catholic Spanish attempt to conquer Protestant England </a:t>
            </a:r>
          </a:p>
          <a:p>
            <a:pPr eaLnBrk="1" hangingPunct="1">
              <a:spcBef>
                <a:spcPct val="50000"/>
              </a:spcBef>
              <a:buFontTx/>
              <a:buNone/>
            </a:pPr>
            <a:r>
              <a:rPr lang="en-US" altLang="en-US" sz="2800"/>
              <a:t>-The invasion fails, and Spanish Navy is destroyed.</a:t>
            </a:r>
          </a:p>
          <a:p>
            <a:pPr eaLnBrk="1" hangingPunct="1">
              <a:spcBef>
                <a:spcPct val="50000"/>
              </a:spcBef>
              <a:buFontTx/>
              <a:buNone/>
            </a:pPr>
            <a:r>
              <a:rPr lang="en-US" altLang="en-US" sz="2800"/>
              <a:t>-Opens up New World to non-Spanish colonization.</a:t>
            </a:r>
          </a:p>
        </p:txBody>
      </p:sp>
      <p:sp>
        <p:nvSpPr>
          <p:cNvPr id="6" name="Rectangle 5"/>
          <p:cNvSpPr/>
          <p:nvPr/>
        </p:nvSpPr>
        <p:spPr>
          <a:xfrm>
            <a:off x="2209800" y="228601"/>
            <a:ext cx="8124340" cy="76944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400" b="1" spc="50" dirty="0">
                <a:ln w="11430"/>
                <a:solidFill>
                  <a:srgbClr val="C00000"/>
                </a:solidFill>
                <a:effectLst>
                  <a:outerShdw blurRad="76200" dist="50800" dir="5400000" algn="tl" rotWithShape="0">
                    <a:srgbClr val="000000">
                      <a:alpha val="65000"/>
                    </a:srgbClr>
                  </a:outerShdw>
                </a:effectLst>
                <a:latin typeface="Algerian" pitchFamily="82" charset="0"/>
                <a:hlinkClick r:id="rId3"/>
              </a:rPr>
              <a:t>The Spanish Armada - 1588</a:t>
            </a:r>
            <a:endParaRPr lang="en-US" sz="4400" b="1" spc="50" dirty="0">
              <a:ln w="11430"/>
              <a:solidFill>
                <a:srgbClr val="C00000"/>
              </a:solidFill>
              <a:effectLst>
                <a:outerShdw blurRad="76200" dist="50800" dir="5400000" algn="tl" rotWithShape="0">
                  <a:srgbClr val="000000">
                    <a:alpha val="65000"/>
                  </a:srgbClr>
                </a:outerShdw>
              </a:effectLst>
              <a:latin typeface="Arial" charset="0"/>
            </a:endParaRPr>
          </a:p>
        </p:txBody>
      </p:sp>
      <p:pic>
        <p:nvPicPr>
          <p:cNvPr id="7" name="Picture 6" descr="racing-shi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376489"/>
            <a:ext cx="525780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zpage072.gif">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295401"/>
            <a:ext cx="36576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p:cNvSpPr/>
          <p:nvPr/>
        </p:nvSpPr>
        <p:spPr>
          <a:xfrm>
            <a:off x="1981200" y="4495800"/>
            <a:ext cx="2971800" cy="1905000"/>
          </a:xfrm>
          <a:prstGeom prst="wedgeEllipseCallout">
            <a:avLst>
              <a:gd name="adj1" fmla="val 6673"/>
              <a:gd name="adj2" fmla="val -13895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We gave the Spanish a sound drubbing!</a:t>
            </a:r>
          </a:p>
        </p:txBody>
      </p:sp>
    </p:spTree>
    <p:extLst>
      <p:ext uri="{BB962C8B-B14F-4D97-AF65-F5344CB8AC3E}">
        <p14:creationId xmlns:p14="http://schemas.microsoft.com/office/powerpoint/2010/main" val="2474892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1000" fill="hold"/>
                                        <p:tgtEl>
                                          <p:spTgt spid="4098"/>
                                        </p:tgtEl>
                                        <p:attrNameLst>
                                          <p:attrName>ppt_x</p:attrName>
                                        </p:attrNameLst>
                                      </p:cBhvr>
                                      <p:tavLst>
                                        <p:tav tm="0">
                                          <p:val>
                                            <p:strVal val="0-#ppt_w/2"/>
                                          </p:val>
                                        </p:tav>
                                        <p:tav tm="100000">
                                          <p:val>
                                            <p:strVal val="#ppt_x"/>
                                          </p:val>
                                        </p:tav>
                                      </p:tavLst>
                                    </p:anim>
                                    <p:anim calcmode="lin" valueType="num">
                                      <p:cBhvr additive="base">
                                        <p:cTn id="8" dur="10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fill="hold" nodeType="clickEffect">
                                  <p:stCondLst>
                                    <p:cond delay="0"/>
                                  </p:stCondLst>
                                  <p:childTnLst>
                                    <p:anim calcmode="lin" valueType="num">
                                      <p:cBhvr additive="base">
                                        <p:cTn id="18" dur="2000"/>
                                        <p:tgtEl>
                                          <p:spTgt spid="4098"/>
                                        </p:tgtEl>
                                        <p:attrNameLst>
                                          <p:attrName>ppt_x</p:attrName>
                                        </p:attrNameLst>
                                      </p:cBhvr>
                                      <p:tavLst>
                                        <p:tav tm="0">
                                          <p:val>
                                            <p:strVal val="ppt_x"/>
                                          </p:val>
                                        </p:tav>
                                        <p:tav tm="100000">
                                          <p:val>
                                            <p:strVal val="ppt_x"/>
                                          </p:val>
                                        </p:tav>
                                      </p:tavLst>
                                    </p:anim>
                                    <p:anim calcmode="lin" valueType="num">
                                      <p:cBhvr additive="base">
                                        <p:cTn id="19" dur="2000"/>
                                        <p:tgtEl>
                                          <p:spTgt spid="4098"/>
                                        </p:tgtEl>
                                        <p:attrNameLst>
                                          <p:attrName>ppt_y</p:attrName>
                                        </p:attrNameLst>
                                      </p:cBhvr>
                                      <p:tavLst>
                                        <p:tav tm="0">
                                          <p:val>
                                            <p:strVal val="ppt_y"/>
                                          </p:val>
                                        </p:tav>
                                        <p:tav tm="100000">
                                          <p:val>
                                            <p:strVal val="1+ppt_h/2"/>
                                          </p:val>
                                        </p:tav>
                                      </p:tavLst>
                                    </p:anim>
                                    <p:set>
                                      <p:cBhvr>
                                        <p:cTn id="20" dur="1" fill="hold">
                                          <p:stCondLst>
                                            <p:cond delay="1999"/>
                                          </p:stCondLst>
                                        </p:cTn>
                                        <p:tgtEl>
                                          <p:spTgt spid="409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8" fill="hold" nodeType="clickEffect">
                                  <p:stCondLst>
                                    <p:cond delay="0"/>
                                  </p:stCondLst>
                                  <p:childTnLst>
                                    <p:anim calcmode="lin" valueType="num">
                                      <p:cBhvr additive="base">
                                        <p:cTn id="24" dur="1000"/>
                                        <p:tgtEl>
                                          <p:spTgt spid="7"/>
                                        </p:tgtEl>
                                        <p:attrNameLst>
                                          <p:attrName>ppt_x</p:attrName>
                                        </p:attrNameLst>
                                      </p:cBhvr>
                                      <p:tavLst>
                                        <p:tav tm="0">
                                          <p:val>
                                            <p:strVal val="ppt_x"/>
                                          </p:val>
                                        </p:tav>
                                        <p:tav tm="100000">
                                          <p:val>
                                            <p:strVal val="0-ppt_w/2"/>
                                          </p:val>
                                        </p:tav>
                                      </p:tavLst>
                                    </p:anim>
                                    <p:anim calcmode="lin" valueType="num">
                                      <p:cBhvr additive="base">
                                        <p:cTn id="25" dur="1000"/>
                                        <p:tgtEl>
                                          <p:spTgt spid="7"/>
                                        </p:tgtEl>
                                        <p:attrNameLst>
                                          <p:attrName>ppt_y</p:attrName>
                                        </p:attrNameLst>
                                      </p:cBhvr>
                                      <p:tavLst>
                                        <p:tav tm="0">
                                          <p:val>
                                            <p:strVal val="ppt_y"/>
                                          </p:val>
                                        </p:tav>
                                        <p:tav tm="100000">
                                          <p:val>
                                            <p:strVal val="ppt_y"/>
                                          </p:val>
                                        </p:tav>
                                      </p:tavLst>
                                    </p:anim>
                                    <p:set>
                                      <p:cBhvr>
                                        <p:cTn id="26" dur="1" fill="hold">
                                          <p:stCondLst>
                                            <p:cond delay="999"/>
                                          </p:stCondLst>
                                        </p:cTn>
                                        <p:tgtEl>
                                          <p:spTgt spid="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0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ralegh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8600"/>
            <a:ext cx="5181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383890" y="469491"/>
            <a:ext cx="8915400" cy="584775"/>
          </a:xfrm>
          <a:prstGeom prst="rect">
            <a:avLst/>
          </a:prstGeom>
          <a:noFill/>
        </p:spPr>
        <p:txBody>
          <a:bodyPr>
            <a:spAutoFit/>
          </a:bodyPr>
          <a:lstStyle/>
          <a:p>
            <a:pPr eaLnBrk="1" hangingPunct="1">
              <a:defRPr/>
            </a:pP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rPr>
              <a:t>Sir Walter Raleigh</a:t>
            </a:r>
          </a:p>
        </p:txBody>
      </p:sp>
      <p:sp>
        <p:nvSpPr>
          <p:cNvPr id="23556" name="TextBox 9"/>
          <p:cNvSpPr txBox="1">
            <a:spLocks noChangeArrowheads="1"/>
          </p:cNvSpPr>
          <p:nvPr/>
        </p:nvSpPr>
        <p:spPr bwMode="auto">
          <a:xfrm>
            <a:off x="563880" y="1443831"/>
            <a:ext cx="474553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2800" dirty="0"/>
              <a:t>To earn Queen Elizabeth’s favor, decided to colonize America</a:t>
            </a:r>
          </a:p>
          <a:p>
            <a:pPr eaLnBrk="1" hangingPunct="1">
              <a:spcBef>
                <a:spcPct val="0"/>
              </a:spcBef>
              <a:buFontTx/>
              <a:buChar char="-"/>
            </a:pPr>
            <a:r>
              <a:rPr lang="en-US" altLang="en-US" sz="2800" dirty="0"/>
              <a:t>Named his colony “Virginia” in her honor</a:t>
            </a:r>
          </a:p>
          <a:p>
            <a:pPr eaLnBrk="1" hangingPunct="1">
              <a:spcBef>
                <a:spcPct val="0"/>
              </a:spcBef>
              <a:buFontTx/>
              <a:buChar char="-"/>
            </a:pPr>
            <a:r>
              <a:rPr lang="en-US" altLang="en-US" sz="2800" dirty="0"/>
              <a:t>Later executed by James I</a:t>
            </a:r>
          </a:p>
        </p:txBody>
      </p:sp>
    </p:spTree>
    <p:extLst>
      <p:ext uri="{BB962C8B-B14F-4D97-AF65-F5344CB8AC3E}">
        <p14:creationId xmlns:p14="http://schemas.microsoft.com/office/powerpoint/2010/main" val="186696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nc_e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13" y="-294969"/>
            <a:ext cx="13342374" cy="1000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title"/>
          </p:nvPr>
        </p:nvSpPr>
        <p:spPr/>
        <p:txBody>
          <a:bodyPr/>
          <a:lstStyle/>
          <a:p>
            <a:pPr algn="l" eaLnBrk="1" hangingPunct="1"/>
            <a:r>
              <a:rPr lang="en-US" altLang="en-US">
                <a:solidFill>
                  <a:schemeClr val="bg1"/>
                </a:solidFill>
                <a:latin typeface="Algerian" panose="04020705040A02060702" pitchFamily="82" charset="0"/>
              </a:rPr>
              <a:t>Roanoke – The Lost Colony</a:t>
            </a:r>
          </a:p>
        </p:txBody>
      </p:sp>
      <p:sp>
        <p:nvSpPr>
          <p:cNvPr id="24580" name="Rectangle 3"/>
          <p:cNvSpPr>
            <a:spLocks noGrp="1" noChangeArrowheads="1"/>
          </p:cNvSpPr>
          <p:nvPr>
            <p:ph type="body" idx="1"/>
          </p:nvPr>
        </p:nvSpPr>
        <p:spPr/>
        <p:txBody>
          <a:bodyPr/>
          <a:lstStyle/>
          <a:p>
            <a:pPr eaLnBrk="1" hangingPunct="1"/>
            <a:r>
              <a:rPr lang="en-US" altLang="en-US" dirty="0">
                <a:solidFill>
                  <a:schemeClr val="bg1"/>
                </a:solidFill>
              </a:rPr>
              <a:t>Sir Walter Raleigh sent 100 settlers in 1585, but they returned home</a:t>
            </a:r>
          </a:p>
          <a:p>
            <a:pPr eaLnBrk="1" hangingPunct="1"/>
            <a:r>
              <a:rPr lang="en-US" altLang="en-US" dirty="0">
                <a:solidFill>
                  <a:schemeClr val="bg1"/>
                </a:solidFill>
              </a:rPr>
              <a:t>120 Settlers travel in 1587, but the settlement disappears within the next 3 years.</a:t>
            </a:r>
          </a:p>
          <a:p>
            <a:pPr eaLnBrk="1" hangingPunct="1"/>
            <a:endParaRPr lang="en-US" altLang="en-US" dirty="0">
              <a:solidFill>
                <a:schemeClr val="bg1"/>
              </a:solidFill>
            </a:endParaRPr>
          </a:p>
        </p:txBody>
      </p:sp>
      <p:sp>
        <p:nvSpPr>
          <p:cNvPr id="2" name="Freeform 1"/>
          <p:cNvSpPr/>
          <p:nvPr/>
        </p:nvSpPr>
        <p:spPr>
          <a:xfrm>
            <a:off x="11250612" y="2350782"/>
            <a:ext cx="312123" cy="348173"/>
          </a:xfrm>
          <a:custGeom>
            <a:avLst/>
            <a:gdLst>
              <a:gd name="connsiteX0" fmla="*/ 134470 w 178760"/>
              <a:gd name="connsiteY0" fmla="*/ 68594 h 203065"/>
              <a:gd name="connsiteX1" fmla="*/ 67235 w 178760"/>
              <a:gd name="connsiteY1" fmla="*/ 14806 h 203065"/>
              <a:gd name="connsiteX2" fmla="*/ 26894 w 178760"/>
              <a:gd name="connsiteY2" fmla="*/ 1359 h 203065"/>
              <a:gd name="connsiteX3" fmla="*/ 0 w 178760"/>
              <a:gd name="connsiteY3" fmla="*/ 41700 h 203065"/>
              <a:gd name="connsiteX4" fmla="*/ 26894 w 178760"/>
              <a:gd name="connsiteY4" fmla="*/ 82041 h 203065"/>
              <a:gd name="connsiteX5" fmla="*/ 40341 w 178760"/>
              <a:gd name="connsiteY5" fmla="*/ 122382 h 203065"/>
              <a:gd name="connsiteX6" fmla="*/ 121023 w 178760"/>
              <a:gd name="connsiteY6" fmla="*/ 176171 h 203065"/>
              <a:gd name="connsiteX7" fmla="*/ 161364 w 178760"/>
              <a:gd name="connsiteY7" fmla="*/ 203065 h 203065"/>
              <a:gd name="connsiteX8" fmla="*/ 147917 w 178760"/>
              <a:gd name="connsiteY8" fmla="*/ 82041 h 203065"/>
              <a:gd name="connsiteX9" fmla="*/ 134470 w 178760"/>
              <a:gd name="connsiteY9" fmla="*/ 68594 h 20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760" h="203065">
                <a:moveTo>
                  <a:pt x="134470" y="68594"/>
                </a:moveTo>
                <a:cubicBezTo>
                  <a:pt x="121023" y="57388"/>
                  <a:pt x="91573" y="30017"/>
                  <a:pt x="67235" y="14806"/>
                </a:cubicBezTo>
                <a:cubicBezTo>
                  <a:pt x="55215" y="7294"/>
                  <a:pt x="40055" y="-3905"/>
                  <a:pt x="26894" y="1359"/>
                </a:cubicBezTo>
                <a:cubicBezTo>
                  <a:pt x="11889" y="7361"/>
                  <a:pt x="8965" y="28253"/>
                  <a:pt x="0" y="41700"/>
                </a:cubicBezTo>
                <a:cubicBezTo>
                  <a:pt x="8965" y="55147"/>
                  <a:pt x="19666" y="67586"/>
                  <a:pt x="26894" y="82041"/>
                </a:cubicBezTo>
                <a:cubicBezTo>
                  <a:pt x="33233" y="94719"/>
                  <a:pt x="30318" y="112359"/>
                  <a:pt x="40341" y="122382"/>
                </a:cubicBezTo>
                <a:cubicBezTo>
                  <a:pt x="63197" y="145238"/>
                  <a:pt x="94129" y="158241"/>
                  <a:pt x="121023" y="176171"/>
                </a:cubicBezTo>
                <a:lnTo>
                  <a:pt x="161364" y="203065"/>
                </a:lnTo>
                <a:cubicBezTo>
                  <a:pt x="173793" y="165779"/>
                  <a:pt x="199263" y="116271"/>
                  <a:pt x="147917" y="82041"/>
                </a:cubicBezTo>
                <a:cubicBezTo>
                  <a:pt x="103846" y="52661"/>
                  <a:pt x="147917" y="79800"/>
                  <a:pt x="134470" y="68594"/>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7284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62552" y="365125"/>
            <a:ext cx="7491247" cy="1325563"/>
          </a:xfrm>
        </p:spPr>
        <p:txBody>
          <a:bodyPr/>
          <a:lstStyle/>
          <a:p>
            <a:pPr eaLnBrk="1" hangingPunct="1"/>
            <a:r>
              <a:rPr lang="en-US" altLang="en-US" sz="7200" dirty="0">
                <a:solidFill>
                  <a:srgbClr val="CC3300"/>
                </a:solidFill>
                <a:latin typeface="Chiller" panose="04020404031007020602" pitchFamily="82" charset="0"/>
                <a:hlinkClick r:id="rId2"/>
              </a:rPr>
              <a:t>CROATOAN</a:t>
            </a:r>
          </a:p>
        </p:txBody>
      </p:sp>
      <p:sp>
        <p:nvSpPr>
          <p:cNvPr id="25603" name="Rectangle 3"/>
          <p:cNvSpPr>
            <a:spLocks noGrp="1" noChangeArrowheads="1"/>
          </p:cNvSpPr>
          <p:nvPr>
            <p:ph type="body" idx="1"/>
          </p:nvPr>
        </p:nvSpPr>
        <p:spPr>
          <a:xfrm>
            <a:off x="2057400" y="1981201"/>
            <a:ext cx="8229600" cy="4525963"/>
          </a:xfrm>
        </p:spPr>
        <p:txBody>
          <a:bodyPr/>
          <a:lstStyle/>
          <a:p>
            <a:pPr eaLnBrk="1" hangingPunct="1"/>
            <a:r>
              <a:rPr lang="en-US" altLang="en-US">
                <a:solidFill>
                  <a:srgbClr val="CC3300"/>
                </a:solidFill>
              </a:rPr>
              <a:t>May have been destroyed by the Spanish</a:t>
            </a:r>
          </a:p>
          <a:p>
            <a:pPr eaLnBrk="1" hangingPunct="1"/>
            <a:r>
              <a:rPr lang="en-US" altLang="en-US">
                <a:solidFill>
                  <a:srgbClr val="CC3300"/>
                </a:solidFill>
              </a:rPr>
              <a:t>May have been hit by a plague</a:t>
            </a:r>
          </a:p>
          <a:p>
            <a:pPr eaLnBrk="1" hangingPunct="1"/>
            <a:r>
              <a:rPr lang="en-US" altLang="en-US">
                <a:solidFill>
                  <a:srgbClr val="CC3300"/>
                </a:solidFill>
              </a:rPr>
              <a:t>May have been destroyed by Indians</a:t>
            </a:r>
          </a:p>
          <a:p>
            <a:pPr eaLnBrk="1" hangingPunct="1"/>
            <a:r>
              <a:rPr lang="en-US" altLang="en-US">
                <a:solidFill>
                  <a:srgbClr val="CC3300"/>
                </a:solidFill>
              </a:rPr>
              <a:t>May have sailed for home, but lost at sea</a:t>
            </a:r>
          </a:p>
          <a:p>
            <a:pPr eaLnBrk="1" hangingPunct="1"/>
            <a:r>
              <a:rPr lang="en-US" altLang="en-US">
                <a:solidFill>
                  <a:srgbClr val="CC3300"/>
                </a:solidFill>
              </a:rPr>
              <a:t>May have joined the local Hatteras Indians</a:t>
            </a:r>
          </a:p>
        </p:txBody>
      </p:sp>
    </p:spTree>
    <p:extLst>
      <p:ext uri="{BB962C8B-B14F-4D97-AF65-F5344CB8AC3E}">
        <p14:creationId xmlns:p14="http://schemas.microsoft.com/office/powerpoint/2010/main" val="3351044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5943600" y="1268414"/>
            <a:ext cx="4572000" cy="4708525"/>
          </a:xfrm>
        </p:spPr>
        <p:txBody>
          <a:bodyPr/>
          <a:lstStyle/>
          <a:p>
            <a:r>
              <a:rPr lang="en-US" altLang="en-US" dirty="0"/>
              <a:t>Document signed by King John at Runnymede</a:t>
            </a:r>
          </a:p>
          <a:p>
            <a:r>
              <a:rPr lang="en-US" altLang="en-US" i="1" dirty="0"/>
              <a:t>Limited the power of the King over the nobles</a:t>
            </a:r>
          </a:p>
          <a:p>
            <a:r>
              <a:rPr lang="en-US" altLang="en-US" dirty="0"/>
              <a:t>The origin of English law and liberty</a:t>
            </a:r>
          </a:p>
          <a:p>
            <a:r>
              <a:rPr lang="en-US" altLang="en-US" dirty="0"/>
              <a:t>Considered the forerunner of the US Constitution and Bill of Rights</a:t>
            </a:r>
          </a:p>
        </p:txBody>
      </p:sp>
      <p:pic>
        <p:nvPicPr>
          <p:cNvPr id="5123" name="Picture 2" descr="https://www.archivesfoundation.org/site/uploads/2013/09/Magna-Carta.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6" y="1308100"/>
            <a:ext cx="5319713"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81200" y="265801"/>
            <a:ext cx="8382000" cy="923330"/>
          </a:xfrm>
          <a:prstGeom prst="rect">
            <a:avLst/>
          </a:prstGeom>
          <a:noFill/>
        </p:spPr>
        <p:txBody>
          <a:bodyPr>
            <a:spAutoFit/>
          </a:bodyPr>
          <a:lstStyle/>
          <a:p>
            <a:pPr algn="ctr">
              <a:defRPr/>
            </a:pPr>
            <a:r>
              <a:rPr lang="en-US" sz="5400" b="1" dirty="0">
                <a:ln w="22225">
                  <a:solidFill>
                    <a:schemeClr val="tx2"/>
                  </a:solidFill>
                  <a:prstDash val="solid"/>
                </a:ln>
                <a:solidFill>
                  <a:srgbClr val="FFCC66"/>
                </a:solidFill>
                <a:latin typeface="Papyrus" panose="03070502060502030205" pitchFamily="66" charset="0"/>
                <a:hlinkClick r:id="rId4"/>
              </a:rPr>
              <a:t>Magna Carta - 1215</a:t>
            </a:r>
            <a:endParaRPr lang="en-US" sz="5400" b="1" dirty="0">
              <a:ln w="22225">
                <a:solidFill>
                  <a:schemeClr val="tx2"/>
                </a:solidFill>
                <a:prstDash val="solid"/>
              </a:ln>
              <a:solidFill>
                <a:srgbClr val="FFCC66"/>
              </a:solidFill>
            </a:endParaRPr>
          </a:p>
        </p:txBody>
      </p:sp>
    </p:spTree>
    <p:extLst>
      <p:ext uri="{BB962C8B-B14F-4D97-AF65-F5344CB8AC3E}">
        <p14:creationId xmlns:p14="http://schemas.microsoft.com/office/powerpoint/2010/main" val="141892134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86000" y="304800"/>
            <a:ext cx="7772400" cy="1143000"/>
          </a:xfrm>
        </p:spPr>
        <p:txBody>
          <a:bodyPr/>
          <a:lstStyle/>
          <a:p>
            <a:r>
              <a:rPr lang="en-US" altLang="en-US"/>
              <a:t>James I</a:t>
            </a:r>
            <a:br>
              <a:rPr lang="en-US" altLang="en-US"/>
            </a:br>
            <a:r>
              <a:rPr lang="en-US" altLang="en-US" sz="1400" b="1">
                <a:solidFill>
                  <a:srgbClr val="000000"/>
                </a:solidFill>
                <a:latin typeface="Palatino" charset="0"/>
              </a:rPr>
              <a:t>"James, King of England, Scotland, France and Ireland, Defender of the Faith, etc."</a:t>
            </a:r>
            <a:endParaRPr lang="en-US" altLang="en-US" sz="1300">
              <a:solidFill>
                <a:srgbClr val="000000"/>
              </a:solidFill>
            </a:endParaRPr>
          </a:p>
        </p:txBody>
      </p:sp>
      <p:sp>
        <p:nvSpPr>
          <p:cNvPr id="20483" name="Text Box 3"/>
          <p:cNvSpPr txBox="1">
            <a:spLocks noChangeArrowheads="1"/>
          </p:cNvSpPr>
          <p:nvPr/>
        </p:nvSpPr>
        <p:spPr bwMode="auto">
          <a:xfrm>
            <a:off x="6019800" y="19812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3600"/>
              <a:t>Reign:  1603-1625</a:t>
            </a:r>
            <a:endParaRPr lang="en-US" altLang="en-US" sz="2400"/>
          </a:p>
        </p:txBody>
      </p:sp>
      <p:sp>
        <p:nvSpPr>
          <p:cNvPr id="20484" name="Text Box 4"/>
          <p:cNvSpPr txBox="1">
            <a:spLocks noChangeArrowheads="1"/>
          </p:cNvSpPr>
          <p:nvPr/>
        </p:nvSpPr>
        <p:spPr bwMode="auto">
          <a:xfrm>
            <a:off x="6096000" y="2743200"/>
            <a:ext cx="4419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2400"/>
              <a:t>Notes: </a:t>
            </a:r>
          </a:p>
          <a:p>
            <a:pPr algn="ctr">
              <a:spcBef>
                <a:spcPct val="50000"/>
              </a:spcBef>
              <a:buFontTx/>
              <a:buNone/>
            </a:pPr>
            <a:r>
              <a:rPr lang="en-US" altLang="en-US" sz="2400"/>
              <a:t>United thrones of England and Scotland </a:t>
            </a:r>
          </a:p>
          <a:p>
            <a:pPr algn="ctr">
              <a:spcBef>
                <a:spcPct val="50000"/>
              </a:spcBef>
              <a:buFontTx/>
              <a:buNone/>
            </a:pPr>
            <a:endParaRPr lang="en-US" altLang="en-US"/>
          </a:p>
        </p:txBody>
      </p:sp>
      <p:pic>
        <p:nvPicPr>
          <p:cNvPr id="2048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4267200"/>
            <a:ext cx="1785938"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371600"/>
            <a:ext cx="30114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476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2_cardinal__dw_mug_2.jpg"/>
          <p:cNvPicPr>
            <a:picLocks noChangeAspect="1"/>
          </p:cNvPicPr>
          <p:nvPr/>
        </p:nvPicPr>
        <p:blipFill>
          <a:blip r:embed="rId2" cstate="print"/>
          <a:stretch>
            <a:fillRect/>
          </a:stretch>
        </p:blipFill>
        <p:spPr>
          <a:xfrm>
            <a:off x="4343400" y="990600"/>
            <a:ext cx="3352800" cy="1676400"/>
          </a:xfrm>
          <a:prstGeom prst="rect">
            <a:avLst/>
          </a:prstGeom>
        </p:spPr>
      </p:pic>
      <p:sp>
        <p:nvSpPr>
          <p:cNvPr id="15" name="Rectangle 14"/>
          <p:cNvSpPr/>
          <p:nvPr/>
        </p:nvSpPr>
        <p:spPr>
          <a:xfrm>
            <a:off x="3962401" y="152401"/>
            <a:ext cx="4073551" cy="1200329"/>
          </a:xfrm>
          <a:prstGeom prst="rect">
            <a:avLst/>
          </a:prstGeom>
          <a:noFill/>
        </p:spPr>
        <p:txBody>
          <a:bodyPr wrap="none" lIns="91440" tIns="45720" rIns="91440" bIns="45720">
            <a:spAutoFit/>
          </a:bodyPr>
          <a:lstStyle/>
          <a:p>
            <a:pPr algn="ctr"/>
            <a:r>
              <a:rPr lang="en-US" sz="7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lgerian" pitchFamily="82" charset="0"/>
              </a:rPr>
              <a:t>VIRGINIA</a:t>
            </a:r>
            <a:endParaRPr lang="en-US" sz="7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9" name="Picture 18" descr="Virginiacolony.png"/>
          <p:cNvPicPr>
            <a:picLocks noChangeAspect="1"/>
          </p:cNvPicPr>
          <p:nvPr/>
        </p:nvPicPr>
        <p:blipFill>
          <a:blip r:embed="rId3" cstate="print"/>
          <a:stretch>
            <a:fillRect/>
          </a:stretch>
        </p:blipFill>
        <p:spPr>
          <a:xfrm>
            <a:off x="4114800" y="2514601"/>
            <a:ext cx="3962400" cy="4140709"/>
          </a:xfrm>
          <a:prstGeom prst="rect">
            <a:avLst/>
          </a:prstGeom>
        </p:spPr>
      </p:pic>
      <p:pic>
        <p:nvPicPr>
          <p:cNvPr id="11266" name="Picture 2" descr="http://www.donleonluxurycigars.com/wp-content/uploads/2014/07/costa-rican-cigars-tobacco-plant.jpg"/>
          <p:cNvPicPr>
            <a:picLocks noChangeAspect="1" noChangeArrowheads="1"/>
          </p:cNvPicPr>
          <p:nvPr/>
        </p:nvPicPr>
        <p:blipFill>
          <a:blip r:embed="rId4" cstate="print"/>
          <a:srcRect/>
          <a:stretch>
            <a:fillRect/>
          </a:stretch>
        </p:blipFill>
        <p:spPr bwMode="auto">
          <a:xfrm>
            <a:off x="1524000" y="2895601"/>
            <a:ext cx="2476500" cy="2000251"/>
          </a:xfrm>
          <a:prstGeom prst="rect">
            <a:avLst/>
          </a:prstGeom>
          <a:noFill/>
        </p:spPr>
      </p:pic>
      <p:pic>
        <p:nvPicPr>
          <p:cNvPr id="11268" name="Picture 4" descr="http://www.donleonluxurycigars.com/wp-content/uploads/2014/07/costa-rican-cigars-tobacco-plant.jpg"/>
          <p:cNvPicPr>
            <a:picLocks noChangeAspect="1" noChangeArrowheads="1"/>
          </p:cNvPicPr>
          <p:nvPr/>
        </p:nvPicPr>
        <p:blipFill>
          <a:blip r:embed="rId4" cstate="print"/>
          <a:srcRect/>
          <a:stretch>
            <a:fillRect/>
          </a:stretch>
        </p:blipFill>
        <p:spPr bwMode="auto">
          <a:xfrm>
            <a:off x="1524000" y="4857750"/>
            <a:ext cx="2476500" cy="2000251"/>
          </a:xfrm>
          <a:prstGeom prst="rect">
            <a:avLst/>
          </a:prstGeom>
          <a:noFill/>
        </p:spPr>
      </p:pic>
      <p:pic>
        <p:nvPicPr>
          <p:cNvPr id="11270" name="Picture 6" descr="http://www.donleonluxurycigars.com/wp-content/uploads/2014/07/costa-rican-cigars-tobacco-plant.jpg"/>
          <p:cNvPicPr>
            <a:picLocks noChangeAspect="1" noChangeArrowheads="1"/>
          </p:cNvPicPr>
          <p:nvPr/>
        </p:nvPicPr>
        <p:blipFill>
          <a:blip r:embed="rId4" cstate="print"/>
          <a:srcRect/>
          <a:stretch>
            <a:fillRect/>
          </a:stretch>
        </p:blipFill>
        <p:spPr bwMode="auto">
          <a:xfrm>
            <a:off x="1524000" y="762001"/>
            <a:ext cx="2476500" cy="2000251"/>
          </a:xfrm>
          <a:prstGeom prst="rect">
            <a:avLst/>
          </a:prstGeom>
          <a:noFill/>
        </p:spPr>
      </p:pic>
      <p:pic>
        <p:nvPicPr>
          <p:cNvPr id="11272" name="Picture 8" descr="http://www.donleonluxurycigars.com/wp-content/uploads/2014/07/costa-rican-cigars-tobacco-plant.jpg"/>
          <p:cNvPicPr>
            <a:picLocks noChangeAspect="1" noChangeArrowheads="1"/>
          </p:cNvPicPr>
          <p:nvPr/>
        </p:nvPicPr>
        <p:blipFill>
          <a:blip r:embed="rId4" cstate="print"/>
          <a:srcRect/>
          <a:stretch>
            <a:fillRect/>
          </a:stretch>
        </p:blipFill>
        <p:spPr bwMode="auto">
          <a:xfrm>
            <a:off x="8077200" y="4857750"/>
            <a:ext cx="2476500" cy="2000251"/>
          </a:xfrm>
          <a:prstGeom prst="rect">
            <a:avLst/>
          </a:prstGeom>
          <a:noFill/>
        </p:spPr>
      </p:pic>
      <p:pic>
        <p:nvPicPr>
          <p:cNvPr id="11274" name="Picture 10" descr="http://www.donleonluxurycigars.com/wp-content/uploads/2014/07/costa-rican-cigars-tobacco-plant.jpg"/>
          <p:cNvPicPr>
            <a:picLocks noChangeAspect="1" noChangeArrowheads="1"/>
          </p:cNvPicPr>
          <p:nvPr/>
        </p:nvPicPr>
        <p:blipFill>
          <a:blip r:embed="rId4" cstate="print"/>
          <a:srcRect/>
          <a:stretch>
            <a:fillRect/>
          </a:stretch>
        </p:blipFill>
        <p:spPr bwMode="auto">
          <a:xfrm>
            <a:off x="8077200" y="2895601"/>
            <a:ext cx="2476500" cy="2000251"/>
          </a:xfrm>
          <a:prstGeom prst="rect">
            <a:avLst/>
          </a:prstGeom>
          <a:noFill/>
        </p:spPr>
      </p:pic>
      <p:pic>
        <p:nvPicPr>
          <p:cNvPr id="11276" name="Picture 12" descr="http://www.donleonluxurycigars.com/wp-content/uploads/2014/07/costa-rican-cigars-tobacco-plant.jpg"/>
          <p:cNvPicPr>
            <a:picLocks noChangeAspect="1" noChangeArrowheads="1"/>
          </p:cNvPicPr>
          <p:nvPr/>
        </p:nvPicPr>
        <p:blipFill>
          <a:blip r:embed="rId4" cstate="print"/>
          <a:srcRect/>
          <a:stretch>
            <a:fillRect/>
          </a:stretch>
        </p:blipFill>
        <p:spPr bwMode="auto">
          <a:xfrm>
            <a:off x="8191500" y="762001"/>
            <a:ext cx="2476500" cy="2000251"/>
          </a:xfrm>
          <a:prstGeom prst="rect">
            <a:avLst/>
          </a:prstGeom>
          <a:noFill/>
        </p:spPr>
      </p:pic>
    </p:spTree>
    <p:extLst>
      <p:ext uri="{BB962C8B-B14F-4D97-AF65-F5344CB8AC3E}">
        <p14:creationId xmlns:p14="http://schemas.microsoft.com/office/powerpoint/2010/main" val="2488501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0" y="685801"/>
            <a:ext cx="3276600" cy="1200329"/>
          </a:xfrm>
          <a:prstGeom prst="rect">
            <a:avLst/>
          </a:prstGeom>
          <a:noFill/>
        </p:spPr>
        <p:txBody>
          <a:bodyPr wrap="square" rtlCol="0">
            <a:spAutoFit/>
          </a:bodyPr>
          <a:lstStyle/>
          <a:p>
            <a:r>
              <a:rPr lang="en-US" sz="3600" dirty="0">
                <a:latin typeface="Baskerville Old Face" pitchFamily="18" charset="0"/>
              </a:rPr>
              <a:t>Founded: 1607</a:t>
            </a:r>
          </a:p>
          <a:p>
            <a:endParaRPr lang="en-US" sz="3600" dirty="0">
              <a:latin typeface="Baskerville Old Face" pitchFamily="18" charset="0"/>
            </a:endParaRPr>
          </a:p>
        </p:txBody>
      </p:sp>
      <p:sp>
        <p:nvSpPr>
          <p:cNvPr id="4" name="TextBox 3"/>
          <p:cNvSpPr txBox="1"/>
          <p:nvPr/>
        </p:nvSpPr>
        <p:spPr>
          <a:xfrm>
            <a:off x="2209800" y="5410200"/>
            <a:ext cx="9296400" cy="1600438"/>
          </a:xfrm>
          <a:prstGeom prst="rect">
            <a:avLst/>
          </a:prstGeom>
          <a:noFill/>
        </p:spPr>
        <p:txBody>
          <a:bodyPr wrap="square" rtlCol="0">
            <a:spAutoFit/>
          </a:bodyPr>
          <a:lstStyle/>
          <a:p>
            <a:r>
              <a:rPr lang="en-US" sz="4000" dirty="0">
                <a:latin typeface="Baskerville Old Face" pitchFamily="18" charset="0"/>
              </a:rPr>
              <a:t>Founder: The Virginia Company (a </a:t>
            </a:r>
            <a:r>
              <a:rPr lang="en-US" sz="4000" i="1" dirty="0">
                <a:latin typeface="Baskerville Old Face" pitchFamily="18" charset="0"/>
              </a:rPr>
              <a:t>joint stock company</a:t>
            </a:r>
            <a:r>
              <a:rPr lang="en-US" sz="4000" dirty="0">
                <a:latin typeface="Baskerville Old Face" pitchFamily="18" charset="0"/>
              </a:rPr>
              <a:t>) and John Smith</a:t>
            </a:r>
          </a:p>
          <a:p>
            <a:endParaRPr lang="en-US" dirty="0"/>
          </a:p>
        </p:txBody>
      </p:sp>
      <p:sp>
        <p:nvSpPr>
          <p:cNvPr id="23" name="Rectangle 22"/>
          <p:cNvSpPr/>
          <p:nvPr/>
        </p:nvSpPr>
        <p:spPr>
          <a:xfrm>
            <a:off x="1524000" y="1"/>
            <a:ext cx="1481496" cy="461665"/>
          </a:xfrm>
          <a:prstGeom prst="rect">
            <a:avLst/>
          </a:prstGeom>
          <a:noFill/>
        </p:spPr>
        <p:txBody>
          <a:bodyPr wrap="none" lIns="91440" tIns="45720" rIns="91440" bIns="45720">
            <a:spAutoFit/>
          </a:bodyPr>
          <a:lstStyle/>
          <a:p>
            <a:pPr algn="ctr"/>
            <a:r>
              <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lgerian" pitchFamily="82" charset="0"/>
              </a:rPr>
              <a:t>VIRGINIA</a:t>
            </a:r>
            <a:endPar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24" name="Picture 23" descr="32352.jpg"/>
          <p:cNvPicPr>
            <a:picLocks noChangeAspect="1"/>
          </p:cNvPicPr>
          <p:nvPr/>
        </p:nvPicPr>
        <p:blipFill>
          <a:blip r:embed="rId2" cstate="print"/>
          <a:stretch>
            <a:fillRect/>
          </a:stretch>
        </p:blipFill>
        <p:spPr>
          <a:xfrm>
            <a:off x="2057400" y="1600200"/>
            <a:ext cx="5065776" cy="3648456"/>
          </a:xfrm>
          <a:prstGeom prst="rect">
            <a:avLst/>
          </a:prstGeom>
        </p:spPr>
      </p:pic>
      <p:pic>
        <p:nvPicPr>
          <p:cNvPr id="25" name="Picture 24" descr="johnsmith.jpg"/>
          <p:cNvPicPr>
            <a:picLocks noChangeAspect="1"/>
          </p:cNvPicPr>
          <p:nvPr/>
        </p:nvPicPr>
        <p:blipFill>
          <a:blip r:embed="rId3" cstate="print"/>
          <a:stretch>
            <a:fillRect/>
          </a:stretch>
        </p:blipFill>
        <p:spPr>
          <a:xfrm>
            <a:off x="7620000" y="1600200"/>
            <a:ext cx="2743200" cy="3609474"/>
          </a:xfrm>
          <a:prstGeom prst="rect">
            <a:avLst/>
          </a:prstGeom>
        </p:spPr>
      </p:pic>
    </p:spTree>
    <p:extLst>
      <p:ext uri="{BB962C8B-B14F-4D97-AF65-F5344CB8AC3E}">
        <p14:creationId xmlns:p14="http://schemas.microsoft.com/office/powerpoint/2010/main" val="313871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5410201"/>
            <a:ext cx="7848600" cy="1200329"/>
          </a:xfrm>
          <a:prstGeom prst="rect">
            <a:avLst/>
          </a:prstGeom>
          <a:noFill/>
        </p:spPr>
        <p:txBody>
          <a:bodyPr wrap="square" rtlCol="0">
            <a:spAutoFit/>
          </a:bodyPr>
          <a:lstStyle/>
          <a:p>
            <a:pPr algn="ctr"/>
            <a:r>
              <a:rPr lang="en-US" sz="3600" dirty="0">
                <a:latin typeface="Baskerville Old Face" pitchFamily="18" charset="0"/>
              </a:rPr>
              <a:t>Reason:   To start a successful English colony in America, get rich (gold?)</a:t>
            </a:r>
          </a:p>
        </p:txBody>
      </p:sp>
      <p:sp>
        <p:nvSpPr>
          <p:cNvPr id="9" name="Rectangle 8"/>
          <p:cNvSpPr/>
          <p:nvPr/>
        </p:nvSpPr>
        <p:spPr>
          <a:xfrm>
            <a:off x="1524000" y="1"/>
            <a:ext cx="1481496" cy="461665"/>
          </a:xfrm>
          <a:prstGeom prst="rect">
            <a:avLst/>
          </a:prstGeom>
          <a:noFill/>
        </p:spPr>
        <p:txBody>
          <a:bodyPr wrap="none" lIns="91440" tIns="45720" rIns="91440" bIns="45720">
            <a:spAutoFit/>
          </a:bodyPr>
          <a:lstStyle/>
          <a:p>
            <a:pPr algn="ctr"/>
            <a:r>
              <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lgerian" pitchFamily="82" charset="0"/>
              </a:rPr>
              <a:t>VIRGINIA</a:t>
            </a:r>
            <a:endPar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0" name="Picture 9" descr="jamestown.jpg"/>
          <p:cNvPicPr>
            <a:picLocks noChangeAspect="1"/>
          </p:cNvPicPr>
          <p:nvPr/>
        </p:nvPicPr>
        <p:blipFill>
          <a:blip r:embed="rId2" cstate="print"/>
          <a:stretch>
            <a:fillRect/>
          </a:stretch>
        </p:blipFill>
        <p:spPr>
          <a:xfrm>
            <a:off x="2057401" y="838200"/>
            <a:ext cx="7982857" cy="4572000"/>
          </a:xfrm>
          <a:prstGeom prst="rect">
            <a:avLst/>
          </a:prstGeom>
        </p:spPr>
      </p:pic>
    </p:spTree>
    <p:extLst>
      <p:ext uri="{BB962C8B-B14F-4D97-AF65-F5344CB8AC3E}">
        <p14:creationId xmlns:p14="http://schemas.microsoft.com/office/powerpoint/2010/main" val="3437266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JSmithheart2"/>
          <p:cNvPicPr>
            <a:picLocks noChangeAspect="1" noChangeArrowheads="1"/>
          </p:cNvPicPr>
          <p:nvPr/>
        </p:nvPicPr>
        <p:blipFill>
          <a:blip r:embed="rId2" cstate="print"/>
          <a:srcRect/>
          <a:stretch>
            <a:fillRect/>
          </a:stretch>
        </p:blipFill>
        <p:spPr bwMode="auto">
          <a:xfrm>
            <a:off x="6043369" y="1770414"/>
            <a:ext cx="2687638" cy="3133725"/>
          </a:xfrm>
          <a:prstGeom prst="rect">
            <a:avLst/>
          </a:prstGeom>
          <a:noFill/>
          <a:ln w="9525">
            <a:noFill/>
            <a:miter lim="800000"/>
            <a:headEnd/>
            <a:tailEnd/>
          </a:ln>
        </p:spPr>
      </p:pic>
      <p:pic>
        <p:nvPicPr>
          <p:cNvPr id="13318" name="Picture 6" descr="Pocahontas-big"/>
          <p:cNvPicPr>
            <a:picLocks noChangeAspect="1" noChangeArrowheads="1"/>
          </p:cNvPicPr>
          <p:nvPr/>
        </p:nvPicPr>
        <p:blipFill>
          <a:blip r:embed="rId3" cstate="print"/>
          <a:srcRect/>
          <a:stretch>
            <a:fillRect/>
          </a:stretch>
        </p:blipFill>
        <p:spPr bwMode="auto">
          <a:xfrm>
            <a:off x="3277675" y="1249879"/>
            <a:ext cx="3000375" cy="3857625"/>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686"/>
            <a:ext cx="4115337"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8294" y="1603168"/>
            <a:ext cx="4655782" cy="4752109"/>
          </a:xfrm>
          <a:prstGeom prst="rect">
            <a:avLst/>
          </a:prstGeom>
        </p:spPr>
      </p:pic>
    </p:spTree>
    <p:extLst>
      <p:ext uri="{BB962C8B-B14F-4D97-AF65-F5344CB8AC3E}">
        <p14:creationId xmlns:p14="http://schemas.microsoft.com/office/powerpoint/2010/main" val="150646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p:cTn id="7" dur="500" fill="hold"/>
                                        <p:tgtEl>
                                          <p:spTgt spid="13318"/>
                                        </p:tgtEl>
                                        <p:attrNameLst>
                                          <p:attrName>ppt_w</p:attrName>
                                        </p:attrNameLst>
                                      </p:cBhvr>
                                      <p:tavLst>
                                        <p:tav tm="0">
                                          <p:val>
                                            <p:fltVal val="0"/>
                                          </p:val>
                                        </p:tav>
                                        <p:tav tm="100000">
                                          <p:val>
                                            <p:strVal val="#ppt_w"/>
                                          </p:val>
                                        </p:tav>
                                      </p:tavLst>
                                    </p:anim>
                                    <p:anim calcmode="lin" valueType="num">
                                      <p:cBhvr>
                                        <p:cTn id="8" dur="500" fill="hold"/>
                                        <p:tgtEl>
                                          <p:spTgt spid="13318"/>
                                        </p:tgtEl>
                                        <p:attrNameLst>
                                          <p:attrName>ppt_h</p:attrName>
                                        </p:attrNameLst>
                                      </p:cBhvr>
                                      <p:tavLst>
                                        <p:tav tm="0">
                                          <p:val>
                                            <p:fltVal val="0"/>
                                          </p:val>
                                        </p:tav>
                                        <p:tav tm="100000">
                                          <p:val>
                                            <p:strVal val="#ppt_h"/>
                                          </p:val>
                                        </p:tav>
                                      </p:tavLst>
                                    </p:anim>
                                    <p:animEffect transition="in" filter="fade">
                                      <p:cBhvr>
                                        <p:cTn id="9" dur="500"/>
                                        <p:tgtEl>
                                          <p:spTgt spid="133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3317"/>
                                        </p:tgtEl>
                                        <p:attrNameLst>
                                          <p:attrName>style.visibility</p:attrName>
                                        </p:attrNameLst>
                                      </p:cBhvr>
                                      <p:to>
                                        <p:strVal val="visible"/>
                                      </p:to>
                                    </p:set>
                                    <p:anim calcmode="lin" valueType="num">
                                      <p:cBhvr>
                                        <p:cTn id="14" dur="500" fill="hold"/>
                                        <p:tgtEl>
                                          <p:spTgt spid="13317"/>
                                        </p:tgtEl>
                                        <p:attrNameLst>
                                          <p:attrName>ppt_w</p:attrName>
                                        </p:attrNameLst>
                                      </p:cBhvr>
                                      <p:tavLst>
                                        <p:tav tm="0">
                                          <p:val>
                                            <p:fltVal val="0"/>
                                          </p:val>
                                        </p:tav>
                                        <p:tav tm="100000">
                                          <p:val>
                                            <p:strVal val="#ppt_w"/>
                                          </p:val>
                                        </p:tav>
                                      </p:tavLst>
                                    </p:anim>
                                    <p:anim calcmode="lin" valueType="num">
                                      <p:cBhvr>
                                        <p:cTn id="15" dur="500" fill="hold"/>
                                        <p:tgtEl>
                                          <p:spTgt spid="13317"/>
                                        </p:tgtEl>
                                        <p:attrNameLst>
                                          <p:attrName>ppt_h</p:attrName>
                                        </p:attrNameLst>
                                      </p:cBhvr>
                                      <p:tavLst>
                                        <p:tav tm="0">
                                          <p:val>
                                            <p:fltVal val="0"/>
                                          </p:val>
                                        </p:tav>
                                        <p:tav tm="100000">
                                          <p:val>
                                            <p:strVal val="#ppt_h"/>
                                          </p:val>
                                        </p:tav>
                                      </p:tavLst>
                                    </p:anim>
                                    <p:animEffect transition="in" filter="fade">
                                      <p:cBhvr>
                                        <p:cTn id="16"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0" y="76200"/>
            <a:ext cx="12192000" cy="990600"/>
          </a:xfrm>
        </p:spPr>
        <p:txBody>
          <a:bodyPr>
            <a:normAutofit/>
          </a:bodyPr>
          <a:lstStyle/>
          <a:p>
            <a:pPr eaLnBrk="1" hangingPunct="1"/>
            <a:r>
              <a:rPr lang="en-US" dirty="0"/>
              <a:t>St. Augustine vs. Jamestown</a:t>
            </a:r>
          </a:p>
        </p:txBody>
      </p:sp>
      <p:sp>
        <p:nvSpPr>
          <p:cNvPr id="11267" name="Rectangle 3"/>
          <p:cNvSpPr>
            <a:spLocks noGrp="1" noChangeArrowheads="1"/>
          </p:cNvSpPr>
          <p:nvPr>
            <p:ph type="subTitle" idx="1"/>
          </p:nvPr>
        </p:nvSpPr>
        <p:spPr>
          <a:xfrm>
            <a:off x="1828800" y="990600"/>
            <a:ext cx="4419600" cy="5334000"/>
          </a:xfrm>
        </p:spPr>
        <p:txBody>
          <a:bodyPr>
            <a:normAutofit lnSpcReduction="10000"/>
          </a:bodyPr>
          <a:lstStyle/>
          <a:p>
            <a:pPr eaLnBrk="1" hangingPunct="1">
              <a:lnSpc>
                <a:spcPct val="90000"/>
              </a:lnSpc>
            </a:pPr>
            <a:r>
              <a:rPr lang="en-US" sz="3600" b="1" dirty="0"/>
              <a:t>St. Augustine</a:t>
            </a:r>
          </a:p>
          <a:p>
            <a:pPr eaLnBrk="1" hangingPunct="1">
              <a:lnSpc>
                <a:spcPct val="90000"/>
              </a:lnSpc>
            </a:pPr>
            <a:r>
              <a:rPr lang="en-US" dirty="0"/>
              <a:t>-100 farmers</a:t>
            </a:r>
          </a:p>
          <a:p>
            <a:pPr eaLnBrk="1" hangingPunct="1">
              <a:lnSpc>
                <a:spcPct val="90000"/>
              </a:lnSpc>
            </a:pPr>
            <a:r>
              <a:rPr lang="en-US" dirty="0"/>
              <a:t>-100 sailors</a:t>
            </a:r>
          </a:p>
          <a:p>
            <a:pPr eaLnBrk="1" hangingPunct="1">
              <a:lnSpc>
                <a:spcPct val="90000"/>
              </a:lnSpc>
            </a:pPr>
            <a:r>
              <a:rPr lang="en-US" dirty="0"/>
              <a:t>-300 soldiers</a:t>
            </a:r>
          </a:p>
          <a:p>
            <a:pPr eaLnBrk="1" hangingPunct="1">
              <a:lnSpc>
                <a:spcPct val="90000"/>
              </a:lnSpc>
            </a:pPr>
            <a:r>
              <a:rPr lang="en-US" dirty="0"/>
              <a:t>-Supplies for 1 year</a:t>
            </a:r>
          </a:p>
          <a:p>
            <a:pPr eaLnBrk="1" hangingPunct="1">
              <a:lnSpc>
                <a:spcPct val="90000"/>
              </a:lnSpc>
            </a:pPr>
            <a:r>
              <a:rPr lang="en-US" dirty="0"/>
              <a:t>-500 settlers (including women, children, tradesmen)</a:t>
            </a:r>
          </a:p>
          <a:p>
            <a:pPr eaLnBrk="1" hangingPunct="1">
              <a:lnSpc>
                <a:spcPct val="90000"/>
              </a:lnSpc>
            </a:pPr>
            <a:r>
              <a:rPr lang="en-US" dirty="0"/>
              <a:t>-12 priests</a:t>
            </a:r>
          </a:p>
          <a:p>
            <a:pPr eaLnBrk="1" hangingPunct="1">
              <a:lnSpc>
                <a:spcPct val="90000"/>
              </a:lnSpc>
            </a:pPr>
            <a:r>
              <a:rPr lang="en-US" dirty="0"/>
              <a:t>-100 horses</a:t>
            </a:r>
          </a:p>
          <a:p>
            <a:pPr eaLnBrk="1" hangingPunct="1">
              <a:lnSpc>
                <a:spcPct val="90000"/>
              </a:lnSpc>
            </a:pPr>
            <a:r>
              <a:rPr lang="en-US" dirty="0"/>
              <a:t>-200 calves</a:t>
            </a:r>
          </a:p>
          <a:p>
            <a:pPr eaLnBrk="1" hangingPunct="1">
              <a:lnSpc>
                <a:spcPct val="90000"/>
              </a:lnSpc>
            </a:pPr>
            <a:r>
              <a:rPr lang="en-US" dirty="0"/>
              <a:t>-400 hogs</a:t>
            </a:r>
          </a:p>
          <a:p>
            <a:pPr eaLnBrk="1" hangingPunct="1">
              <a:lnSpc>
                <a:spcPct val="90000"/>
              </a:lnSpc>
            </a:pPr>
            <a:r>
              <a:rPr lang="en-US" dirty="0"/>
              <a:t>-400 sheep</a:t>
            </a:r>
          </a:p>
        </p:txBody>
      </p:sp>
      <p:sp>
        <p:nvSpPr>
          <p:cNvPr id="11268" name="Text Box 4"/>
          <p:cNvSpPr txBox="1">
            <a:spLocks noChangeArrowheads="1"/>
          </p:cNvSpPr>
          <p:nvPr/>
        </p:nvSpPr>
        <p:spPr bwMode="auto">
          <a:xfrm>
            <a:off x="6055936" y="914401"/>
            <a:ext cx="4191000" cy="6417141"/>
          </a:xfrm>
          <a:prstGeom prst="rect">
            <a:avLst/>
          </a:prstGeom>
          <a:noFill/>
          <a:ln w="9525">
            <a:noFill/>
            <a:miter lim="800000"/>
            <a:headEnd/>
            <a:tailEnd/>
          </a:ln>
        </p:spPr>
        <p:txBody>
          <a:bodyPr>
            <a:spAutoFit/>
          </a:bodyPr>
          <a:lstStyle/>
          <a:p>
            <a:pPr algn="ctr">
              <a:spcBef>
                <a:spcPct val="50000"/>
              </a:spcBef>
            </a:pPr>
            <a:r>
              <a:rPr lang="en-US" sz="3600" b="1" dirty="0"/>
              <a:t>Jamestown</a:t>
            </a:r>
          </a:p>
          <a:p>
            <a:pPr algn="ctr">
              <a:spcBef>
                <a:spcPct val="50000"/>
              </a:spcBef>
            </a:pPr>
            <a:r>
              <a:rPr lang="en-US" sz="2400" dirty="0"/>
              <a:t>-48 gentlemen</a:t>
            </a:r>
          </a:p>
          <a:p>
            <a:pPr algn="ctr">
              <a:spcBef>
                <a:spcPct val="50000"/>
              </a:spcBef>
            </a:pPr>
            <a:r>
              <a:rPr lang="en-US" sz="2400" dirty="0"/>
              <a:t>-12 tradesmen</a:t>
            </a:r>
          </a:p>
          <a:p>
            <a:pPr algn="ctr">
              <a:spcBef>
                <a:spcPct val="50000"/>
              </a:spcBef>
            </a:pPr>
            <a:r>
              <a:rPr lang="en-US" sz="2400" dirty="0"/>
              <a:t>-5 carpenters</a:t>
            </a:r>
          </a:p>
          <a:p>
            <a:pPr algn="ctr">
              <a:spcBef>
                <a:spcPct val="50000"/>
              </a:spcBef>
            </a:pPr>
            <a:r>
              <a:rPr lang="en-US" sz="2400" dirty="0"/>
              <a:t>-7 soldiers</a:t>
            </a:r>
          </a:p>
          <a:p>
            <a:pPr algn="ctr">
              <a:spcBef>
                <a:spcPct val="50000"/>
              </a:spcBef>
            </a:pPr>
            <a:r>
              <a:rPr lang="en-US" sz="2400" dirty="0"/>
              <a:t>-1 preacher</a:t>
            </a:r>
          </a:p>
          <a:p>
            <a:pPr algn="ctr">
              <a:spcBef>
                <a:spcPct val="50000"/>
              </a:spcBef>
            </a:pPr>
            <a:r>
              <a:rPr lang="en-US" sz="2400" dirty="0"/>
              <a:t>-6 councilors</a:t>
            </a:r>
          </a:p>
          <a:p>
            <a:pPr algn="ctr">
              <a:spcBef>
                <a:spcPct val="50000"/>
              </a:spcBef>
              <a:buFontTx/>
              <a:buChar char="-"/>
            </a:pPr>
            <a:r>
              <a:rPr lang="en-US" sz="2400" dirty="0"/>
              <a:t> 11 Laborers</a:t>
            </a:r>
          </a:p>
          <a:p>
            <a:pPr algn="ctr">
              <a:spcBef>
                <a:spcPct val="50000"/>
              </a:spcBef>
              <a:buFontTx/>
              <a:buChar char="-"/>
            </a:pPr>
            <a:r>
              <a:rPr lang="en-US" sz="2400" dirty="0"/>
              <a:t>15 “other”</a:t>
            </a:r>
          </a:p>
          <a:p>
            <a:pPr algn="ctr">
              <a:spcBef>
                <a:spcPct val="50000"/>
              </a:spcBef>
              <a:buFontTx/>
              <a:buChar char="-"/>
            </a:pPr>
            <a:r>
              <a:rPr lang="en-US" sz="2400" dirty="0"/>
              <a:t>Whatever supplies are left on the boat</a:t>
            </a:r>
          </a:p>
          <a:p>
            <a:pPr>
              <a:spcBef>
                <a:spcPct val="50000"/>
              </a:spcBef>
            </a:pPr>
            <a:endParaRPr lang="en-US" dirty="0"/>
          </a:p>
        </p:txBody>
      </p:sp>
    </p:spTree>
    <p:extLst>
      <p:ext uri="{BB962C8B-B14F-4D97-AF65-F5344CB8AC3E}">
        <p14:creationId xmlns:p14="http://schemas.microsoft.com/office/powerpoint/2010/main" val="134526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 calcmode="lin" valueType="num">
                                      <p:cBhvr additive="base">
                                        <p:cTn id="31"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67">
                                            <p:txEl>
                                              <p:pRg st="5" end="5"/>
                                            </p:txEl>
                                          </p:spTgt>
                                        </p:tgtEl>
                                        <p:attrNameLst>
                                          <p:attrName>style.visibility</p:attrName>
                                        </p:attrNameLst>
                                      </p:cBhvr>
                                      <p:to>
                                        <p:strVal val="visible"/>
                                      </p:to>
                                    </p:set>
                                    <p:anim calcmode="lin" valueType="num">
                                      <p:cBhvr additive="base">
                                        <p:cTn id="37" dur="5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2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267">
                                            <p:txEl>
                                              <p:pRg st="6" end="6"/>
                                            </p:txEl>
                                          </p:spTgt>
                                        </p:tgtEl>
                                        <p:attrNameLst>
                                          <p:attrName>style.visibility</p:attrName>
                                        </p:attrNameLst>
                                      </p:cBhvr>
                                      <p:to>
                                        <p:strVal val="visible"/>
                                      </p:to>
                                    </p:set>
                                    <p:anim calcmode="lin" valueType="num">
                                      <p:cBhvr additive="base">
                                        <p:cTn id="43" dur="5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2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267">
                                            <p:txEl>
                                              <p:pRg st="7" end="7"/>
                                            </p:txEl>
                                          </p:spTgt>
                                        </p:tgtEl>
                                        <p:attrNameLst>
                                          <p:attrName>style.visibility</p:attrName>
                                        </p:attrNameLst>
                                      </p:cBhvr>
                                      <p:to>
                                        <p:strVal val="visible"/>
                                      </p:to>
                                    </p:set>
                                    <p:anim calcmode="lin" valueType="num">
                                      <p:cBhvr additive="base">
                                        <p:cTn id="49" dur="500" fill="hold"/>
                                        <p:tgtEl>
                                          <p:spTgt spid="1126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2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267">
                                            <p:txEl>
                                              <p:pRg st="8" end="8"/>
                                            </p:txEl>
                                          </p:spTgt>
                                        </p:tgtEl>
                                        <p:attrNameLst>
                                          <p:attrName>style.visibility</p:attrName>
                                        </p:attrNameLst>
                                      </p:cBhvr>
                                      <p:to>
                                        <p:strVal val="visible"/>
                                      </p:to>
                                    </p:set>
                                    <p:anim calcmode="lin" valueType="num">
                                      <p:cBhvr additive="base">
                                        <p:cTn id="55" dur="500" fill="hold"/>
                                        <p:tgtEl>
                                          <p:spTgt spid="1126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2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267">
                                            <p:txEl>
                                              <p:pRg st="9" end="9"/>
                                            </p:txEl>
                                          </p:spTgt>
                                        </p:tgtEl>
                                        <p:attrNameLst>
                                          <p:attrName>style.visibility</p:attrName>
                                        </p:attrNameLst>
                                      </p:cBhvr>
                                      <p:to>
                                        <p:strVal val="visible"/>
                                      </p:to>
                                    </p:set>
                                    <p:anim calcmode="lin" valueType="num">
                                      <p:cBhvr additive="base">
                                        <p:cTn id="61" dur="500" fill="hold"/>
                                        <p:tgtEl>
                                          <p:spTgt spid="1126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12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267">
                                            <p:txEl>
                                              <p:pRg st="10" end="10"/>
                                            </p:txEl>
                                          </p:spTgt>
                                        </p:tgtEl>
                                        <p:attrNameLst>
                                          <p:attrName>style.visibility</p:attrName>
                                        </p:attrNameLst>
                                      </p:cBhvr>
                                      <p:to>
                                        <p:strVal val="visible"/>
                                      </p:to>
                                    </p:set>
                                    <p:anim calcmode="lin" valueType="num">
                                      <p:cBhvr additive="base">
                                        <p:cTn id="67" dur="500" fill="hold"/>
                                        <p:tgtEl>
                                          <p:spTgt spid="1126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12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11268"/>
                                        </p:tgtEl>
                                        <p:attrNameLst>
                                          <p:attrName>style.visibility</p:attrName>
                                        </p:attrNameLst>
                                      </p:cBhvr>
                                      <p:to>
                                        <p:strVal val="visible"/>
                                      </p:to>
                                    </p:set>
                                    <p:anim calcmode="lin" valueType="num">
                                      <p:cBhvr additive="base">
                                        <p:cTn id="73" dur="500" fill="hold"/>
                                        <p:tgtEl>
                                          <p:spTgt spid="11268"/>
                                        </p:tgtEl>
                                        <p:attrNameLst>
                                          <p:attrName>ppt_x</p:attrName>
                                        </p:attrNameLst>
                                      </p:cBhvr>
                                      <p:tavLst>
                                        <p:tav tm="0">
                                          <p:val>
                                            <p:strVal val="1+#ppt_w/2"/>
                                          </p:val>
                                        </p:tav>
                                        <p:tav tm="100000">
                                          <p:val>
                                            <p:strVal val="#ppt_x"/>
                                          </p:val>
                                        </p:tav>
                                      </p:tavLst>
                                    </p:anim>
                                    <p:anim calcmode="lin" valueType="num">
                                      <p:cBhvr additive="base">
                                        <p:cTn id="74"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1126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0"/>
            <a:ext cx="8229600" cy="1143000"/>
          </a:xfrm>
        </p:spPr>
        <p:txBody>
          <a:bodyPr>
            <a:normAutofit/>
          </a:bodyPr>
          <a:lstStyle/>
          <a:p>
            <a:pPr eaLnBrk="1" hangingPunct="1"/>
            <a:r>
              <a:rPr lang="en-US" sz="3200" dirty="0">
                <a:latin typeface="Goudy Stout" panose="0202090407030B020401" pitchFamily="18" charset="0"/>
              </a:rPr>
              <a:t>Jamestown Notes</a:t>
            </a:r>
          </a:p>
        </p:txBody>
      </p:sp>
      <p:sp>
        <p:nvSpPr>
          <p:cNvPr id="13315" name="Rectangle 3"/>
          <p:cNvSpPr>
            <a:spLocks noGrp="1" noChangeArrowheads="1"/>
          </p:cNvSpPr>
          <p:nvPr>
            <p:ph type="body" idx="1"/>
          </p:nvPr>
        </p:nvSpPr>
        <p:spPr>
          <a:xfrm>
            <a:off x="1981200" y="990600"/>
            <a:ext cx="8229600" cy="5867400"/>
          </a:xfrm>
        </p:spPr>
        <p:txBody>
          <a:bodyPr>
            <a:normAutofit lnSpcReduction="10000"/>
          </a:bodyPr>
          <a:lstStyle/>
          <a:p>
            <a:pPr eaLnBrk="1" hangingPunct="1">
              <a:lnSpc>
                <a:spcPct val="80000"/>
              </a:lnSpc>
            </a:pPr>
            <a:r>
              <a:rPr lang="en-US" dirty="0"/>
              <a:t>First “successful” English colony in the New World</a:t>
            </a:r>
          </a:p>
          <a:p>
            <a:pPr eaLnBrk="1" hangingPunct="1">
              <a:lnSpc>
                <a:spcPct val="80000"/>
              </a:lnSpc>
            </a:pPr>
            <a:endParaRPr lang="en-US" dirty="0"/>
          </a:p>
          <a:p>
            <a:pPr eaLnBrk="1" hangingPunct="1">
              <a:lnSpc>
                <a:spcPct val="80000"/>
              </a:lnSpc>
            </a:pPr>
            <a:r>
              <a:rPr lang="en-US" dirty="0"/>
              <a:t>The colony lost 440 of 500 original settlers by 1610, especially during “</a:t>
            </a:r>
            <a:r>
              <a:rPr lang="en-US" dirty="0">
                <a:hlinkClick r:id="rId2"/>
              </a:rPr>
              <a:t>The Starving Time</a:t>
            </a:r>
            <a:r>
              <a:rPr lang="en-US" dirty="0"/>
              <a:t>.”</a:t>
            </a:r>
          </a:p>
          <a:p>
            <a:pPr eaLnBrk="1" hangingPunct="1">
              <a:lnSpc>
                <a:spcPct val="80000"/>
              </a:lnSpc>
            </a:pPr>
            <a:endParaRPr lang="en-US" dirty="0"/>
          </a:p>
          <a:p>
            <a:pPr eaLnBrk="1" hangingPunct="1">
              <a:lnSpc>
                <a:spcPct val="80000"/>
              </a:lnSpc>
            </a:pPr>
            <a:r>
              <a:rPr lang="en-US" dirty="0"/>
              <a:t>In 1612, tobacco was introduced by John Rolfe – this made the colony successful. His wife was Pocahontas.</a:t>
            </a:r>
          </a:p>
          <a:p>
            <a:pPr eaLnBrk="1" hangingPunct="1">
              <a:lnSpc>
                <a:spcPct val="80000"/>
              </a:lnSpc>
            </a:pPr>
            <a:endParaRPr lang="en-US" dirty="0"/>
          </a:p>
          <a:p>
            <a:pPr eaLnBrk="1" hangingPunct="1">
              <a:lnSpc>
                <a:spcPct val="80000"/>
              </a:lnSpc>
            </a:pPr>
            <a:r>
              <a:rPr lang="en-US" dirty="0"/>
              <a:t>1619: First House of Burgesses is elected, the representatives of the people who made laws for the colony. This is the first elected assembly in America – </a:t>
            </a:r>
            <a:r>
              <a:rPr lang="en-US" i="1" dirty="0"/>
              <a:t>representative government.</a:t>
            </a:r>
          </a:p>
          <a:p>
            <a:pPr eaLnBrk="1" hangingPunct="1">
              <a:lnSpc>
                <a:spcPct val="80000"/>
              </a:lnSpc>
            </a:pPr>
            <a:endParaRPr lang="en-US" dirty="0"/>
          </a:p>
          <a:p>
            <a:pPr eaLnBrk="1" hangingPunct="1">
              <a:lnSpc>
                <a:spcPct val="80000"/>
              </a:lnSpc>
            </a:pPr>
            <a:r>
              <a:rPr lang="en-US" dirty="0"/>
              <a:t>1619, the colony imported the first African slaves in English America.</a:t>
            </a:r>
          </a:p>
          <a:p>
            <a:pPr eaLnBrk="1" hangingPunct="1">
              <a:lnSpc>
                <a:spcPct val="80000"/>
              </a:lnSpc>
            </a:pPr>
            <a:endParaRPr lang="en-US" sz="2400" dirty="0"/>
          </a:p>
          <a:p>
            <a:pPr lvl="1" eaLnBrk="1" hangingPunct="1">
              <a:lnSpc>
                <a:spcPct val="80000"/>
              </a:lnSpc>
              <a:buFontTx/>
              <a:buNone/>
            </a:pPr>
            <a:endParaRPr lang="en-US" sz="2000" dirty="0"/>
          </a:p>
        </p:txBody>
      </p:sp>
    </p:spTree>
    <p:extLst>
      <p:ext uri="{BB962C8B-B14F-4D97-AF65-F5344CB8AC3E}">
        <p14:creationId xmlns:p14="http://schemas.microsoft.com/office/powerpoint/2010/main" val="2713822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609601"/>
            <a:ext cx="7772400" cy="646331"/>
          </a:xfrm>
          <a:prstGeom prst="rect">
            <a:avLst/>
          </a:prstGeom>
          <a:noFill/>
        </p:spPr>
        <p:txBody>
          <a:bodyPr wrap="square" rtlCol="0">
            <a:spAutoFit/>
          </a:bodyPr>
          <a:lstStyle/>
          <a:p>
            <a:r>
              <a:rPr lang="en-US" sz="3600" dirty="0">
                <a:latin typeface="Baskerville Old Face" pitchFamily="18" charset="0"/>
              </a:rPr>
              <a:t>Capital:  Jamestown, later Williamsburg</a:t>
            </a:r>
          </a:p>
        </p:txBody>
      </p:sp>
      <p:sp>
        <p:nvSpPr>
          <p:cNvPr id="11" name="Rectangle 10"/>
          <p:cNvSpPr/>
          <p:nvPr/>
        </p:nvSpPr>
        <p:spPr>
          <a:xfrm>
            <a:off x="1524000" y="1"/>
            <a:ext cx="1481496" cy="461665"/>
          </a:xfrm>
          <a:prstGeom prst="rect">
            <a:avLst/>
          </a:prstGeom>
          <a:noFill/>
        </p:spPr>
        <p:txBody>
          <a:bodyPr wrap="none" lIns="91440" tIns="45720" rIns="91440" bIns="45720">
            <a:spAutoFit/>
          </a:bodyPr>
          <a:lstStyle/>
          <a:p>
            <a:pPr algn="ctr"/>
            <a:r>
              <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lgerian" pitchFamily="82" charset="0"/>
              </a:rPr>
              <a:t>VIRGINIA</a:t>
            </a:r>
            <a:endPar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5" name="Picture 4" descr="1834958-The_Capitol_at_Williamsburg-Williamsburg.jpg"/>
          <p:cNvPicPr>
            <a:picLocks noChangeAspect="1"/>
          </p:cNvPicPr>
          <p:nvPr/>
        </p:nvPicPr>
        <p:blipFill>
          <a:blip r:embed="rId2" cstate="print"/>
          <a:stretch>
            <a:fillRect/>
          </a:stretch>
        </p:blipFill>
        <p:spPr>
          <a:xfrm>
            <a:off x="3352800" y="1752601"/>
            <a:ext cx="5334000" cy="4638675"/>
          </a:xfrm>
          <a:prstGeom prst="rect">
            <a:avLst/>
          </a:prstGeom>
        </p:spPr>
      </p:pic>
    </p:spTree>
    <p:extLst>
      <p:ext uri="{BB962C8B-B14F-4D97-AF65-F5344CB8AC3E}">
        <p14:creationId xmlns:p14="http://schemas.microsoft.com/office/powerpoint/2010/main" val="3748016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399" y="609601"/>
            <a:ext cx="8868103" cy="646331"/>
          </a:xfrm>
          <a:prstGeom prst="rect">
            <a:avLst/>
          </a:prstGeom>
          <a:noFill/>
        </p:spPr>
        <p:txBody>
          <a:bodyPr wrap="square" rtlCol="0">
            <a:spAutoFit/>
          </a:bodyPr>
          <a:lstStyle/>
          <a:p>
            <a:r>
              <a:rPr lang="en-US" sz="3600" dirty="0">
                <a:latin typeface="Baskerville Old Face" pitchFamily="18" charset="0"/>
              </a:rPr>
              <a:t>Colony type: Originally Charter, later Royal</a:t>
            </a:r>
          </a:p>
        </p:txBody>
      </p:sp>
      <p:sp>
        <p:nvSpPr>
          <p:cNvPr id="11" name="Rectangle 10"/>
          <p:cNvSpPr/>
          <p:nvPr/>
        </p:nvSpPr>
        <p:spPr>
          <a:xfrm>
            <a:off x="1524000" y="1"/>
            <a:ext cx="1481496" cy="461665"/>
          </a:xfrm>
          <a:prstGeom prst="rect">
            <a:avLst/>
          </a:prstGeom>
          <a:noFill/>
        </p:spPr>
        <p:txBody>
          <a:bodyPr wrap="none" lIns="91440" tIns="45720" rIns="91440" bIns="45720">
            <a:spAutoFit/>
          </a:bodyPr>
          <a:lstStyle/>
          <a:p>
            <a:pPr algn="ctr"/>
            <a:r>
              <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lgerian" pitchFamily="82" charset="0"/>
              </a:rPr>
              <a:t>VIRGINIA</a:t>
            </a:r>
            <a:endPar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7712" y="2624159"/>
            <a:ext cx="3934109" cy="3822132"/>
          </a:xfrm>
          <a:prstGeom prst="rect">
            <a:avLst/>
          </a:prstGeom>
        </p:spPr>
      </p:pic>
      <p:pic>
        <p:nvPicPr>
          <p:cNvPr id="26626" name="Picture 2" descr="This png image - Scroll PNG Clip Art Image, is available for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996" y="2808060"/>
            <a:ext cx="3043987" cy="36382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92851" y="3602326"/>
            <a:ext cx="2225289" cy="523220"/>
          </a:xfrm>
          <a:prstGeom prst="rect">
            <a:avLst/>
          </a:prstGeom>
          <a:noFill/>
        </p:spPr>
        <p:txBody>
          <a:bodyPr wrap="none" rtlCol="0">
            <a:spAutoFit/>
          </a:bodyPr>
          <a:lstStyle/>
          <a:p>
            <a:r>
              <a:rPr lang="en-US" sz="2800" dirty="0">
                <a:latin typeface="Blackadder ITC" panose="04020505051007020D02" pitchFamily="82" charset="0"/>
              </a:rPr>
              <a:t>Virginia Colony</a:t>
            </a:r>
          </a:p>
        </p:txBody>
      </p:sp>
      <p:sp>
        <p:nvSpPr>
          <p:cNvPr id="6" name="TextBox 5"/>
          <p:cNvSpPr txBox="1"/>
          <p:nvPr/>
        </p:nvSpPr>
        <p:spPr>
          <a:xfrm>
            <a:off x="1524000" y="1339881"/>
            <a:ext cx="10089930" cy="1200329"/>
          </a:xfrm>
          <a:prstGeom prst="rect">
            <a:avLst/>
          </a:prstGeom>
          <a:noFill/>
        </p:spPr>
        <p:txBody>
          <a:bodyPr wrap="square" rtlCol="0">
            <a:spAutoFit/>
          </a:bodyPr>
          <a:lstStyle/>
          <a:p>
            <a:r>
              <a:rPr lang="en-US" sz="2400" dirty="0"/>
              <a:t>Charter/Corporate: Run by a charter or rules given by the Crown. </a:t>
            </a:r>
          </a:p>
          <a:p>
            <a:r>
              <a:rPr lang="en-US" sz="2400" dirty="0"/>
              <a:t>Royal: Run directly by the Crown, using a Royal Governor. </a:t>
            </a:r>
          </a:p>
          <a:p>
            <a:r>
              <a:rPr lang="en-US" sz="2400" dirty="0"/>
              <a:t>Proprietary: Ruled by the property owner.</a:t>
            </a:r>
          </a:p>
        </p:txBody>
      </p:sp>
    </p:spTree>
    <p:extLst>
      <p:ext uri="{BB962C8B-B14F-4D97-AF65-F5344CB8AC3E}">
        <p14:creationId xmlns:p14="http://schemas.microsoft.com/office/powerpoint/2010/main" val="3663362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09600"/>
            <a:ext cx="9601200" cy="1754326"/>
          </a:xfrm>
          <a:prstGeom prst="rect">
            <a:avLst/>
          </a:prstGeom>
          <a:noFill/>
        </p:spPr>
        <p:txBody>
          <a:bodyPr wrap="square" rtlCol="0">
            <a:spAutoFit/>
          </a:bodyPr>
          <a:lstStyle/>
          <a:p>
            <a:r>
              <a:rPr lang="en-US" sz="3600" dirty="0">
                <a:latin typeface="Baskerville Old Face" pitchFamily="18" charset="0"/>
              </a:rPr>
              <a:t>Name:   For Queen Elizabeth </a:t>
            </a:r>
          </a:p>
          <a:p>
            <a:pPr algn="ctr"/>
            <a:r>
              <a:rPr lang="en-US" sz="3600" dirty="0">
                <a:latin typeface="Baskerville Old Face" pitchFamily="18" charset="0"/>
              </a:rPr>
              <a:t>                                (The “Virgin Queen”)</a:t>
            </a:r>
          </a:p>
          <a:p>
            <a:endParaRPr lang="en-US" sz="3600" dirty="0">
              <a:latin typeface="Baskerville Old Face" pitchFamily="18" charset="0"/>
            </a:endParaRPr>
          </a:p>
        </p:txBody>
      </p:sp>
      <p:sp>
        <p:nvSpPr>
          <p:cNvPr id="10" name="Rectangle 9"/>
          <p:cNvSpPr/>
          <p:nvPr/>
        </p:nvSpPr>
        <p:spPr>
          <a:xfrm>
            <a:off x="1524000" y="1"/>
            <a:ext cx="1481496" cy="461665"/>
          </a:xfrm>
          <a:prstGeom prst="rect">
            <a:avLst/>
          </a:prstGeom>
          <a:noFill/>
        </p:spPr>
        <p:txBody>
          <a:bodyPr wrap="none" lIns="91440" tIns="45720" rIns="91440" bIns="45720">
            <a:spAutoFit/>
          </a:bodyPr>
          <a:lstStyle/>
          <a:p>
            <a:pPr algn="ctr"/>
            <a:r>
              <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lgerian" pitchFamily="82" charset="0"/>
              </a:rPr>
              <a:t>VIRGINIA</a:t>
            </a:r>
            <a:endPar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1" name="Picture 10" descr="gallery_Renaissance_Festivals_Tennessee_Renaissance_Festival_2005_Queen_Elizabeth_tnrf-2005-QElizabeth-020.jpg"/>
          <p:cNvPicPr>
            <a:picLocks noChangeAspect="1"/>
          </p:cNvPicPr>
          <p:nvPr/>
        </p:nvPicPr>
        <p:blipFill>
          <a:blip r:embed="rId2" cstate="print"/>
          <a:stretch>
            <a:fillRect/>
          </a:stretch>
        </p:blipFill>
        <p:spPr>
          <a:xfrm>
            <a:off x="3124201" y="1905000"/>
            <a:ext cx="3552825" cy="4762500"/>
          </a:xfrm>
          <a:prstGeom prst="rect">
            <a:avLst/>
          </a:prstGeom>
        </p:spPr>
      </p:pic>
      <p:sp>
        <p:nvSpPr>
          <p:cNvPr id="12" name="Oval Callout 11"/>
          <p:cNvSpPr/>
          <p:nvPr/>
        </p:nvSpPr>
        <p:spPr>
          <a:xfrm>
            <a:off x="6629400" y="1905000"/>
            <a:ext cx="2895600" cy="1524000"/>
          </a:xfrm>
          <a:prstGeom prst="wedgeEllipseCallout">
            <a:avLst>
              <a:gd name="adj1" fmla="val -95879"/>
              <a:gd name="adj2" fmla="val 476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010400" y="2133600"/>
            <a:ext cx="2438400" cy="923330"/>
          </a:xfrm>
          <a:prstGeom prst="rect">
            <a:avLst/>
          </a:prstGeom>
          <a:noFill/>
        </p:spPr>
        <p:txBody>
          <a:bodyPr wrap="square" rtlCol="0">
            <a:spAutoFit/>
          </a:bodyPr>
          <a:lstStyle/>
          <a:p>
            <a:r>
              <a:rPr lang="en-US" dirty="0"/>
              <a:t>Keep your snarky comments about my nickname to yourselves.</a:t>
            </a:r>
          </a:p>
        </p:txBody>
      </p:sp>
    </p:spTree>
    <p:extLst>
      <p:ext uri="{BB962C8B-B14F-4D97-AF65-F5344CB8AC3E}">
        <p14:creationId xmlns:p14="http://schemas.microsoft.com/office/powerpoint/2010/main" val="2032862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King Henry VII, by Unknown Netherlandish artist, 1505 - NPG 416 - © National Portrait Gallery, Lon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257" y="0"/>
            <a:ext cx="4907362" cy="68157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1.bp.blogspot.com/-A8XQPqEZ1is/ThY7vqaBV2I/AAAAAAAAB1w/19Cq4q1zLNE/s1600/Crown_of_Saint_Edward_(Heraldry)%20-%20Peter%20Crawford.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5406" y="1999777"/>
            <a:ext cx="32004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036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4200" y="381001"/>
            <a:ext cx="6781800" cy="1200329"/>
          </a:xfrm>
          <a:prstGeom prst="rect">
            <a:avLst/>
          </a:prstGeom>
          <a:noFill/>
        </p:spPr>
        <p:txBody>
          <a:bodyPr wrap="square" rtlCol="0">
            <a:spAutoFit/>
          </a:bodyPr>
          <a:lstStyle/>
          <a:p>
            <a:r>
              <a:rPr lang="en-US" sz="3600" dirty="0">
                <a:latin typeface="Baskerville Old Face" pitchFamily="18" charset="0"/>
              </a:rPr>
              <a:t>Agriculture &amp; Economy:</a:t>
            </a:r>
          </a:p>
          <a:p>
            <a:r>
              <a:rPr lang="en-US" sz="3600" dirty="0">
                <a:latin typeface="Baskerville Old Face" pitchFamily="18" charset="0"/>
              </a:rPr>
              <a:t>Tobacco (introduced by John Rolfe)</a:t>
            </a:r>
          </a:p>
        </p:txBody>
      </p:sp>
      <p:pic>
        <p:nvPicPr>
          <p:cNvPr id="7" name="Picture 6" descr="tobacco.jpg"/>
          <p:cNvPicPr>
            <a:picLocks noChangeAspect="1"/>
          </p:cNvPicPr>
          <p:nvPr/>
        </p:nvPicPr>
        <p:blipFill>
          <a:blip r:embed="rId2" cstate="print"/>
          <a:stretch>
            <a:fillRect/>
          </a:stretch>
        </p:blipFill>
        <p:spPr>
          <a:xfrm>
            <a:off x="2438400" y="1599058"/>
            <a:ext cx="3276600" cy="5258943"/>
          </a:xfrm>
          <a:prstGeom prst="rect">
            <a:avLst/>
          </a:prstGeom>
        </p:spPr>
      </p:pic>
      <p:sp>
        <p:nvSpPr>
          <p:cNvPr id="8" name="Rectangle 7"/>
          <p:cNvSpPr/>
          <p:nvPr/>
        </p:nvSpPr>
        <p:spPr>
          <a:xfrm>
            <a:off x="1524000" y="1"/>
            <a:ext cx="1481496" cy="461665"/>
          </a:xfrm>
          <a:prstGeom prst="rect">
            <a:avLst/>
          </a:prstGeom>
          <a:noFill/>
        </p:spPr>
        <p:txBody>
          <a:bodyPr wrap="none" lIns="91440" tIns="45720" rIns="91440" bIns="45720">
            <a:spAutoFit/>
          </a:bodyPr>
          <a:lstStyle/>
          <a:p>
            <a:pPr algn="ctr"/>
            <a:r>
              <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lgerian" pitchFamily="82" charset="0"/>
              </a:rPr>
              <a:t>VIRGINIA</a:t>
            </a:r>
            <a:endPar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9" name="Picture 8" descr="getimage.aspx"/>
          <p:cNvPicPr>
            <a:picLocks noChangeAspect="1"/>
          </p:cNvPicPr>
          <p:nvPr/>
        </p:nvPicPr>
        <p:blipFill>
          <a:blip r:embed="rId3" cstate="print"/>
          <a:stretch>
            <a:fillRect/>
          </a:stretch>
        </p:blipFill>
        <p:spPr>
          <a:xfrm>
            <a:off x="6858000" y="2895600"/>
            <a:ext cx="2857500" cy="2857500"/>
          </a:xfrm>
          <a:prstGeom prst="rect">
            <a:avLst/>
          </a:prstGeom>
        </p:spPr>
      </p:pic>
      <p:sp>
        <p:nvSpPr>
          <p:cNvPr id="10" name="TextBox 9"/>
          <p:cNvSpPr txBox="1"/>
          <p:nvPr/>
        </p:nvSpPr>
        <p:spPr>
          <a:xfrm>
            <a:off x="6096000" y="1981200"/>
            <a:ext cx="1752600" cy="369332"/>
          </a:xfrm>
          <a:prstGeom prst="rect">
            <a:avLst/>
          </a:prstGeom>
          <a:noFill/>
        </p:spPr>
        <p:txBody>
          <a:bodyPr wrap="square" rtlCol="0">
            <a:spAutoFit/>
          </a:bodyPr>
          <a:lstStyle/>
          <a:p>
            <a:r>
              <a:rPr lang="en-US" dirty="0"/>
              <a:t>John Rolfe</a:t>
            </a:r>
          </a:p>
        </p:txBody>
      </p:sp>
      <p:sp>
        <p:nvSpPr>
          <p:cNvPr id="11" name="TextBox 10"/>
          <p:cNvSpPr txBox="1"/>
          <p:nvPr/>
        </p:nvSpPr>
        <p:spPr>
          <a:xfrm>
            <a:off x="7848600" y="2057401"/>
            <a:ext cx="3048000" cy="646331"/>
          </a:xfrm>
          <a:prstGeom prst="rect">
            <a:avLst/>
          </a:prstGeom>
          <a:noFill/>
        </p:spPr>
        <p:txBody>
          <a:bodyPr wrap="square" rtlCol="0">
            <a:spAutoFit/>
          </a:bodyPr>
          <a:lstStyle/>
          <a:p>
            <a:r>
              <a:rPr lang="en-US" dirty="0"/>
              <a:t>Rebecca Rolfe </a:t>
            </a:r>
          </a:p>
          <a:p>
            <a:r>
              <a:rPr lang="en-US" dirty="0"/>
              <a:t>(AKA, Pocahontas)</a:t>
            </a:r>
          </a:p>
        </p:txBody>
      </p:sp>
      <p:cxnSp>
        <p:nvCxnSpPr>
          <p:cNvPr id="13" name="Straight Arrow Connector 12"/>
          <p:cNvCxnSpPr/>
          <p:nvPr/>
        </p:nvCxnSpPr>
        <p:spPr>
          <a:xfrm rot="16200000" flipH="1">
            <a:off x="6400800" y="2514600"/>
            <a:ext cx="1066800" cy="7620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8496300" y="3162300"/>
            <a:ext cx="1143000" cy="152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736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1200" y="355773"/>
            <a:ext cx="3200400" cy="1200329"/>
          </a:xfrm>
          <a:prstGeom prst="rect">
            <a:avLst/>
          </a:prstGeom>
          <a:noFill/>
        </p:spPr>
        <p:txBody>
          <a:bodyPr wrap="square" rtlCol="0">
            <a:spAutoFit/>
          </a:bodyPr>
          <a:lstStyle/>
          <a:p>
            <a:r>
              <a:rPr lang="en-US" sz="3600" dirty="0">
                <a:latin typeface="Baskerville Old Face" pitchFamily="18" charset="0"/>
              </a:rPr>
              <a:t>Other Terms:</a:t>
            </a:r>
          </a:p>
          <a:p>
            <a:endParaRPr lang="en-US" sz="3600" dirty="0">
              <a:latin typeface="Baskerville Old Face" pitchFamily="18" charset="0"/>
            </a:endParaRPr>
          </a:p>
        </p:txBody>
      </p:sp>
      <p:sp>
        <p:nvSpPr>
          <p:cNvPr id="5" name="TextBox 4"/>
          <p:cNvSpPr txBox="1"/>
          <p:nvPr/>
        </p:nvSpPr>
        <p:spPr>
          <a:xfrm>
            <a:off x="888125" y="950893"/>
            <a:ext cx="10841420" cy="1384995"/>
          </a:xfrm>
          <a:prstGeom prst="rect">
            <a:avLst/>
          </a:prstGeom>
          <a:noFill/>
        </p:spPr>
        <p:txBody>
          <a:bodyPr wrap="square" rtlCol="0">
            <a:spAutoFit/>
          </a:bodyPr>
          <a:lstStyle/>
          <a:p>
            <a:r>
              <a:rPr lang="en-US" sz="2800" dirty="0"/>
              <a:t>Bacon’s Rebellion: Nathaniel Bacon and western, rural Virginia farmers against the royal governor Sir William Berkeley (1676) and his planter-class followers.</a:t>
            </a:r>
          </a:p>
        </p:txBody>
      </p:sp>
      <p:sp>
        <p:nvSpPr>
          <p:cNvPr id="10" name="Rectangle 9"/>
          <p:cNvSpPr/>
          <p:nvPr/>
        </p:nvSpPr>
        <p:spPr>
          <a:xfrm>
            <a:off x="1524000" y="1"/>
            <a:ext cx="1481496" cy="461665"/>
          </a:xfrm>
          <a:prstGeom prst="rect">
            <a:avLst/>
          </a:prstGeom>
          <a:noFill/>
        </p:spPr>
        <p:txBody>
          <a:bodyPr wrap="none" lIns="91440" tIns="45720" rIns="91440" bIns="45720">
            <a:spAutoFit/>
          </a:bodyPr>
          <a:lstStyle/>
          <a:p>
            <a:pPr algn="ctr"/>
            <a:r>
              <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lgerian" pitchFamily="82" charset="0"/>
              </a:rPr>
              <a:t>VIRGINIA</a:t>
            </a:r>
            <a:endPar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1" name="Picture 10" descr="T373892A.jpg"/>
          <p:cNvPicPr>
            <a:picLocks noChangeAspect="1"/>
          </p:cNvPicPr>
          <p:nvPr/>
        </p:nvPicPr>
        <p:blipFill>
          <a:blip r:embed="rId2" cstate="print"/>
          <a:stretch>
            <a:fillRect/>
          </a:stretch>
        </p:blipFill>
        <p:spPr>
          <a:xfrm>
            <a:off x="2790497" y="2471822"/>
            <a:ext cx="6230882" cy="4135244"/>
          </a:xfrm>
          <a:prstGeom prst="rect">
            <a:avLst/>
          </a:prstGeom>
        </p:spPr>
      </p:pic>
    </p:spTree>
    <p:extLst>
      <p:ext uri="{BB962C8B-B14F-4D97-AF65-F5344CB8AC3E}">
        <p14:creationId xmlns:p14="http://schemas.microsoft.com/office/powerpoint/2010/main" val="3378031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1200" y="355773"/>
            <a:ext cx="3200400" cy="1200329"/>
          </a:xfrm>
          <a:prstGeom prst="rect">
            <a:avLst/>
          </a:prstGeom>
          <a:noFill/>
        </p:spPr>
        <p:txBody>
          <a:bodyPr wrap="square" rtlCol="0">
            <a:spAutoFit/>
          </a:bodyPr>
          <a:lstStyle/>
          <a:p>
            <a:r>
              <a:rPr lang="en-US" sz="3600" dirty="0">
                <a:latin typeface="Baskerville Old Face" pitchFamily="18" charset="0"/>
              </a:rPr>
              <a:t>Other Terms:</a:t>
            </a:r>
          </a:p>
          <a:p>
            <a:endParaRPr lang="en-US" sz="3600" dirty="0">
              <a:latin typeface="Baskerville Old Face" pitchFamily="18" charset="0"/>
            </a:endParaRPr>
          </a:p>
        </p:txBody>
      </p:sp>
      <p:sp>
        <p:nvSpPr>
          <p:cNvPr id="5" name="TextBox 4"/>
          <p:cNvSpPr txBox="1"/>
          <p:nvPr/>
        </p:nvSpPr>
        <p:spPr>
          <a:xfrm>
            <a:off x="888125" y="950893"/>
            <a:ext cx="10841420" cy="1384995"/>
          </a:xfrm>
          <a:prstGeom prst="rect">
            <a:avLst/>
          </a:prstGeom>
          <a:noFill/>
        </p:spPr>
        <p:txBody>
          <a:bodyPr wrap="square" rtlCol="0">
            <a:spAutoFit/>
          </a:bodyPr>
          <a:lstStyle/>
          <a:p>
            <a:r>
              <a:rPr lang="en-US" sz="2800" dirty="0"/>
              <a:t>Indentured servants: people who volunteered to work for someone for 4-7 years in return for passage to America and a fresh start after the term of the indenture.</a:t>
            </a:r>
          </a:p>
        </p:txBody>
      </p:sp>
      <p:sp>
        <p:nvSpPr>
          <p:cNvPr id="10" name="Rectangle 9"/>
          <p:cNvSpPr/>
          <p:nvPr/>
        </p:nvSpPr>
        <p:spPr>
          <a:xfrm>
            <a:off x="1524000" y="1"/>
            <a:ext cx="1481496" cy="461665"/>
          </a:xfrm>
          <a:prstGeom prst="rect">
            <a:avLst/>
          </a:prstGeom>
          <a:noFill/>
        </p:spPr>
        <p:txBody>
          <a:bodyPr wrap="none" lIns="91440" tIns="45720" rIns="91440" bIns="45720">
            <a:spAutoFit/>
          </a:bodyPr>
          <a:lstStyle/>
          <a:p>
            <a:pPr algn="ctr"/>
            <a:r>
              <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lgerian" pitchFamily="82" charset="0"/>
              </a:rPr>
              <a:t>VIRGINIA</a:t>
            </a:r>
            <a:endPar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026" name="Picture 2" descr="If You Have Colonial American Roots Then Your Ancestors Were Likely Indentured Serva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518" y="2493688"/>
            <a:ext cx="8728622" cy="4364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891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1200" y="355773"/>
            <a:ext cx="3200400" cy="1200329"/>
          </a:xfrm>
          <a:prstGeom prst="rect">
            <a:avLst/>
          </a:prstGeom>
          <a:noFill/>
        </p:spPr>
        <p:txBody>
          <a:bodyPr wrap="square" rtlCol="0">
            <a:spAutoFit/>
          </a:bodyPr>
          <a:lstStyle/>
          <a:p>
            <a:r>
              <a:rPr lang="en-US" sz="3600" dirty="0">
                <a:latin typeface="Baskerville Old Face" pitchFamily="18" charset="0"/>
              </a:rPr>
              <a:t>Other Terms:</a:t>
            </a:r>
          </a:p>
          <a:p>
            <a:endParaRPr lang="en-US" sz="3600" dirty="0">
              <a:latin typeface="Baskerville Old Face" pitchFamily="18" charset="0"/>
            </a:endParaRPr>
          </a:p>
        </p:txBody>
      </p:sp>
      <p:sp>
        <p:nvSpPr>
          <p:cNvPr id="5" name="TextBox 4"/>
          <p:cNvSpPr txBox="1"/>
          <p:nvPr/>
        </p:nvSpPr>
        <p:spPr>
          <a:xfrm>
            <a:off x="888125" y="950893"/>
            <a:ext cx="10841420" cy="1384995"/>
          </a:xfrm>
          <a:prstGeom prst="rect">
            <a:avLst/>
          </a:prstGeom>
          <a:noFill/>
        </p:spPr>
        <p:txBody>
          <a:bodyPr wrap="square" rtlCol="0">
            <a:spAutoFit/>
          </a:bodyPr>
          <a:lstStyle/>
          <a:p>
            <a:r>
              <a:rPr lang="en-US" sz="2800" dirty="0" err="1"/>
              <a:t>Headright</a:t>
            </a:r>
            <a:r>
              <a:rPr lang="en-US" sz="2800" dirty="0"/>
              <a:t> system: Attempt by Virginia to lure more settlers – 50 acres of land to anyone who immigrated or if you paid for the immigration of another.</a:t>
            </a:r>
          </a:p>
        </p:txBody>
      </p:sp>
      <p:sp>
        <p:nvSpPr>
          <p:cNvPr id="10" name="Rectangle 9"/>
          <p:cNvSpPr/>
          <p:nvPr/>
        </p:nvSpPr>
        <p:spPr>
          <a:xfrm>
            <a:off x="1524000" y="1"/>
            <a:ext cx="1481496" cy="461665"/>
          </a:xfrm>
          <a:prstGeom prst="rect">
            <a:avLst/>
          </a:prstGeom>
          <a:noFill/>
        </p:spPr>
        <p:txBody>
          <a:bodyPr wrap="none" lIns="91440" tIns="45720" rIns="91440" bIns="45720">
            <a:spAutoFit/>
          </a:bodyPr>
          <a:lstStyle/>
          <a:p>
            <a:pPr algn="ctr"/>
            <a:r>
              <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lgerian" pitchFamily="82" charset="0"/>
              </a:rPr>
              <a:t>VIRGINIA</a:t>
            </a:r>
            <a:endParaRPr lang="en-US"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25602" name="Picture 2" descr="Image result for headright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686" y="2151222"/>
            <a:ext cx="5387428" cy="4738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873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tb_trailing_arbutus.jpg"/>
          <p:cNvPicPr>
            <a:picLocks noChangeAspect="1"/>
          </p:cNvPicPr>
          <p:nvPr/>
        </p:nvPicPr>
        <p:blipFill>
          <a:blip r:embed="rId2" cstate="print"/>
          <a:stretch>
            <a:fillRect/>
          </a:stretch>
        </p:blipFill>
        <p:spPr>
          <a:xfrm flipH="1">
            <a:off x="7499586" y="0"/>
            <a:ext cx="3168415" cy="2438400"/>
          </a:xfrm>
          <a:prstGeom prst="rect">
            <a:avLst/>
          </a:prstGeom>
        </p:spPr>
      </p:pic>
      <p:pic>
        <p:nvPicPr>
          <p:cNvPr id="11" name="Picture 10" descr="ttb_trailing_arbutus.jpg"/>
          <p:cNvPicPr>
            <a:picLocks noChangeAspect="1"/>
          </p:cNvPicPr>
          <p:nvPr/>
        </p:nvPicPr>
        <p:blipFill>
          <a:blip r:embed="rId2" cstate="print"/>
          <a:stretch>
            <a:fillRect/>
          </a:stretch>
        </p:blipFill>
        <p:spPr>
          <a:xfrm>
            <a:off x="1524000" y="0"/>
            <a:ext cx="2901950" cy="2971800"/>
          </a:xfrm>
          <a:prstGeom prst="rect">
            <a:avLst/>
          </a:prstGeom>
        </p:spPr>
      </p:pic>
      <p:sp>
        <p:nvSpPr>
          <p:cNvPr id="14" name="TextBox 13"/>
          <p:cNvSpPr txBox="1"/>
          <p:nvPr/>
        </p:nvSpPr>
        <p:spPr>
          <a:xfrm>
            <a:off x="1943100" y="785931"/>
            <a:ext cx="7696200" cy="1107996"/>
          </a:xfrm>
          <a:prstGeom prst="rect">
            <a:avLst/>
          </a:prstGeom>
          <a:noFill/>
        </p:spPr>
        <p:txBody>
          <a:bodyPr wrap="square" rtlCol="0">
            <a:spAutoFit/>
          </a:bodyPr>
          <a:lstStyle/>
          <a:p>
            <a:pPr algn="ctr"/>
            <a:r>
              <a:rPr lang="en-US" sz="6600" dirty="0">
                <a:ln w="25400">
                  <a:solidFill>
                    <a:schemeClr val="accent2">
                      <a:lumMod val="50000"/>
                    </a:schemeClr>
                  </a:solidFill>
                </a:ln>
                <a:solidFill>
                  <a:schemeClr val="accent6">
                    <a:lumMod val="50000"/>
                  </a:schemeClr>
                </a:solidFill>
                <a:latin typeface="Viner Hand ITC" pitchFamily="66" charset="0"/>
              </a:rPr>
              <a:t> Plymouth</a:t>
            </a:r>
          </a:p>
        </p:txBody>
      </p:sp>
      <p:pic>
        <p:nvPicPr>
          <p:cNvPr id="9" name="Picture 8" descr="puritan_18203_lg.gif"/>
          <p:cNvPicPr>
            <a:picLocks noChangeAspect="1"/>
          </p:cNvPicPr>
          <p:nvPr/>
        </p:nvPicPr>
        <p:blipFill>
          <a:blip r:embed="rId3" cstate="print"/>
          <a:stretch>
            <a:fillRect/>
          </a:stretch>
        </p:blipFill>
        <p:spPr>
          <a:xfrm>
            <a:off x="1524001" y="2990850"/>
            <a:ext cx="2176653" cy="3867150"/>
          </a:xfrm>
          <a:prstGeom prst="rect">
            <a:avLst/>
          </a:prstGeom>
        </p:spPr>
      </p:pic>
      <p:pic>
        <p:nvPicPr>
          <p:cNvPr id="8" name="Picture 7" descr="741px-Masscolony.png"/>
          <p:cNvPicPr>
            <a:picLocks noChangeAspect="1"/>
          </p:cNvPicPr>
          <p:nvPr/>
        </p:nvPicPr>
        <p:blipFill>
          <a:blip r:embed="rId4" cstate="print"/>
          <a:stretch>
            <a:fillRect/>
          </a:stretch>
        </p:blipFill>
        <p:spPr>
          <a:xfrm>
            <a:off x="3352801" y="2362201"/>
            <a:ext cx="5057585" cy="4095211"/>
          </a:xfrm>
          <a:prstGeom prst="rect">
            <a:avLst/>
          </a:prstGeom>
        </p:spPr>
      </p:pic>
      <p:pic>
        <p:nvPicPr>
          <p:cNvPr id="10" name="Picture 9" descr="irish-roast-turkey.jpg"/>
          <p:cNvPicPr>
            <a:picLocks noChangeAspect="1"/>
          </p:cNvPicPr>
          <p:nvPr/>
        </p:nvPicPr>
        <p:blipFill>
          <a:blip r:embed="rId5" cstate="print"/>
          <a:stretch>
            <a:fillRect/>
          </a:stretch>
        </p:blipFill>
        <p:spPr>
          <a:xfrm flipH="1">
            <a:off x="8534399" y="4876800"/>
            <a:ext cx="2315063" cy="1981200"/>
          </a:xfrm>
          <a:prstGeom prst="rect">
            <a:avLst/>
          </a:prstGeom>
        </p:spPr>
      </p:pic>
      <p:pic>
        <p:nvPicPr>
          <p:cNvPr id="13" name="Picture 12" descr="bible.gif"/>
          <p:cNvPicPr>
            <a:picLocks noChangeAspect="1"/>
          </p:cNvPicPr>
          <p:nvPr/>
        </p:nvPicPr>
        <p:blipFill>
          <a:blip r:embed="rId6" cstate="print"/>
          <a:stretch>
            <a:fillRect/>
          </a:stretch>
        </p:blipFill>
        <p:spPr>
          <a:xfrm>
            <a:off x="8610600" y="2667000"/>
            <a:ext cx="2057400" cy="1947758"/>
          </a:xfrm>
          <a:prstGeom prst="rect">
            <a:avLst/>
          </a:prstGeom>
        </p:spPr>
      </p:pic>
    </p:spTree>
    <p:extLst>
      <p:ext uri="{BB962C8B-B14F-4D97-AF65-F5344CB8AC3E}">
        <p14:creationId xmlns:p14="http://schemas.microsoft.com/office/powerpoint/2010/main" val="3713908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thousandwonders.net/Notre-Dame.Basilica.de.Montreal.original.102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38014"/>
            <a:ext cx="12153900" cy="69018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08472" y="26894"/>
            <a:ext cx="3381054"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Old English Text MT" pitchFamily="66" charset="0"/>
              </a:rPr>
              <a:t>Catholics</a:t>
            </a:r>
          </a:p>
        </p:txBody>
      </p:sp>
      <p:pic>
        <p:nvPicPr>
          <p:cNvPr id="1028" name="Picture 4" descr="Use links below to sa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18138" y="3721816"/>
            <a:ext cx="2901462" cy="3136184"/>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4648200" y="1752600"/>
            <a:ext cx="2971800" cy="1752600"/>
          </a:xfrm>
          <a:prstGeom prst="wedgeEllipseCallout">
            <a:avLst>
              <a:gd name="adj1" fmla="val -82581"/>
              <a:gd name="adj2" fmla="val 1171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like statues, fancy ornamentation, stained glass, and the authority of the Pope.</a:t>
            </a:r>
          </a:p>
        </p:txBody>
      </p:sp>
    </p:spTree>
    <p:extLst>
      <p:ext uri="{BB962C8B-B14F-4D97-AF65-F5344CB8AC3E}">
        <p14:creationId xmlns:p14="http://schemas.microsoft.com/office/powerpoint/2010/main" val="4187104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915593080_481b8da830_z.jpg"/>
          <p:cNvPicPr>
            <a:picLocks noChangeAspect="1"/>
          </p:cNvPicPr>
          <p:nvPr/>
        </p:nvPicPr>
        <p:blipFill>
          <a:blip r:embed="rId2" cstate="print"/>
          <a:stretch>
            <a:fillRect/>
          </a:stretch>
        </p:blipFill>
        <p:spPr>
          <a:xfrm>
            <a:off x="1143000" y="0"/>
            <a:ext cx="10278970" cy="6858000"/>
          </a:xfrm>
          <a:prstGeom prst="rect">
            <a:avLst/>
          </a:prstGeom>
        </p:spPr>
      </p:pic>
      <p:pic>
        <p:nvPicPr>
          <p:cNvPr id="3" name="Picture 2" descr="bishop-steenson.jpg"/>
          <p:cNvPicPr>
            <a:picLocks noChangeAspect="1"/>
          </p:cNvPicPr>
          <p:nvPr/>
        </p:nvPicPr>
        <p:blipFill>
          <a:blip r:embed="rId3" cstate="print"/>
          <a:stretch>
            <a:fillRect/>
          </a:stretch>
        </p:blipFill>
        <p:spPr>
          <a:xfrm>
            <a:off x="2209800" y="3276600"/>
            <a:ext cx="2292096" cy="3581400"/>
          </a:xfrm>
          <a:prstGeom prst="rect">
            <a:avLst/>
          </a:prstGeom>
        </p:spPr>
      </p:pic>
      <p:sp>
        <p:nvSpPr>
          <p:cNvPr id="4" name="Oval Callout 3"/>
          <p:cNvSpPr/>
          <p:nvPr/>
        </p:nvSpPr>
        <p:spPr>
          <a:xfrm>
            <a:off x="4501896" y="1710445"/>
            <a:ext cx="2971800" cy="1524000"/>
          </a:xfrm>
          <a:prstGeom prst="wedgeEllipseCallout">
            <a:avLst>
              <a:gd name="adj1" fmla="val -77847"/>
              <a:gd name="adj2" fmla="val 1251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like most of the stained glass, and statues, like the Catholics. Except for that Pope thing.</a:t>
            </a:r>
          </a:p>
        </p:txBody>
      </p:sp>
      <p:sp>
        <p:nvSpPr>
          <p:cNvPr id="5" name="Rectangle 4"/>
          <p:cNvSpPr/>
          <p:nvPr/>
        </p:nvSpPr>
        <p:spPr>
          <a:xfrm>
            <a:off x="6160995" y="26894"/>
            <a:ext cx="3676007"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Old English Text MT" pitchFamily="66" charset="0"/>
              </a:rPr>
              <a:t>Anglicans</a:t>
            </a:r>
          </a:p>
        </p:txBody>
      </p:sp>
    </p:spTree>
    <p:extLst>
      <p:ext uri="{BB962C8B-B14F-4D97-AF65-F5344CB8AC3E}">
        <p14:creationId xmlns:p14="http://schemas.microsoft.com/office/powerpoint/2010/main" val="3345207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teriorOldShip.jpg"/>
          <p:cNvPicPr>
            <a:picLocks noChangeAspect="1"/>
          </p:cNvPicPr>
          <p:nvPr/>
        </p:nvPicPr>
        <p:blipFill>
          <a:blip r:embed="rId2" cstate="print"/>
          <a:stretch>
            <a:fillRect/>
          </a:stretch>
        </p:blipFill>
        <p:spPr>
          <a:xfrm>
            <a:off x="1524000" y="0"/>
            <a:ext cx="9144000" cy="6858000"/>
          </a:xfrm>
          <a:prstGeom prst="rect">
            <a:avLst/>
          </a:prstGeom>
        </p:spPr>
      </p:pic>
      <p:pic>
        <p:nvPicPr>
          <p:cNvPr id="6" name="Picture 5" descr="IMG_0452.JPG"/>
          <p:cNvPicPr>
            <a:picLocks noChangeAspect="1"/>
          </p:cNvPicPr>
          <p:nvPr/>
        </p:nvPicPr>
        <p:blipFill>
          <a:blip r:embed="rId3" cstate="print"/>
          <a:stretch>
            <a:fillRect/>
          </a:stretch>
        </p:blipFill>
        <p:spPr>
          <a:xfrm flipH="1">
            <a:off x="7848600" y="3276600"/>
            <a:ext cx="2548128" cy="3581400"/>
          </a:xfrm>
          <a:prstGeom prst="rect">
            <a:avLst/>
          </a:prstGeom>
        </p:spPr>
      </p:pic>
      <p:sp>
        <p:nvSpPr>
          <p:cNvPr id="4" name="Oval Callout 3"/>
          <p:cNvSpPr/>
          <p:nvPr/>
        </p:nvSpPr>
        <p:spPr>
          <a:xfrm>
            <a:off x="4648200" y="1752600"/>
            <a:ext cx="2971800" cy="1524000"/>
          </a:xfrm>
          <a:prstGeom prst="wedgeEllipseCallout">
            <a:avLst>
              <a:gd name="adj1" fmla="val 90931"/>
              <a:gd name="adj2" fmla="val 12338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hate fancy stuff in church – but I want to PURIFY the Church from within.</a:t>
            </a:r>
          </a:p>
        </p:txBody>
      </p:sp>
      <p:sp>
        <p:nvSpPr>
          <p:cNvPr id="7" name="Rectangle 6"/>
          <p:cNvSpPr/>
          <p:nvPr/>
        </p:nvSpPr>
        <p:spPr>
          <a:xfrm>
            <a:off x="6096001" y="0"/>
            <a:ext cx="3389069"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Old English Text MT" pitchFamily="66" charset="0"/>
              </a:rPr>
              <a:t>Puritans</a:t>
            </a:r>
          </a:p>
        </p:txBody>
      </p:sp>
    </p:spTree>
    <p:extLst>
      <p:ext uri="{BB962C8B-B14F-4D97-AF65-F5344CB8AC3E}">
        <p14:creationId xmlns:p14="http://schemas.microsoft.com/office/powerpoint/2010/main" val="613036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cinter.jpg"/>
          <p:cNvPicPr>
            <a:picLocks noChangeAspect="1"/>
          </p:cNvPicPr>
          <p:nvPr/>
        </p:nvPicPr>
        <p:blipFill>
          <a:blip r:embed="rId2" cstate="print"/>
          <a:stretch>
            <a:fillRect/>
          </a:stretch>
        </p:blipFill>
        <p:spPr>
          <a:xfrm>
            <a:off x="1524001" y="0"/>
            <a:ext cx="9593705" cy="6858000"/>
          </a:xfrm>
          <a:prstGeom prst="rect">
            <a:avLst/>
          </a:prstGeom>
        </p:spPr>
      </p:pic>
      <p:pic>
        <p:nvPicPr>
          <p:cNvPr id="8" name="Picture 7" descr="MilitiaPilgrim.jpg"/>
          <p:cNvPicPr>
            <a:picLocks noChangeAspect="1"/>
          </p:cNvPicPr>
          <p:nvPr/>
        </p:nvPicPr>
        <p:blipFill>
          <a:blip r:embed="rId3" cstate="print"/>
          <a:stretch>
            <a:fillRect/>
          </a:stretch>
        </p:blipFill>
        <p:spPr>
          <a:xfrm>
            <a:off x="2209801" y="2743200"/>
            <a:ext cx="2286591" cy="5105400"/>
          </a:xfrm>
          <a:prstGeom prst="rect">
            <a:avLst/>
          </a:prstGeom>
        </p:spPr>
      </p:pic>
      <p:sp>
        <p:nvSpPr>
          <p:cNvPr id="4" name="Oval Callout 3"/>
          <p:cNvSpPr/>
          <p:nvPr/>
        </p:nvSpPr>
        <p:spPr>
          <a:xfrm>
            <a:off x="4648200" y="1752600"/>
            <a:ext cx="2971800" cy="1524000"/>
          </a:xfrm>
          <a:prstGeom prst="wedgeEllipseCallout">
            <a:avLst>
              <a:gd name="adj1" fmla="val -70608"/>
              <a:gd name="adj2" fmla="val 62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hate fancy stuff, and want nothing to do with the Anglicans OR Puritans. </a:t>
            </a:r>
          </a:p>
        </p:txBody>
      </p:sp>
      <p:sp>
        <p:nvSpPr>
          <p:cNvPr id="9" name="Rectangle 8"/>
          <p:cNvSpPr/>
          <p:nvPr/>
        </p:nvSpPr>
        <p:spPr>
          <a:xfrm>
            <a:off x="5943601" y="0"/>
            <a:ext cx="4262705"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Old English Text MT" pitchFamily="66" charset="0"/>
              </a:rPr>
              <a:t>Separatists</a:t>
            </a:r>
          </a:p>
        </p:txBody>
      </p:sp>
    </p:spTree>
    <p:extLst>
      <p:ext uri="{BB962C8B-B14F-4D97-AF65-F5344CB8AC3E}">
        <p14:creationId xmlns:p14="http://schemas.microsoft.com/office/powerpoint/2010/main" val="3128866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2209800" y="4611232"/>
            <a:ext cx="7696200" cy="2246769"/>
          </a:xfrm>
          <a:prstGeom prst="rect">
            <a:avLst/>
          </a:prstGeom>
          <a:noFill/>
          <a:ln w="9525">
            <a:noFill/>
            <a:miter lim="800000"/>
            <a:headEnd/>
            <a:tailEnd/>
          </a:ln>
        </p:spPr>
        <p:txBody>
          <a:bodyPr>
            <a:spAutoFit/>
          </a:bodyPr>
          <a:lstStyle/>
          <a:p>
            <a:pPr>
              <a:buFontTx/>
              <a:buChar char="-"/>
            </a:pPr>
            <a:r>
              <a:rPr lang="en-US" sz="2800" dirty="0"/>
              <a:t>Were “Separatists” -  not Pilgrims</a:t>
            </a:r>
          </a:p>
          <a:p>
            <a:pPr>
              <a:buFontTx/>
              <a:buChar char="-"/>
            </a:pPr>
            <a:endParaRPr lang="en-US" sz="2800" dirty="0"/>
          </a:p>
          <a:p>
            <a:pPr>
              <a:buFontTx/>
              <a:buChar char="-"/>
            </a:pPr>
            <a:r>
              <a:rPr lang="en-US" sz="2800" dirty="0"/>
              <a:t>Originally fled persecution in England for the Netherlands, but feared their children would grow up “Dutch”</a:t>
            </a:r>
          </a:p>
        </p:txBody>
      </p:sp>
      <p:pic>
        <p:nvPicPr>
          <p:cNvPr id="15363" name="Picture 3" descr="clip26.jpg"/>
          <p:cNvPicPr>
            <a:picLocks noChangeAspect="1"/>
          </p:cNvPicPr>
          <p:nvPr/>
        </p:nvPicPr>
        <p:blipFill>
          <a:blip r:embed="rId2" cstate="print"/>
          <a:srcRect/>
          <a:stretch>
            <a:fillRect/>
          </a:stretch>
        </p:blipFill>
        <p:spPr bwMode="auto">
          <a:xfrm>
            <a:off x="3390900" y="914400"/>
            <a:ext cx="5334000" cy="3527238"/>
          </a:xfrm>
          <a:prstGeom prst="rect">
            <a:avLst/>
          </a:prstGeom>
          <a:noFill/>
          <a:ln w="9525">
            <a:noFill/>
            <a:miter lim="800000"/>
            <a:headEnd/>
            <a:tailEnd/>
          </a:ln>
        </p:spPr>
      </p:pic>
      <p:sp>
        <p:nvSpPr>
          <p:cNvPr id="2" name="Rectangle 1"/>
          <p:cNvSpPr/>
          <p:nvPr/>
        </p:nvSpPr>
        <p:spPr>
          <a:xfrm>
            <a:off x="4463554" y="17585"/>
            <a:ext cx="3188693"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latin typeface="Blackadder ITC" panose="04020505051007020D02" pitchFamily="82" charset="0"/>
              </a:rPr>
              <a:t>The Pilgrims</a:t>
            </a:r>
          </a:p>
        </p:txBody>
      </p:sp>
    </p:spTree>
    <p:extLst>
      <p:ext uri="{BB962C8B-B14F-4D97-AF65-F5344CB8AC3E}">
        <p14:creationId xmlns:p14="http://schemas.microsoft.com/office/powerpoint/2010/main" val="431780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1524000" y="5250426"/>
            <a:ext cx="8915400" cy="1378974"/>
          </a:xfrm>
        </p:spPr>
        <p:txBody>
          <a:bodyPr/>
          <a:lstStyle/>
          <a:p>
            <a:pPr eaLnBrk="1" hangingPunct="1"/>
            <a:r>
              <a:rPr lang="en-US" altLang="en-US" dirty="0"/>
              <a:t>Discovered Newfoundland in 1497</a:t>
            </a:r>
          </a:p>
          <a:p>
            <a:pPr eaLnBrk="1" hangingPunct="1"/>
            <a:r>
              <a:rPr lang="en-US" altLang="en-US" dirty="0"/>
              <a:t>English fishing grounds (mostly cod), but few permanent settlements until 1620s.</a:t>
            </a:r>
          </a:p>
        </p:txBody>
      </p:sp>
      <p:pic>
        <p:nvPicPr>
          <p:cNvPr id="7171" name="Picture 4" descr="NfldMa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885" y="796414"/>
            <a:ext cx="429418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http://s2.thingpic.com/images/db/5KA9CizaJtotoK3cBaaScSjX.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309" y="2013771"/>
            <a:ext cx="3581400"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663381" y="234415"/>
            <a:ext cx="5914103" cy="181588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400" b="1" spc="50" dirty="0">
                <a:ln w="11430"/>
                <a:solidFill>
                  <a:srgbClr val="FF0000"/>
                </a:solidFill>
                <a:effectLst>
                  <a:outerShdw blurRad="76200" dist="50800" dir="5400000" algn="tl" rotWithShape="0">
                    <a:srgbClr val="000000">
                      <a:alpha val="65000"/>
                    </a:srgbClr>
                  </a:outerShdw>
                </a:effectLst>
              </a:rPr>
              <a:t>John Cabot</a:t>
            </a:r>
          </a:p>
          <a:p>
            <a:pPr algn="ctr" eaLnBrk="1" hangingPunct="1">
              <a:defRPr/>
            </a:pPr>
            <a:r>
              <a:rPr lang="en-US" sz="4400" b="1" spc="50" dirty="0">
                <a:ln w="11430"/>
                <a:solidFill>
                  <a:srgbClr val="FF0000"/>
                </a:solidFill>
                <a:effectLst>
                  <a:outerShdw blurRad="76200" dist="50800" dir="5400000" algn="tl" rotWithShape="0">
                    <a:srgbClr val="000000">
                      <a:alpha val="65000"/>
                    </a:srgbClr>
                  </a:outerShdw>
                </a:effectLst>
              </a:rPr>
              <a:t>Giovanni </a:t>
            </a:r>
            <a:r>
              <a:rPr lang="en-US" sz="4400" b="1" spc="50" dirty="0" err="1">
                <a:ln w="11430"/>
                <a:solidFill>
                  <a:srgbClr val="FF0000"/>
                </a:solidFill>
                <a:effectLst>
                  <a:outerShdw blurRad="76200" dist="50800" dir="5400000" algn="tl" rotWithShape="0">
                    <a:srgbClr val="000000">
                      <a:alpha val="65000"/>
                    </a:srgbClr>
                  </a:outerShdw>
                </a:effectLst>
              </a:rPr>
              <a:t>Caboto</a:t>
            </a:r>
            <a:endParaRPr lang="en-US" sz="4400" b="1" spc="50" dirty="0">
              <a:ln w="11430"/>
              <a:solidFill>
                <a:srgbClr val="FF0000"/>
              </a:solidFill>
              <a:effectLst>
                <a:outerShdw blurRad="76200" dist="50800" dir="5400000" algn="tl" rotWithShape="0">
                  <a:srgbClr val="000000">
                    <a:alpha val="65000"/>
                  </a:srgbClr>
                </a:outerShdw>
              </a:effectLst>
            </a:endParaRPr>
          </a:p>
          <a:p>
            <a:pPr algn="ctr" eaLnBrk="1" hangingPunct="1">
              <a:defRPr/>
            </a:pPr>
            <a:r>
              <a:rPr lang="en-US" sz="2400" b="1" spc="50" dirty="0">
                <a:ln w="11430"/>
                <a:solidFill>
                  <a:srgbClr val="FF0000"/>
                </a:solidFill>
                <a:effectLst>
                  <a:outerShdw blurRad="76200" dist="50800" dir="5400000" algn="tl" rotWithShape="0">
                    <a:srgbClr val="000000">
                      <a:alpha val="65000"/>
                    </a:srgbClr>
                  </a:outerShdw>
                </a:effectLst>
              </a:rPr>
              <a:t>(And his son Sebastian)</a:t>
            </a:r>
          </a:p>
        </p:txBody>
      </p:sp>
    </p:spTree>
    <p:extLst>
      <p:ext uri="{BB962C8B-B14F-4D97-AF65-F5344CB8AC3E}">
        <p14:creationId xmlns:p14="http://schemas.microsoft.com/office/powerpoint/2010/main" val="157690665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cut-away-mayflower-ship.jpg"/>
          <p:cNvPicPr>
            <a:picLocks noChangeAspect="1"/>
          </p:cNvPicPr>
          <p:nvPr/>
        </p:nvPicPr>
        <p:blipFill>
          <a:blip r:embed="rId2" cstate="print"/>
          <a:srcRect/>
          <a:stretch>
            <a:fillRect/>
          </a:stretch>
        </p:blipFill>
        <p:spPr bwMode="auto">
          <a:xfrm>
            <a:off x="1524000" y="990600"/>
            <a:ext cx="9144000" cy="3119438"/>
          </a:xfrm>
          <a:prstGeom prst="rect">
            <a:avLst/>
          </a:prstGeom>
          <a:noFill/>
          <a:ln w="9525">
            <a:noFill/>
            <a:miter lim="800000"/>
            <a:headEnd/>
            <a:tailEnd/>
          </a:ln>
        </p:spPr>
      </p:pic>
      <p:cxnSp>
        <p:nvCxnSpPr>
          <p:cNvPr id="4" name="Straight Arrow Connector 3"/>
          <p:cNvCxnSpPr/>
          <p:nvPr/>
        </p:nvCxnSpPr>
        <p:spPr>
          <a:xfrm>
            <a:off x="1905000" y="4343400"/>
            <a:ext cx="8153400" cy="1588"/>
          </a:xfrm>
          <a:prstGeom prst="straightConnector1">
            <a:avLst/>
          </a:prstGeom>
          <a:ln w="73025" cap="rnd" cmpd="sng">
            <a:solidFill>
              <a:srgbClr val="CC33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6388" name="TextBox 5"/>
          <p:cNvSpPr txBox="1">
            <a:spLocks noChangeArrowheads="1"/>
          </p:cNvSpPr>
          <p:nvPr/>
        </p:nvSpPr>
        <p:spPr bwMode="auto">
          <a:xfrm>
            <a:off x="4876801" y="4419601"/>
            <a:ext cx="2384425" cy="461963"/>
          </a:xfrm>
          <a:prstGeom prst="rect">
            <a:avLst/>
          </a:prstGeom>
          <a:noFill/>
          <a:ln w="9525">
            <a:noFill/>
            <a:miter lim="800000"/>
            <a:headEnd/>
            <a:tailEnd/>
          </a:ln>
        </p:spPr>
        <p:txBody>
          <a:bodyPr wrap="none">
            <a:spAutoFit/>
          </a:bodyPr>
          <a:lstStyle/>
          <a:p>
            <a:r>
              <a:rPr lang="en-US" sz="2400">
                <a:latin typeface="Arial Black" pitchFamily="34" charset="0"/>
              </a:rPr>
              <a:t>100 feet long</a:t>
            </a:r>
          </a:p>
        </p:txBody>
      </p:sp>
      <p:sp>
        <p:nvSpPr>
          <p:cNvPr id="16389" name="TextBox 6"/>
          <p:cNvSpPr txBox="1">
            <a:spLocks noChangeArrowheads="1"/>
          </p:cNvSpPr>
          <p:nvPr/>
        </p:nvSpPr>
        <p:spPr bwMode="auto">
          <a:xfrm>
            <a:off x="2286000" y="4876800"/>
            <a:ext cx="7620000" cy="1816100"/>
          </a:xfrm>
          <a:prstGeom prst="rect">
            <a:avLst/>
          </a:prstGeom>
          <a:noFill/>
          <a:ln w="9525">
            <a:noFill/>
            <a:miter lim="800000"/>
            <a:headEnd/>
            <a:tailEnd/>
          </a:ln>
        </p:spPr>
        <p:txBody>
          <a:bodyPr>
            <a:spAutoFit/>
          </a:bodyPr>
          <a:lstStyle/>
          <a:p>
            <a:r>
              <a:rPr lang="en-US" sz="2800">
                <a:latin typeface="Arial Black" pitchFamily="34" charset="0"/>
              </a:rPr>
              <a:t>-25 feet wide</a:t>
            </a:r>
          </a:p>
          <a:p>
            <a:pPr>
              <a:buFontTx/>
              <a:buChar char="-"/>
            </a:pPr>
            <a:r>
              <a:rPr lang="en-US" sz="2800">
                <a:latin typeface="Arial Black" pitchFamily="34" charset="0"/>
              </a:rPr>
              <a:t>Crew of 25-30</a:t>
            </a:r>
          </a:p>
          <a:p>
            <a:pPr>
              <a:buFontTx/>
              <a:buChar char="-"/>
            </a:pPr>
            <a:r>
              <a:rPr lang="en-US" sz="2800">
                <a:latin typeface="Arial Black" pitchFamily="34" charset="0"/>
              </a:rPr>
              <a:t>Additional 102 passengers</a:t>
            </a:r>
          </a:p>
          <a:p>
            <a:pPr>
              <a:buFontTx/>
              <a:buChar char="-"/>
            </a:pPr>
            <a:r>
              <a:rPr lang="en-US" sz="2800">
                <a:latin typeface="Arial Black" pitchFamily="34" charset="0"/>
              </a:rPr>
              <a:t>Journey of 66 days</a:t>
            </a:r>
          </a:p>
        </p:txBody>
      </p:sp>
      <p:sp>
        <p:nvSpPr>
          <p:cNvPr id="16390" name="TextBox 7"/>
          <p:cNvSpPr txBox="1">
            <a:spLocks noChangeArrowheads="1"/>
          </p:cNvSpPr>
          <p:nvPr/>
        </p:nvSpPr>
        <p:spPr bwMode="auto">
          <a:xfrm>
            <a:off x="3124200" y="1"/>
            <a:ext cx="5867400" cy="1108075"/>
          </a:xfrm>
          <a:prstGeom prst="rect">
            <a:avLst/>
          </a:prstGeom>
          <a:noFill/>
          <a:ln w="9525">
            <a:noFill/>
            <a:miter lim="800000"/>
            <a:headEnd/>
            <a:tailEnd/>
          </a:ln>
        </p:spPr>
        <p:txBody>
          <a:bodyPr>
            <a:spAutoFit/>
          </a:bodyPr>
          <a:lstStyle/>
          <a:p>
            <a:pPr algn="ctr"/>
            <a:r>
              <a:rPr lang="en-US" sz="6600">
                <a:latin typeface="Edwardian Script ITC" pitchFamily="66" charset="0"/>
              </a:rPr>
              <a:t>The Mayflower</a:t>
            </a:r>
          </a:p>
        </p:txBody>
      </p:sp>
    </p:spTree>
    <p:extLst>
      <p:ext uri="{BB962C8B-B14F-4D97-AF65-F5344CB8AC3E}">
        <p14:creationId xmlns:p14="http://schemas.microsoft.com/office/powerpoint/2010/main" val="1717948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Plymouth_-_Plymouth_Rock_Monument.JPG"/>
          <p:cNvPicPr>
            <a:picLocks noChangeAspect="1"/>
          </p:cNvPicPr>
          <p:nvPr/>
        </p:nvPicPr>
        <p:blipFill>
          <a:blip r:embed="rId2" cstate="print"/>
          <a:srcRect/>
          <a:stretch>
            <a:fillRect/>
          </a:stretch>
        </p:blipFill>
        <p:spPr bwMode="auto">
          <a:xfrm>
            <a:off x="1524000" y="14288"/>
            <a:ext cx="9144000" cy="6843712"/>
          </a:xfrm>
          <a:prstGeom prst="rect">
            <a:avLst/>
          </a:prstGeom>
          <a:noFill/>
          <a:ln w="9525">
            <a:noFill/>
            <a:miter lim="800000"/>
            <a:headEnd/>
            <a:tailEnd/>
          </a:ln>
        </p:spPr>
      </p:pic>
      <p:pic>
        <p:nvPicPr>
          <p:cNvPr id="3" name="Picture 2" descr="plymouth_rock_med.jpg"/>
          <p:cNvPicPr>
            <a:picLocks noChangeAspect="1"/>
          </p:cNvPicPr>
          <p:nvPr/>
        </p:nvPicPr>
        <p:blipFill>
          <a:blip r:embed="rId3" cstate="print"/>
          <a:srcRect/>
          <a:stretch>
            <a:fillRect/>
          </a:stretch>
        </p:blipFill>
        <p:spPr bwMode="auto">
          <a:xfrm>
            <a:off x="3124200" y="1447800"/>
            <a:ext cx="5842000" cy="4381500"/>
          </a:xfrm>
          <a:prstGeom prst="rect">
            <a:avLst/>
          </a:prstGeom>
          <a:noFill/>
          <a:ln w="9525">
            <a:noFill/>
            <a:miter lim="800000"/>
            <a:headEnd/>
            <a:tailEnd/>
          </a:ln>
        </p:spPr>
      </p:pic>
    </p:spTree>
    <p:extLst>
      <p:ext uri="{BB962C8B-B14F-4D97-AF65-F5344CB8AC3E}">
        <p14:creationId xmlns:p14="http://schemas.microsoft.com/office/powerpoint/2010/main" val="217503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pilgrims-going-to-church.jpg"/>
          <p:cNvPicPr>
            <a:picLocks noChangeAspect="1"/>
          </p:cNvPicPr>
          <p:nvPr/>
        </p:nvPicPr>
        <p:blipFill>
          <a:blip r:embed="rId2" cstate="print"/>
          <a:srcRect/>
          <a:stretch>
            <a:fillRect/>
          </a:stretch>
        </p:blipFill>
        <p:spPr bwMode="auto">
          <a:xfrm>
            <a:off x="1905001" y="304800"/>
            <a:ext cx="8226425" cy="4419600"/>
          </a:xfrm>
          <a:prstGeom prst="rect">
            <a:avLst/>
          </a:prstGeom>
          <a:noFill/>
          <a:ln w="9525">
            <a:noFill/>
            <a:miter lim="800000"/>
            <a:headEnd/>
            <a:tailEnd/>
          </a:ln>
        </p:spPr>
      </p:pic>
      <p:sp>
        <p:nvSpPr>
          <p:cNvPr id="18435" name="TextBox 2"/>
          <p:cNvSpPr txBox="1">
            <a:spLocks noChangeArrowheads="1"/>
          </p:cNvSpPr>
          <p:nvPr/>
        </p:nvSpPr>
        <p:spPr bwMode="auto">
          <a:xfrm>
            <a:off x="2286000" y="5029200"/>
            <a:ext cx="8001000" cy="1815882"/>
          </a:xfrm>
          <a:prstGeom prst="rect">
            <a:avLst/>
          </a:prstGeom>
          <a:noFill/>
          <a:ln w="9525">
            <a:noFill/>
            <a:miter lim="800000"/>
            <a:headEnd/>
            <a:tailEnd/>
          </a:ln>
        </p:spPr>
        <p:txBody>
          <a:bodyPr>
            <a:spAutoFit/>
          </a:bodyPr>
          <a:lstStyle/>
          <a:p>
            <a:r>
              <a:rPr lang="en-US" sz="2800" dirty="0">
                <a:latin typeface="Arial Black" pitchFamily="34" charset="0"/>
              </a:rPr>
              <a:t>Half of the “Pilgrims” die the first year, but are aided by Squanto, Samoset, and the nearby Wampanoag tribe (Leader: Massasoit)</a:t>
            </a:r>
          </a:p>
        </p:txBody>
      </p:sp>
    </p:spTree>
    <p:extLst>
      <p:ext uri="{BB962C8B-B14F-4D97-AF65-F5344CB8AC3E}">
        <p14:creationId xmlns:p14="http://schemas.microsoft.com/office/powerpoint/2010/main" val="1593617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Plymouth_Plantation.JPG"/>
          <p:cNvPicPr>
            <a:picLocks noChangeAspect="1"/>
          </p:cNvPicPr>
          <p:nvPr/>
        </p:nvPicPr>
        <p:blipFill>
          <a:blip r:embed="rId2" cstate="print"/>
          <a:srcRect/>
          <a:stretch>
            <a:fillRect/>
          </a:stretch>
        </p:blipFill>
        <p:spPr bwMode="auto">
          <a:xfrm>
            <a:off x="1752600" y="228600"/>
            <a:ext cx="8686800" cy="5930900"/>
          </a:xfrm>
          <a:prstGeom prst="rect">
            <a:avLst/>
          </a:prstGeom>
          <a:noFill/>
          <a:ln w="9525">
            <a:noFill/>
            <a:miter lim="800000"/>
            <a:headEnd/>
            <a:tailEnd/>
          </a:ln>
        </p:spPr>
      </p:pic>
    </p:spTree>
    <p:extLst>
      <p:ext uri="{BB962C8B-B14F-4D97-AF65-F5344CB8AC3E}">
        <p14:creationId xmlns:p14="http://schemas.microsoft.com/office/powerpoint/2010/main" val="310355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First-Thanksgiving1.jpg"/>
          <p:cNvPicPr>
            <a:picLocks noChangeAspect="1"/>
          </p:cNvPicPr>
          <p:nvPr/>
        </p:nvPicPr>
        <p:blipFill>
          <a:blip r:embed="rId2" cstate="print"/>
          <a:srcRect/>
          <a:stretch>
            <a:fillRect/>
          </a:stretch>
        </p:blipFill>
        <p:spPr bwMode="auto">
          <a:xfrm>
            <a:off x="2057400" y="228601"/>
            <a:ext cx="7848600" cy="4994275"/>
          </a:xfrm>
          <a:prstGeom prst="rect">
            <a:avLst/>
          </a:prstGeom>
          <a:noFill/>
          <a:ln w="9525">
            <a:noFill/>
            <a:miter lim="800000"/>
            <a:headEnd/>
            <a:tailEnd/>
          </a:ln>
        </p:spPr>
      </p:pic>
      <p:sp>
        <p:nvSpPr>
          <p:cNvPr id="20483" name="TextBox 2"/>
          <p:cNvSpPr txBox="1">
            <a:spLocks noChangeArrowheads="1"/>
          </p:cNvSpPr>
          <p:nvPr/>
        </p:nvSpPr>
        <p:spPr bwMode="auto">
          <a:xfrm>
            <a:off x="1752600" y="5486401"/>
            <a:ext cx="8610600" cy="830263"/>
          </a:xfrm>
          <a:prstGeom prst="rect">
            <a:avLst/>
          </a:prstGeom>
          <a:noFill/>
          <a:ln w="9525">
            <a:noFill/>
            <a:miter lim="800000"/>
            <a:headEnd/>
            <a:tailEnd/>
          </a:ln>
        </p:spPr>
        <p:txBody>
          <a:bodyPr>
            <a:spAutoFit/>
          </a:bodyPr>
          <a:lstStyle/>
          <a:p>
            <a:r>
              <a:rPr lang="en-US" sz="2400">
                <a:latin typeface="Arial Black" pitchFamily="34" charset="0"/>
              </a:rPr>
              <a:t>- “First Thanksgiving” held in 1621 – probably as a harvest festival, not a day of Thanksgiving</a:t>
            </a:r>
          </a:p>
        </p:txBody>
      </p:sp>
    </p:spTree>
    <p:extLst>
      <p:ext uri="{BB962C8B-B14F-4D97-AF65-F5344CB8AC3E}">
        <p14:creationId xmlns:p14="http://schemas.microsoft.com/office/powerpoint/2010/main" val="1703290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yflower.jpg"/>
          <p:cNvPicPr>
            <a:picLocks noChangeAspect="1"/>
          </p:cNvPicPr>
          <p:nvPr/>
        </p:nvPicPr>
        <p:blipFill>
          <a:blip r:embed="rId2" cstate="print"/>
          <a:stretch>
            <a:fillRect/>
          </a:stretch>
        </p:blipFill>
        <p:spPr>
          <a:xfrm>
            <a:off x="0" y="0"/>
            <a:ext cx="12192000" cy="8401210"/>
          </a:xfrm>
          <a:prstGeom prst="rect">
            <a:avLst/>
          </a:prstGeom>
        </p:spPr>
      </p:pic>
      <p:sp>
        <p:nvSpPr>
          <p:cNvPr id="2" name="TextBox 1"/>
          <p:cNvSpPr txBox="1"/>
          <p:nvPr/>
        </p:nvSpPr>
        <p:spPr>
          <a:xfrm>
            <a:off x="1905000" y="457201"/>
            <a:ext cx="7924800" cy="1323439"/>
          </a:xfrm>
          <a:prstGeom prst="rect">
            <a:avLst/>
          </a:prstGeom>
          <a:noFill/>
        </p:spPr>
        <p:txBody>
          <a:bodyPr wrap="square" rtlCol="0">
            <a:spAutoFit/>
          </a:bodyPr>
          <a:lstStyle/>
          <a:p>
            <a:r>
              <a:rPr lang="en-US" sz="4000" dirty="0">
                <a:latin typeface="Baskerville Old Face" pitchFamily="18" charset="0"/>
              </a:rPr>
              <a:t>Founded: </a:t>
            </a:r>
          </a:p>
          <a:p>
            <a:r>
              <a:rPr lang="en-US" sz="4000" dirty="0">
                <a:latin typeface="Baskerville Old Face" pitchFamily="18" charset="0"/>
              </a:rPr>
              <a:t>1620</a:t>
            </a:r>
          </a:p>
        </p:txBody>
      </p:sp>
      <p:sp>
        <p:nvSpPr>
          <p:cNvPr id="4" name="TextBox 3"/>
          <p:cNvSpPr txBox="1"/>
          <p:nvPr/>
        </p:nvSpPr>
        <p:spPr>
          <a:xfrm>
            <a:off x="1828800" y="1905000"/>
            <a:ext cx="4035972" cy="2831544"/>
          </a:xfrm>
          <a:prstGeom prst="rect">
            <a:avLst/>
          </a:prstGeom>
          <a:noFill/>
        </p:spPr>
        <p:txBody>
          <a:bodyPr wrap="square" rtlCol="0">
            <a:spAutoFit/>
          </a:bodyPr>
          <a:lstStyle/>
          <a:p>
            <a:r>
              <a:rPr lang="en-US" sz="4000" dirty="0">
                <a:latin typeface="Baskerville Old Face" pitchFamily="18" charset="0"/>
              </a:rPr>
              <a:t>Founder: </a:t>
            </a:r>
          </a:p>
          <a:p>
            <a:r>
              <a:rPr lang="en-US" sz="4000" dirty="0">
                <a:latin typeface="Baskerville Old Face" pitchFamily="18" charset="0"/>
              </a:rPr>
              <a:t>The Separatists – Future leader: William Bradford</a:t>
            </a:r>
          </a:p>
          <a:p>
            <a:endParaRPr lang="en-US" dirty="0"/>
          </a:p>
        </p:txBody>
      </p:sp>
      <p:sp>
        <p:nvSpPr>
          <p:cNvPr id="9" name="Rectangle 8"/>
          <p:cNvSpPr/>
          <p:nvPr/>
        </p:nvSpPr>
        <p:spPr>
          <a:xfrm>
            <a:off x="1524000" y="0"/>
            <a:ext cx="1301959"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Plymouth</a:t>
            </a:r>
            <a:endParaRPr lang="en-US" dirty="0"/>
          </a:p>
        </p:txBody>
      </p:sp>
    </p:spTree>
    <p:extLst>
      <p:ext uri="{BB962C8B-B14F-4D97-AF65-F5344CB8AC3E}">
        <p14:creationId xmlns:p14="http://schemas.microsoft.com/office/powerpoint/2010/main" val="142313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381001"/>
            <a:ext cx="9144000" cy="1200329"/>
          </a:xfrm>
          <a:prstGeom prst="rect">
            <a:avLst/>
          </a:prstGeom>
          <a:noFill/>
        </p:spPr>
        <p:txBody>
          <a:bodyPr wrap="square" rtlCol="0">
            <a:spAutoFit/>
          </a:bodyPr>
          <a:lstStyle/>
          <a:p>
            <a:r>
              <a:rPr lang="en-US" sz="3600" dirty="0">
                <a:latin typeface="Baskerville Old Face" pitchFamily="18" charset="0"/>
              </a:rPr>
              <a:t>Reason: </a:t>
            </a:r>
          </a:p>
          <a:p>
            <a:r>
              <a:rPr lang="en-US" sz="3600" dirty="0">
                <a:latin typeface="Baskerville Old Face" pitchFamily="18" charset="0"/>
              </a:rPr>
              <a:t>Religious Freedom for Separatists</a:t>
            </a:r>
          </a:p>
        </p:txBody>
      </p:sp>
      <p:sp>
        <p:nvSpPr>
          <p:cNvPr id="8" name="Rectangle 7"/>
          <p:cNvSpPr/>
          <p:nvPr/>
        </p:nvSpPr>
        <p:spPr>
          <a:xfrm>
            <a:off x="1524000" y="0"/>
            <a:ext cx="1301959"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Plymouth</a:t>
            </a:r>
            <a:endParaRPr lang="en-US" dirty="0"/>
          </a:p>
        </p:txBody>
      </p:sp>
      <p:pic>
        <p:nvPicPr>
          <p:cNvPr id="9" name="Picture 8" descr="embarkation_pilgrims.jpg"/>
          <p:cNvPicPr>
            <a:picLocks noChangeAspect="1"/>
          </p:cNvPicPr>
          <p:nvPr/>
        </p:nvPicPr>
        <p:blipFill>
          <a:blip r:embed="rId2" cstate="print"/>
          <a:stretch>
            <a:fillRect/>
          </a:stretch>
        </p:blipFill>
        <p:spPr>
          <a:xfrm>
            <a:off x="2057400" y="1514622"/>
            <a:ext cx="8077200" cy="5343378"/>
          </a:xfrm>
          <a:prstGeom prst="rect">
            <a:avLst/>
          </a:prstGeom>
        </p:spPr>
      </p:pic>
      <p:sp>
        <p:nvSpPr>
          <p:cNvPr id="11" name="Oval Callout 10"/>
          <p:cNvSpPr/>
          <p:nvPr/>
        </p:nvSpPr>
        <p:spPr>
          <a:xfrm>
            <a:off x="5791200" y="1752600"/>
            <a:ext cx="2667000" cy="1752600"/>
          </a:xfrm>
          <a:prstGeom prst="wedgeEllipseCallout">
            <a:avLst>
              <a:gd name="adj1" fmla="val -54951"/>
              <a:gd name="adj2" fmla="val 502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172200" y="2133601"/>
            <a:ext cx="2057400" cy="1200329"/>
          </a:xfrm>
          <a:prstGeom prst="rect">
            <a:avLst/>
          </a:prstGeom>
          <a:noFill/>
        </p:spPr>
        <p:txBody>
          <a:bodyPr wrap="square" rtlCol="0">
            <a:spAutoFit/>
          </a:bodyPr>
          <a:lstStyle/>
          <a:p>
            <a:pPr algn="ctr"/>
            <a:r>
              <a:rPr lang="en-US" sz="2400" dirty="0"/>
              <a:t>We just want to be left alone!</a:t>
            </a:r>
          </a:p>
        </p:txBody>
      </p:sp>
    </p:spTree>
    <p:extLst>
      <p:ext uri="{BB962C8B-B14F-4D97-AF65-F5344CB8AC3E}">
        <p14:creationId xmlns:p14="http://schemas.microsoft.com/office/powerpoint/2010/main" val="31012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609601"/>
            <a:ext cx="7772400" cy="646331"/>
          </a:xfrm>
          <a:prstGeom prst="rect">
            <a:avLst/>
          </a:prstGeom>
          <a:noFill/>
        </p:spPr>
        <p:txBody>
          <a:bodyPr wrap="square" rtlCol="0">
            <a:spAutoFit/>
          </a:bodyPr>
          <a:lstStyle/>
          <a:p>
            <a:r>
              <a:rPr lang="en-US" sz="3600" dirty="0">
                <a:solidFill>
                  <a:schemeClr val="bg2">
                    <a:lumMod val="10000"/>
                  </a:schemeClr>
                </a:solidFill>
                <a:latin typeface="Baskerville Old Face" pitchFamily="18" charset="0"/>
              </a:rPr>
              <a:t>Capital: Plymouth</a:t>
            </a:r>
          </a:p>
        </p:txBody>
      </p:sp>
      <p:sp>
        <p:nvSpPr>
          <p:cNvPr id="5" name="Rectangle 4"/>
          <p:cNvSpPr/>
          <p:nvPr/>
        </p:nvSpPr>
        <p:spPr>
          <a:xfrm>
            <a:off x="1524000" y="0"/>
            <a:ext cx="1301959"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Plymouth</a:t>
            </a:r>
            <a:endParaRPr lang="en-US" dirty="0"/>
          </a:p>
        </p:txBody>
      </p:sp>
      <p:pic>
        <p:nvPicPr>
          <p:cNvPr id="6" name="Picture 5" descr="Plimoth_Plantation.JPG"/>
          <p:cNvPicPr>
            <a:picLocks noChangeAspect="1"/>
          </p:cNvPicPr>
          <p:nvPr/>
        </p:nvPicPr>
        <p:blipFill>
          <a:blip r:embed="rId2" cstate="print"/>
          <a:stretch>
            <a:fillRect/>
          </a:stretch>
        </p:blipFill>
        <p:spPr>
          <a:xfrm>
            <a:off x="1524000" y="1312520"/>
            <a:ext cx="9144000" cy="5545480"/>
          </a:xfrm>
          <a:prstGeom prst="rect">
            <a:avLst/>
          </a:prstGeom>
        </p:spPr>
      </p:pic>
    </p:spTree>
    <p:extLst>
      <p:ext uri="{BB962C8B-B14F-4D97-AF65-F5344CB8AC3E}">
        <p14:creationId xmlns:p14="http://schemas.microsoft.com/office/powerpoint/2010/main" val="979627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609601"/>
            <a:ext cx="7772400" cy="646331"/>
          </a:xfrm>
          <a:prstGeom prst="rect">
            <a:avLst/>
          </a:prstGeom>
          <a:noFill/>
        </p:spPr>
        <p:txBody>
          <a:bodyPr wrap="square" rtlCol="0">
            <a:spAutoFit/>
          </a:bodyPr>
          <a:lstStyle/>
          <a:p>
            <a:r>
              <a:rPr lang="en-US" sz="3600" dirty="0">
                <a:solidFill>
                  <a:schemeClr val="bg2">
                    <a:lumMod val="10000"/>
                  </a:schemeClr>
                </a:solidFill>
                <a:latin typeface="Baskerville Old Face" pitchFamily="18" charset="0"/>
              </a:rPr>
              <a:t>Colony type: Charter</a:t>
            </a:r>
          </a:p>
        </p:txBody>
      </p:sp>
      <p:sp>
        <p:nvSpPr>
          <p:cNvPr id="5" name="Rectangle 4"/>
          <p:cNvSpPr/>
          <p:nvPr/>
        </p:nvSpPr>
        <p:spPr>
          <a:xfrm>
            <a:off x="1524000" y="0"/>
            <a:ext cx="1301959"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Plymouth</a:t>
            </a:r>
            <a:endParaRPr lang="en-US" dirty="0"/>
          </a:p>
        </p:txBody>
      </p:sp>
      <p:pic>
        <p:nvPicPr>
          <p:cNvPr id="7" name="Picture 2" descr="This png image - Scroll PNG Clip Art Image, is available for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477" y="1382056"/>
            <a:ext cx="4430246" cy="52951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768438" y="2530271"/>
            <a:ext cx="2350323" cy="523220"/>
          </a:xfrm>
          <a:prstGeom prst="rect">
            <a:avLst/>
          </a:prstGeom>
          <a:noFill/>
        </p:spPr>
        <p:txBody>
          <a:bodyPr wrap="none" rtlCol="0">
            <a:spAutoFit/>
          </a:bodyPr>
          <a:lstStyle/>
          <a:p>
            <a:r>
              <a:rPr lang="en-US" sz="2800" dirty="0">
                <a:latin typeface="Blackadder ITC" panose="04020505051007020D02" pitchFamily="82" charset="0"/>
              </a:rPr>
              <a:t>Plymouth Colony</a:t>
            </a:r>
          </a:p>
        </p:txBody>
      </p:sp>
    </p:spTree>
    <p:extLst>
      <p:ext uri="{BB962C8B-B14F-4D97-AF65-F5344CB8AC3E}">
        <p14:creationId xmlns:p14="http://schemas.microsoft.com/office/powerpoint/2010/main" val="623419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381001"/>
            <a:ext cx="8610600" cy="646331"/>
          </a:xfrm>
          <a:prstGeom prst="rect">
            <a:avLst/>
          </a:prstGeom>
          <a:noFill/>
        </p:spPr>
        <p:txBody>
          <a:bodyPr wrap="square" rtlCol="0">
            <a:spAutoFit/>
          </a:bodyPr>
          <a:lstStyle/>
          <a:p>
            <a:r>
              <a:rPr lang="en-US" sz="3600" dirty="0">
                <a:latin typeface="Baskerville Old Face" pitchFamily="18" charset="0"/>
              </a:rPr>
              <a:t>Name: After Plymouth, England.</a:t>
            </a:r>
          </a:p>
        </p:txBody>
      </p:sp>
      <p:sp>
        <p:nvSpPr>
          <p:cNvPr id="7" name="Rectangle 6"/>
          <p:cNvSpPr/>
          <p:nvPr/>
        </p:nvSpPr>
        <p:spPr>
          <a:xfrm>
            <a:off x="1524000" y="0"/>
            <a:ext cx="1301959"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Plymouth</a:t>
            </a:r>
            <a:endParaRPr lang="en-US" dirty="0"/>
          </a:p>
        </p:txBody>
      </p:sp>
      <p:pic>
        <p:nvPicPr>
          <p:cNvPr id="8" name="Picture 7" descr="map-england-lp.gif"/>
          <p:cNvPicPr>
            <a:picLocks noChangeAspect="1"/>
          </p:cNvPicPr>
          <p:nvPr/>
        </p:nvPicPr>
        <p:blipFill>
          <a:blip r:embed="rId2" cstate="print"/>
          <a:stretch>
            <a:fillRect/>
          </a:stretch>
        </p:blipFill>
        <p:spPr>
          <a:xfrm>
            <a:off x="3048001" y="1371600"/>
            <a:ext cx="6894195" cy="5334000"/>
          </a:xfrm>
          <a:prstGeom prst="rect">
            <a:avLst/>
          </a:prstGeom>
        </p:spPr>
      </p:pic>
    </p:spTree>
    <p:extLst>
      <p:ext uri="{BB962C8B-B14F-4D97-AF65-F5344CB8AC3E}">
        <p14:creationId xmlns:p14="http://schemas.microsoft.com/office/powerpoint/2010/main" val="3724564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noChangeShapeType="1"/>
          </p:cNvCxnSpPr>
          <p:nvPr/>
        </p:nvCxnSpPr>
        <p:spPr bwMode="auto">
          <a:xfrm>
            <a:off x="5715000" y="228600"/>
            <a:ext cx="76200" cy="6324600"/>
          </a:xfrm>
          <a:prstGeom prst="line">
            <a:avLst/>
          </a:prstGeom>
          <a:noFill/>
          <a:ln w="38100">
            <a:solidFill>
              <a:schemeClr val="tx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70661" name="Content Placeholder 2"/>
          <p:cNvSpPr txBox="1">
            <a:spLocks/>
          </p:cNvSpPr>
          <p:nvPr/>
        </p:nvSpPr>
        <p:spPr bwMode="auto">
          <a:xfrm>
            <a:off x="6197600" y="1390650"/>
            <a:ext cx="3733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80000"/>
              </a:lnSpc>
            </a:pPr>
            <a:r>
              <a:rPr lang="en-US" altLang="en-US" sz="3000"/>
              <a:t>English </a:t>
            </a:r>
            <a:r>
              <a:rPr lang="ja-JP" altLang="en-US" sz="3000"/>
              <a:t>“</a:t>
            </a:r>
            <a:r>
              <a:rPr lang="en-US" altLang="ja-JP" sz="3000"/>
              <a:t>sea dog</a:t>
            </a:r>
            <a:r>
              <a:rPr lang="ja-JP" altLang="en-US" sz="3000"/>
              <a:t>”</a:t>
            </a:r>
            <a:r>
              <a:rPr lang="en-US" altLang="ja-JP" sz="3000"/>
              <a:t> who also sailed to California and circumnavigated the globe.</a:t>
            </a:r>
            <a:endParaRPr lang="en-US" altLang="en-US" sz="3000"/>
          </a:p>
        </p:txBody>
      </p:sp>
      <p:sp>
        <p:nvSpPr>
          <p:cNvPr id="70662" name="AutoShape 2" descr="Image result for magella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sp>
        <p:nvSpPr>
          <p:cNvPr id="12" name="Rectangle 11"/>
          <p:cNvSpPr/>
          <p:nvPr/>
        </p:nvSpPr>
        <p:spPr>
          <a:xfrm>
            <a:off x="6324600" y="287626"/>
            <a:ext cx="4013200" cy="76944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400" b="1" spc="50" dirty="0">
                <a:ln w="11430"/>
                <a:solidFill>
                  <a:srgbClr val="FF0000"/>
                </a:solidFill>
                <a:effectLst>
                  <a:outerShdw blurRad="76200" dist="50800" dir="5400000" algn="tl" rotWithShape="0">
                    <a:srgbClr val="000000">
                      <a:alpha val="65000"/>
                    </a:srgbClr>
                  </a:outerShdw>
                </a:effectLst>
              </a:rPr>
              <a:t>Francis Drake</a:t>
            </a:r>
          </a:p>
        </p:txBody>
      </p:sp>
      <p:pic>
        <p:nvPicPr>
          <p:cNvPr id="70665" name="Picture 6" descr="Image result for francis dr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838" y="3524251"/>
            <a:ext cx="3865562"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56ED434A-8B4C-4FE2-A846-A3345D0C2D29}"/>
              </a:ext>
            </a:extLst>
          </p:cNvPr>
          <p:cNvSpPr/>
          <p:nvPr/>
        </p:nvSpPr>
        <p:spPr>
          <a:xfrm>
            <a:off x="944674" y="241833"/>
            <a:ext cx="3876453" cy="76944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400" b="1" spc="50" dirty="0">
                <a:ln w="11430"/>
                <a:solidFill>
                  <a:srgbClr val="FF0000"/>
                </a:solidFill>
                <a:effectLst>
                  <a:outerShdw blurRad="76200" dist="50800" dir="5400000" algn="tl" rotWithShape="0">
                    <a:srgbClr val="000000">
                      <a:alpha val="65000"/>
                    </a:srgbClr>
                  </a:outerShdw>
                </a:effectLst>
              </a:rPr>
              <a:t>Walter Raleigh</a:t>
            </a:r>
          </a:p>
        </p:txBody>
      </p:sp>
      <p:sp>
        <p:nvSpPr>
          <p:cNvPr id="15" name="Content Placeholder 2">
            <a:extLst>
              <a:ext uri="{FF2B5EF4-FFF2-40B4-BE49-F238E27FC236}">
                <a16:creationId xmlns:a16="http://schemas.microsoft.com/office/drawing/2014/main" id="{F398D85D-FC67-4BF7-BD61-903AD7F7D248}"/>
              </a:ext>
            </a:extLst>
          </p:cNvPr>
          <p:cNvSpPr>
            <a:spLocks noGrp="1"/>
          </p:cNvSpPr>
          <p:nvPr>
            <p:ph idx="1"/>
          </p:nvPr>
        </p:nvSpPr>
        <p:spPr>
          <a:xfrm>
            <a:off x="1214327" y="1487603"/>
            <a:ext cx="3606800" cy="1231900"/>
          </a:xfrm>
        </p:spPr>
        <p:txBody>
          <a:bodyPr/>
          <a:lstStyle/>
          <a:p>
            <a:pPr>
              <a:lnSpc>
                <a:spcPct val="80000"/>
              </a:lnSpc>
            </a:pPr>
            <a:r>
              <a:rPr lang="en-US" altLang="en-US" sz="3000" dirty="0"/>
              <a:t>Set up </a:t>
            </a:r>
            <a:r>
              <a:rPr lang="ja-JP" altLang="en-US" sz="3000" dirty="0"/>
              <a:t>“</a:t>
            </a:r>
            <a:r>
              <a:rPr lang="en-US" altLang="ja-JP" sz="3000" dirty="0"/>
              <a:t>Lost Colony</a:t>
            </a:r>
            <a:r>
              <a:rPr lang="ja-JP" altLang="en-US" sz="3000" dirty="0"/>
              <a:t>”</a:t>
            </a:r>
            <a:r>
              <a:rPr lang="en-US" altLang="ja-JP" sz="3000" dirty="0"/>
              <a:t> of Roanoke</a:t>
            </a:r>
          </a:p>
          <a:p>
            <a:pPr>
              <a:lnSpc>
                <a:spcPct val="80000"/>
              </a:lnSpc>
            </a:pPr>
            <a:endParaRPr lang="en-US" altLang="en-US" sz="3000" dirty="0"/>
          </a:p>
        </p:txBody>
      </p:sp>
      <p:pic>
        <p:nvPicPr>
          <p:cNvPr id="16" name="Picture 2" descr="Image result for walter raleigh">
            <a:extLst>
              <a:ext uri="{FF2B5EF4-FFF2-40B4-BE49-F238E27FC236}">
                <a16:creationId xmlns:a16="http://schemas.microsoft.com/office/drawing/2014/main" id="{31561E3B-9F1D-4FF4-AD43-45AC1D19F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795" y="2858579"/>
            <a:ext cx="3106737"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250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5486401"/>
            <a:ext cx="6858000" cy="646331"/>
          </a:xfrm>
          <a:prstGeom prst="rect">
            <a:avLst/>
          </a:prstGeom>
          <a:noFill/>
        </p:spPr>
        <p:txBody>
          <a:bodyPr wrap="square" rtlCol="0">
            <a:spAutoFit/>
          </a:bodyPr>
          <a:lstStyle/>
          <a:p>
            <a:pPr algn="ctr"/>
            <a:r>
              <a:rPr lang="en-US" sz="3600" dirty="0">
                <a:latin typeface="Baskerville Old Face" pitchFamily="18" charset="0"/>
              </a:rPr>
              <a:t>Agriculture: Small farms</a:t>
            </a:r>
          </a:p>
        </p:txBody>
      </p:sp>
      <p:pic>
        <p:nvPicPr>
          <p:cNvPr id="7" name="Picture 6" descr="osv-farm.jpg"/>
          <p:cNvPicPr>
            <a:picLocks noChangeAspect="1"/>
          </p:cNvPicPr>
          <p:nvPr/>
        </p:nvPicPr>
        <p:blipFill>
          <a:blip r:embed="rId2" cstate="print"/>
          <a:stretch>
            <a:fillRect/>
          </a:stretch>
        </p:blipFill>
        <p:spPr>
          <a:xfrm>
            <a:off x="2438401" y="533400"/>
            <a:ext cx="7016151" cy="4648200"/>
          </a:xfrm>
          <a:prstGeom prst="rect">
            <a:avLst/>
          </a:prstGeom>
        </p:spPr>
      </p:pic>
      <p:sp>
        <p:nvSpPr>
          <p:cNvPr id="6" name="Rectangle 5"/>
          <p:cNvSpPr/>
          <p:nvPr/>
        </p:nvSpPr>
        <p:spPr>
          <a:xfrm>
            <a:off x="1524000" y="0"/>
            <a:ext cx="1301959"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Plymouth</a:t>
            </a:r>
            <a:endParaRPr lang="en-US" dirty="0"/>
          </a:p>
        </p:txBody>
      </p:sp>
    </p:spTree>
    <p:extLst>
      <p:ext uri="{BB962C8B-B14F-4D97-AF65-F5344CB8AC3E}">
        <p14:creationId xmlns:p14="http://schemas.microsoft.com/office/powerpoint/2010/main" val="1396857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4200" y="381000"/>
            <a:ext cx="3352800" cy="2862322"/>
          </a:xfrm>
          <a:prstGeom prst="rect">
            <a:avLst/>
          </a:prstGeom>
          <a:noFill/>
        </p:spPr>
        <p:txBody>
          <a:bodyPr wrap="square" rtlCol="0">
            <a:spAutoFit/>
          </a:bodyPr>
          <a:lstStyle/>
          <a:p>
            <a:pPr algn="ctr"/>
            <a:r>
              <a:rPr lang="en-US" sz="3600" dirty="0">
                <a:latin typeface="Baskerville Old Face" pitchFamily="18" charset="0"/>
              </a:rPr>
              <a:t>Economy: Trading, Rum, ship building, fishing, whaling, skilled crafts</a:t>
            </a:r>
          </a:p>
        </p:txBody>
      </p:sp>
      <p:sp>
        <p:nvSpPr>
          <p:cNvPr id="7" name="Rectangle 6"/>
          <p:cNvSpPr/>
          <p:nvPr/>
        </p:nvSpPr>
        <p:spPr>
          <a:xfrm>
            <a:off x="1524000" y="0"/>
            <a:ext cx="1301959" cy="369332"/>
          </a:xfrm>
          <a:prstGeom prst="rect">
            <a:avLst/>
          </a:prstGeom>
        </p:spPr>
        <p:txBody>
          <a:bodyPr wrap="none">
            <a:spAutoFit/>
          </a:bodyPr>
          <a:lstStyle/>
          <a:p>
            <a:r>
              <a:rPr lang="en-US" dirty="0">
                <a:ln w="25400">
                  <a:solidFill>
                    <a:schemeClr val="accent2">
                      <a:lumMod val="50000"/>
                    </a:schemeClr>
                  </a:solidFill>
                </a:ln>
                <a:solidFill>
                  <a:schemeClr val="accent6">
                    <a:lumMod val="50000"/>
                  </a:schemeClr>
                </a:solidFill>
                <a:latin typeface="Viner Hand ITC" pitchFamily="66" charset="0"/>
              </a:rPr>
              <a:t>Plymouth</a:t>
            </a:r>
            <a:endParaRPr lang="en-US" dirty="0"/>
          </a:p>
        </p:txBody>
      </p:sp>
      <p:pic>
        <p:nvPicPr>
          <p:cNvPr id="10" name="Picture 9" descr="1856-Ward-Shipyard-1856.jpg"/>
          <p:cNvPicPr>
            <a:picLocks noChangeAspect="1"/>
          </p:cNvPicPr>
          <p:nvPr/>
        </p:nvPicPr>
        <p:blipFill>
          <a:blip r:embed="rId2" cstate="print"/>
          <a:stretch>
            <a:fillRect/>
          </a:stretch>
        </p:blipFill>
        <p:spPr>
          <a:xfrm>
            <a:off x="1676400" y="2792988"/>
            <a:ext cx="4953000" cy="4065012"/>
          </a:xfrm>
          <a:prstGeom prst="rect">
            <a:avLst/>
          </a:prstGeom>
        </p:spPr>
      </p:pic>
      <p:pic>
        <p:nvPicPr>
          <p:cNvPr id="12" name="Picture 11" descr="fisherman.jpg"/>
          <p:cNvPicPr>
            <a:picLocks noChangeAspect="1"/>
          </p:cNvPicPr>
          <p:nvPr/>
        </p:nvPicPr>
        <p:blipFill>
          <a:blip r:embed="rId3" cstate="print"/>
          <a:stretch>
            <a:fillRect/>
          </a:stretch>
        </p:blipFill>
        <p:spPr>
          <a:xfrm>
            <a:off x="6705600" y="4000500"/>
            <a:ext cx="3962400" cy="2857500"/>
          </a:xfrm>
          <a:prstGeom prst="rect">
            <a:avLst/>
          </a:prstGeom>
        </p:spPr>
      </p:pic>
      <p:pic>
        <p:nvPicPr>
          <p:cNvPr id="14" name="Picture 13" descr="whale.jpg"/>
          <p:cNvPicPr>
            <a:picLocks noChangeAspect="1"/>
          </p:cNvPicPr>
          <p:nvPr/>
        </p:nvPicPr>
        <p:blipFill>
          <a:blip r:embed="rId4" cstate="print"/>
          <a:stretch>
            <a:fillRect/>
          </a:stretch>
        </p:blipFill>
        <p:spPr>
          <a:xfrm>
            <a:off x="3657600" y="0"/>
            <a:ext cx="3191278" cy="2879044"/>
          </a:xfrm>
          <a:prstGeom prst="rect">
            <a:avLst/>
          </a:prstGeom>
        </p:spPr>
      </p:pic>
      <p:pic>
        <p:nvPicPr>
          <p:cNvPr id="15" name="Picture 14" descr="copely-portrait_of_paul_revere.jpg"/>
          <p:cNvPicPr>
            <a:picLocks noChangeAspect="1"/>
          </p:cNvPicPr>
          <p:nvPr/>
        </p:nvPicPr>
        <p:blipFill>
          <a:blip r:embed="rId5" cstate="print"/>
          <a:stretch>
            <a:fillRect/>
          </a:stretch>
        </p:blipFill>
        <p:spPr>
          <a:xfrm>
            <a:off x="1524001" y="381001"/>
            <a:ext cx="1969008" cy="2590800"/>
          </a:xfrm>
          <a:prstGeom prst="rect">
            <a:avLst/>
          </a:prstGeom>
        </p:spPr>
      </p:pic>
    </p:spTree>
    <p:extLst>
      <p:ext uri="{BB962C8B-B14F-4D97-AF65-F5344CB8AC3E}">
        <p14:creationId xmlns:p14="http://schemas.microsoft.com/office/powerpoint/2010/main" val="21953173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41475" y="2590800"/>
            <a:ext cx="8839200" cy="411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0963" name="TextBox 1"/>
          <p:cNvSpPr txBox="1">
            <a:spLocks noChangeArrowheads="1"/>
          </p:cNvSpPr>
          <p:nvPr/>
        </p:nvSpPr>
        <p:spPr bwMode="auto">
          <a:xfrm>
            <a:off x="1641475" y="2743200"/>
            <a:ext cx="8839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chemeClr val="bg1"/>
                </a:solidFill>
                <a:latin typeface="Blackadder ITC" panose="04020505051007020D02" pitchFamily="82" charset="0"/>
              </a:rPr>
              <a:t>In the name of God, Amen. We, whose names are underwritten, the loyal subjects of our dread Sovereign Lord King James, by the Grace of God, of Great Britain, France, and Ireland, King, defender of the Faith, etc. Having undertaken, for the Glory of God, and advancements of the Christian faith and honor of our King and Country, a voyage to plant the first colony in the Northern parts of Virginia, do by these presents, solemnly and mutually, in the presence of God, and one another, covenant and </a:t>
            </a:r>
            <a:r>
              <a:rPr lang="en-US" altLang="en-US" sz="2000">
                <a:solidFill>
                  <a:srgbClr val="FFCC00"/>
                </a:solidFill>
                <a:latin typeface="Blackadder ITC" panose="04020505051007020D02" pitchFamily="82" charset="0"/>
              </a:rPr>
              <a:t>combine ourselves together into a civil body politic</a:t>
            </a:r>
            <a:r>
              <a:rPr lang="en-US" altLang="en-US" sz="2000">
                <a:latin typeface="Blackadder ITC" panose="04020505051007020D02" pitchFamily="82" charset="0"/>
              </a:rPr>
              <a:t>; </a:t>
            </a:r>
            <a:r>
              <a:rPr lang="en-US" altLang="en-US" sz="2000">
                <a:solidFill>
                  <a:schemeClr val="bg1"/>
                </a:solidFill>
                <a:latin typeface="Blackadder ITC" panose="04020505051007020D02" pitchFamily="82" charset="0"/>
              </a:rPr>
              <a:t>for our better ordering, and preservation and furtherance of the ends aforesaid; and by virtue </a:t>
            </a:r>
            <a:r>
              <a:rPr lang="en-US" altLang="en-US" sz="2000">
                <a:solidFill>
                  <a:srgbClr val="FFCC00"/>
                </a:solidFill>
                <a:latin typeface="Blackadder ITC" panose="04020505051007020D02" pitchFamily="82" charset="0"/>
              </a:rPr>
              <a:t>hereof to enact, constitute, and frame, such just and equal laws, ordinances, acts, constitutions, and offices, from time to time, as shall be thought most meet and convenient for the general good of the colony; unto which we promise all due submission and obedience.</a:t>
            </a:r>
          </a:p>
          <a:p>
            <a:pPr eaLnBrk="1" hangingPunct="1">
              <a:spcBef>
                <a:spcPct val="0"/>
              </a:spcBef>
              <a:buFontTx/>
              <a:buNone/>
            </a:pPr>
            <a:r>
              <a:rPr lang="en-US" altLang="en-US" sz="2000">
                <a:solidFill>
                  <a:schemeClr val="bg1"/>
                </a:solidFill>
                <a:latin typeface="Blackadder ITC" panose="04020505051007020D02" pitchFamily="82" charset="0"/>
              </a:rPr>
              <a:t>In witness whereof we have hereunto subscribed our names at Cape Cod the 11th of November, in the year of the reign of our Sovereign Lord King James, of England, France, and Ireland, the eighteenth, and of Scotland the fifty-fourth, 1620</a:t>
            </a:r>
          </a:p>
        </p:txBody>
      </p:sp>
      <p:sp>
        <p:nvSpPr>
          <p:cNvPr id="3" name="Rectangle 2"/>
          <p:cNvSpPr/>
          <p:nvPr/>
        </p:nvSpPr>
        <p:spPr>
          <a:xfrm>
            <a:off x="3124201" y="152400"/>
            <a:ext cx="625363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5400" b="1" spc="50" dirty="0">
                <a:ln w="11430"/>
                <a:effectLst>
                  <a:outerShdw blurRad="76200" dist="50800" dir="5400000" algn="tl" rotWithShape="0">
                    <a:srgbClr val="000000">
                      <a:alpha val="65000"/>
                    </a:srgbClr>
                  </a:outerShdw>
                </a:effectLst>
                <a:latin typeface="Blackadder ITC" pitchFamily="82" charset="0"/>
              </a:rPr>
              <a:t>The Mayflower Compact</a:t>
            </a:r>
          </a:p>
        </p:txBody>
      </p:sp>
      <p:sp>
        <p:nvSpPr>
          <p:cNvPr id="40965" name="TextBox 3"/>
          <p:cNvSpPr txBox="1">
            <a:spLocks noChangeArrowheads="1"/>
          </p:cNvSpPr>
          <p:nvPr/>
        </p:nvSpPr>
        <p:spPr bwMode="auto">
          <a:xfrm>
            <a:off x="1363717" y="997328"/>
            <a:ext cx="105392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en-US" altLang="en-US" sz="2400" dirty="0"/>
              <a:t>Document which served as the basis for Plymouth’s original government</a:t>
            </a:r>
          </a:p>
          <a:p>
            <a:pPr eaLnBrk="1" hangingPunct="1">
              <a:spcBef>
                <a:spcPct val="0"/>
              </a:spcBef>
              <a:buFontTx/>
              <a:buChar char="-"/>
            </a:pPr>
            <a:r>
              <a:rPr lang="en-US" altLang="en-US" sz="2400" dirty="0"/>
              <a:t>An example of self-government</a:t>
            </a:r>
          </a:p>
          <a:p>
            <a:pPr eaLnBrk="1" hangingPunct="1">
              <a:spcBef>
                <a:spcPct val="0"/>
              </a:spcBef>
              <a:buFontTx/>
              <a:buChar char="-"/>
            </a:pPr>
            <a:r>
              <a:rPr lang="en-US" altLang="en-US" sz="2400" dirty="0"/>
              <a:t>Partially the basis for the US Constitution and New England town meetings</a:t>
            </a:r>
          </a:p>
        </p:txBody>
      </p:sp>
    </p:spTree>
    <p:extLst>
      <p:ext uri="{BB962C8B-B14F-4D97-AF65-F5344CB8AC3E}">
        <p14:creationId xmlns:p14="http://schemas.microsoft.com/office/powerpoint/2010/main" val="77134306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00" y="304800"/>
            <a:ext cx="7772400" cy="1143000"/>
          </a:xfrm>
        </p:spPr>
        <p:txBody>
          <a:bodyPr/>
          <a:lstStyle/>
          <a:p>
            <a:r>
              <a:rPr lang="en-US" altLang="en-US"/>
              <a:t>Henry VIII</a:t>
            </a:r>
            <a:br>
              <a:rPr lang="en-US" altLang="en-US"/>
            </a:br>
            <a:r>
              <a:rPr lang="en-US" altLang="en-US" sz="1400" b="1">
                <a:latin typeface="Palatino" charset="0"/>
              </a:rPr>
              <a:t>“</a:t>
            </a:r>
            <a:r>
              <a:rPr lang="en-US" altLang="en-US" sz="1400" b="1">
                <a:solidFill>
                  <a:srgbClr val="000000"/>
                </a:solidFill>
                <a:latin typeface="Palatino" charset="0"/>
              </a:rPr>
              <a:t>Henry the Eighth, by the Grace of God, King of England, France and Ireland, Defender of the Faith and of the Church of England and also of Ireland in Earth Supreme Head”</a:t>
            </a:r>
            <a:endParaRPr lang="en-US" altLang="en-US" sz="1300">
              <a:solidFill>
                <a:srgbClr val="000000"/>
              </a:solidFill>
            </a:endParaRPr>
          </a:p>
        </p:txBody>
      </p:sp>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0"/>
            <a:ext cx="3556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6"/>
          <p:cNvSpPr txBox="1">
            <a:spLocks noChangeArrowheads="1"/>
          </p:cNvSpPr>
          <p:nvPr/>
        </p:nvSpPr>
        <p:spPr bwMode="auto">
          <a:xfrm>
            <a:off x="5943600" y="16002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3600"/>
              <a:t>Reign:  1509-1547</a:t>
            </a:r>
            <a:endParaRPr lang="en-US" altLang="en-US" sz="2400"/>
          </a:p>
        </p:txBody>
      </p:sp>
      <p:sp>
        <p:nvSpPr>
          <p:cNvPr id="6149" name="Text Box 7"/>
          <p:cNvSpPr txBox="1">
            <a:spLocks noChangeArrowheads="1"/>
          </p:cNvSpPr>
          <p:nvPr/>
        </p:nvSpPr>
        <p:spPr bwMode="auto">
          <a:xfrm>
            <a:off x="6096000" y="2286000"/>
            <a:ext cx="4343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50000"/>
              </a:spcBef>
              <a:buFontTx/>
              <a:buNone/>
            </a:pPr>
            <a:r>
              <a:rPr lang="en-US" altLang="en-US" sz="2800" dirty="0"/>
              <a:t>Notes: </a:t>
            </a:r>
          </a:p>
          <a:p>
            <a:pPr algn="ctr">
              <a:spcBef>
                <a:spcPct val="50000"/>
              </a:spcBef>
              <a:buFontTx/>
              <a:buNone/>
            </a:pPr>
            <a:r>
              <a:rPr lang="en-US" altLang="en-US" sz="2800" dirty="0"/>
              <a:t>Founder of the Anglican Church</a:t>
            </a:r>
          </a:p>
          <a:p>
            <a:pPr algn="ctr">
              <a:spcBef>
                <a:spcPct val="50000"/>
              </a:spcBef>
              <a:buFontTx/>
              <a:buNone/>
            </a:pPr>
            <a:r>
              <a:rPr lang="en-US" altLang="en-US" sz="2800" dirty="0"/>
              <a:t>Had 6 wives – killed 2</a:t>
            </a:r>
          </a:p>
        </p:txBody>
      </p:sp>
      <p:pic>
        <p:nvPicPr>
          <p:cNvPr id="615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4648200"/>
            <a:ext cx="15668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93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09800" y="0"/>
            <a:ext cx="7772400" cy="1143000"/>
          </a:xfrm>
        </p:spPr>
        <p:txBody>
          <a:bodyPr/>
          <a:lstStyle/>
          <a:p>
            <a:r>
              <a:rPr lang="en-US" altLang="en-US"/>
              <a:t>Catherine of Aragon – Wife #1</a:t>
            </a:r>
          </a:p>
        </p:txBody>
      </p:sp>
      <p:pic>
        <p:nvPicPr>
          <p:cNvPr id="8195" name="Picture 4" descr="CatherineArag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990600"/>
            <a:ext cx="36576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825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86000" y="0"/>
            <a:ext cx="7772400" cy="1143000"/>
          </a:xfrm>
        </p:spPr>
        <p:txBody>
          <a:bodyPr/>
          <a:lstStyle/>
          <a:p>
            <a:r>
              <a:rPr lang="en-US" altLang="en-US"/>
              <a:t>Anne Boleyn – Wife #2</a:t>
            </a:r>
          </a:p>
        </p:txBody>
      </p:sp>
      <p:pic>
        <p:nvPicPr>
          <p:cNvPr id="9219" name="Picture 4" descr="Anneboley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295400"/>
            <a:ext cx="39560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47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09800" y="0"/>
            <a:ext cx="7772400" cy="1143000"/>
          </a:xfrm>
        </p:spPr>
        <p:txBody>
          <a:bodyPr/>
          <a:lstStyle/>
          <a:p>
            <a:r>
              <a:rPr lang="en-US" altLang="en-US"/>
              <a:t>Jane Seymour – Wife #3</a:t>
            </a:r>
          </a:p>
        </p:txBody>
      </p:sp>
      <p:pic>
        <p:nvPicPr>
          <p:cNvPr id="10243" name="Picture 4" descr="369px-JaneSeym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143000"/>
            <a:ext cx="35179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4499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1445</Words>
  <Application>Microsoft Office PowerPoint</Application>
  <PresentationFormat>Widescreen</PresentationFormat>
  <Paragraphs>176</Paragraphs>
  <Slides>52</Slides>
  <Notes>4</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52</vt:i4>
      </vt:variant>
    </vt:vector>
  </HeadingPairs>
  <TitlesOfParts>
    <vt:vector size="70" baseType="lpstr">
      <vt:lpstr>MS PGothic</vt:lpstr>
      <vt:lpstr>游ゴシック</vt:lpstr>
      <vt:lpstr>Algerian</vt:lpstr>
      <vt:lpstr>Arial</vt:lpstr>
      <vt:lpstr>Arial Black</vt:lpstr>
      <vt:lpstr>Baskerville Old Face</vt:lpstr>
      <vt:lpstr>Blackadder ITC</vt:lpstr>
      <vt:lpstr>Calibri</vt:lpstr>
      <vt:lpstr>Calibri Light</vt:lpstr>
      <vt:lpstr>Chiller</vt:lpstr>
      <vt:lpstr>Edwardian Script ITC</vt:lpstr>
      <vt:lpstr>Goudy Stout</vt:lpstr>
      <vt:lpstr>Old English Text MT</vt:lpstr>
      <vt:lpstr>Palatino</vt:lpstr>
      <vt:lpstr>Papyrus</vt:lpstr>
      <vt:lpstr>Times</vt:lpstr>
      <vt:lpstr>Viner Hand ITC</vt:lpstr>
      <vt:lpstr>Office Theme</vt:lpstr>
      <vt:lpstr>PowerPoint Presentation</vt:lpstr>
      <vt:lpstr>PowerPoint Presentation</vt:lpstr>
      <vt:lpstr>PowerPoint Presentation</vt:lpstr>
      <vt:lpstr>PowerPoint Presentation</vt:lpstr>
      <vt:lpstr>PowerPoint Presentation</vt:lpstr>
      <vt:lpstr>Henry VIII “Henry the Eighth, by the Grace of God, King of England, France and Ireland, Defender of the Faith and of the Church of England and also of Ireland in Earth Supreme Head”</vt:lpstr>
      <vt:lpstr>Catherine of Aragon – Wife #1</vt:lpstr>
      <vt:lpstr>Anne Boleyn – Wife #2</vt:lpstr>
      <vt:lpstr>Jane Seymour – Wife #3</vt:lpstr>
      <vt:lpstr>Anne of Cleves – Wife #4</vt:lpstr>
      <vt:lpstr>Catherine Howard – Wife #5</vt:lpstr>
      <vt:lpstr>Catherine Parr – Wife #6</vt:lpstr>
      <vt:lpstr>Edward VI “Edward the Sixth, by the Grace of God, King of England, France and Ireland, Defender of the Faith and of the Church of England and also of Ireland in Earth Supreme Head”</vt:lpstr>
      <vt:lpstr>Mary I “Mary, by the Grace of God Queen of England, Spain, France, Jerusalem, both the Sicilies and Ireland, Defender of the Faith, Archduke of Austria, Dukes of Burgundy, Milan and Brabant, Count of Habsburg, Flanders and Tyrol”</vt:lpstr>
      <vt:lpstr>Elizabeth I "Elizabeth, by the Grace of God, Queen of England, France and Ireland, Fidei defensor, etc."</vt:lpstr>
      <vt:lpstr>PowerPoint Presentation</vt:lpstr>
      <vt:lpstr>PowerPoint Presentation</vt:lpstr>
      <vt:lpstr>Roanoke – The Lost Colony</vt:lpstr>
      <vt:lpstr>CROATOAN</vt:lpstr>
      <vt:lpstr>James I "James, King of England, Scotland, France and Ireland, Defender of the Faith, etc."</vt:lpstr>
      <vt:lpstr>PowerPoint Presentation</vt:lpstr>
      <vt:lpstr>PowerPoint Presentation</vt:lpstr>
      <vt:lpstr>PowerPoint Presentation</vt:lpstr>
      <vt:lpstr>PowerPoint Presentation</vt:lpstr>
      <vt:lpstr>St. Augustine vs. Jamestown</vt:lpstr>
      <vt:lpstr>Jamestown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Lambert</dc:creator>
  <cp:lastModifiedBy>Peter Lambert</cp:lastModifiedBy>
  <cp:revision>22</cp:revision>
  <dcterms:created xsi:type="dcterms:W3CDTF">2019-10-03T12:27:31Z</dcterms:created>
  <dcterms:modified xsi:type="dcterms:W3CDTF">2023-10-10T12:16:18Z</dcterms:modified>
</cp:coreProperties>
</file>